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302C3-3D60-4D16-AB6D-17B2F664A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585D0-7150-4F13-ADF1-295D40675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B440B-AFF3-4192-92E9-55E04EAA5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B07F-378A-4C22-94A1-579E115A86A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8FAC3-44EE-4C7B-83C7-41887A31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54682-58DF-4791-9DE7-2D1B2DC1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5553-4E76-4A0C-940C-0DEBD43C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8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F041-9885-4448-81A1-092E272D0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63433-0634-481A-A9D0-94ACFAE18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729C9-834A-4501-A453-BABE1A6B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B07F-378A-4C22-94A1-579E115A86A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04561-22F6-4018-85B2-8DE6F747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7EF0-566D-4D1D-A308-602B4A06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5553-4E76-4A0C-940C-0DEBD43C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4F247-9AA4-4F42-8FEA-D66E8E6A3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74103-359F-4B6C-B6B3-FC735D245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058F-07B4-4A41-9305-1CDC5852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B07F-378A-4C22-94A1-579E115A86A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24BD6-50BB-4C62-829F-1F2B5162B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3A5DC-B64E-41B0-9DFC-F490375F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5553-4E76-4A0C-940C-0DEBD43C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7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2B00-0BEC-4A53-9232-4F6EF6FF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05743-5DE2-41ED-B68C-0D57B5B0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DAD7C-6EB0-482D-8565-6BF29494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B07F-378A-4C22-94A1-579E115A86A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A5518-F014-4A83-AA5A-ABCB71B4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ADD19-9026-4253-91E7-498C50C0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5553-4E76-4A0C-940C-0DEBD43C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EFF5-7055-4A58-828D-38BDD7A8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9DC00-09BD-408C-B22C-5B82534BA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1CF33-B171-443F-A369-64C9CDF9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B07F-378A-4C22-94A1-579E115A86A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3B1FD-0D21-4115-ABDD-5D2F642A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31265-669C-402A-91BE-A680AB27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5553-4E76-4A0C-940C-0DEBD43C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5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CFB1-7BE8-47BB-BB4A-3CAE5D7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508F-EFC1-42BF-B862-5406608E6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6C079-A1B2-402A-9206-17831E188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F8466-3B4C-49E8-97F3-EC800F3D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B07F-378A-4C22-94A1-579E115A86A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8F94F-C9AF-483A-A718-833949E3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3D2C9-ABD2-4842-8334-D87B769A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5553-4E76-4A0C-940C-0DEBD43C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9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EE80-5380-4E9E-83E5-4AF39149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F4680-AEB5-447D-AD2D-8AD471C4F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87B79-6ED7-43C4-8C29-B9C0CEA0F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D43B4-1C61-4939-804F-B789696AA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853253-A5F7-44DF-B4DB-2A16A2CE0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429BE-C372-4F70-9AEA-D6688DD6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B07F-378A-4C22-94A1-579E115A86A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4FEC61-FCF5-494F-AC06-50D139B1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511AA-E301-47F8-90E9-A422F8F2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5553-4E76-4A0C-940C-0DEBD43C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7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28B1-BE1F-484A-B88A-300E5484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D59D8-4F9C-4F27-9CC8-CFEC1AB0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B07F-378A-4C22-94A1-579E115A86A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2A6BC-5244-4557-A01E-DC5C6918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1811B-F993-4ACD-9CCD-E4954F2C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5553-4E76-4A0C-940C-0DEBD43C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408B4-5EF5-4EE6-964B-757F41B0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B07F-378A-4C22-94A1-579E115A86A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F59CE1-1CDF-49CA-A1B8-25421A68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0C122-9C2C-42F2-B975-66177F65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5553-4E76-4A0C-940C-0DEBD43C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1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086A-5D81-4B94-A274-12AA6E17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2587D-6BEF-49A3-94EF-D1C19CA0B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4662B-0D65-44A1-A20D-65EDDF0DC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6A909-2A25-490E-A950-A30BDF51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B07F-378A-4C22-94A1-579E115A86A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4B77C-3731-4886-8885-2E5DDFC6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F8BCF-4217-4C1C-880E-44F3AF59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5553-4E76-4A0C-940C-0DEBD43C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2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8E65-A046-41E8-9922-52F4997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B26E2-D340-4A86-9C29-2D96D9014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E4DBB-B093-446C-8F41-18B28E7C3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6427F-9484-4F0D-A73D-3E1890F8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B07F-378A-4C22-94A1-579E115A86A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BB239-C7E9-4FDB-9250-9EBBB319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258B3-8A75-4CA5-82F7-66B4801C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5553-4E76-4A0C-940C-0DEBD43C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5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commons.wikimedia.org/wiki/File:OaklandnightskylineandLakeMerritt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01181-4F36-4B6C-8D7B-9FF0BE3F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E8F1A-59A6-4E4C-A33C-48CB0E11D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D7C5C-2D98-4422-AD87-A593C01D0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B07F-378A-4C22-94A1-579E115A86A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8D8B6-C44D-4E89-B0B0-55D28599B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A5022-9C84-4791-A0D6-17E6800EE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E5553-4E76-4A0C-940C-0DEBD43C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CFB268C-9C4D-43C9-B6E3-0E101A631C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322696"/>
            <a:ext cx="6242304" cy="4459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CFD4A6-2175-4BE8-8DFE-59FA772A93F8}"/>
              </a:ext>
            </a:extLst>
          </p:cNvPr>
          <p:cNvSpPr txBox="1"/>
          <p:nvPr/>
        </p:nvSpPr>
        <p:spPr>
          <a:xfrm>
            <a:off x="3389173" y="4511800"/>
            <a:ext cx="54136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Budget Advisory Commission</a:t>
            </a:r>
          </a:p>
          <a:p>
            <a:pPr algn="ctr"/>
            <a:endParaRPr lang="en-US" sz="2400" dirty="0">
              <a:latin typeface="Bookman Old Style" panose="02050604050505020204" pitchFamily="18" charset="0"/>
            </a:endParaRPr>
          </a:p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June 2021 Report to City Council</a:t>
            </a:r>
          </a:p>
          <a:p>
            <a:pPr algn="ctr"/>
            <a:r>
              <a:rPr lang="en-US" dirty="0">
                <a:latin typeface="Bookman Old Style" panose="02050604050505020204" pitchFamily="18" charset="0"/>
              </a:rPr>
              <a:t>Regarding the Mayor’s Proposed Policy Budget</a:t>
            </a:r>
          </a:p>
        </p:txBody>
      </p:sp>
    </p:spTree>
    <p:extLst>
      <p:ext uri="{BB962C8B-B14F-4D97-AF65-F5344CB8AC3E}">
        <p14:creationId xmlns:p14="http://schemas.microsoft.com/office/powerpoint/2010/main" val="302672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1CC0-4711-48E7-BA04-6FB9E423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188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Context of This Budget Cycle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DD0FB-C37A-4A35-A287-92F9F6659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423"/>
            <a:ext cx="10515600" cy="4621540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Bookman Old Style" panose="02050604050505020204" pitchFamily="18" charset="0"/>
              </a:rPr>
              <a:t>External Factors: </a:t>
            </a:r>
            <a:r>
              <a:rPr lang="en-US" sz="2000" dirty="0">
                <a:latin typeface="Bookman Old Style" panose="02050604050505020204" pitchFamily="18" charset="0"/>
              </a:rPr>
              <a:t>Oakland’s fragile budget situation is subject to external events.</a:t>
            </a:r>
          </a:p>
          <a:p>
            <a:r>
              <a:rPr lang="en-US" sz="2000" b="1" dirty="0">
                <a:latin typeface="Bookman Old Style" panose="02050604050505020204" pitchFamily="18" charset="0"/>
              </a:rPr>
              <a:t>One-Time Revenues: </a:t>
            </a:r>
            <a:r>
              <a:rPr lang="en-US" sz="2000" dirty="0">
                <a:latin typeface="Bookman Old Style" panose="02050604050505020204" pitchFamily="18" charset="0"/>
              </a:rPr>
              <a:t>It is dependent upon very substantial one-time funds in excess of $200m for ongoing programs.</a:t>
            </a:r>
          </a:p>
          <a:p>
            <a:r>
              <a:rPr lang="en-US" sz="2000" b="1" dirty="0">
                <a:latin typeface="Bookman Old Style" panose="02050604050505020204" pitchFamily="18" charset="0"/>
              </a:rPr>
              <a:t>Ongoing Uncertainties: </a:t>
            </a:r>
            <a:r>
              <a:rPr lang="en-US" sz="2000" dirty="0">
                <a:latin typeface="Bookman Old Style" panose="02050604050505020204" pitchFamily="18" charset="0"/>
              </a:rPr>
              <a:t>The path of economic recovery is uncertain, with unknown impacts to City revenues.</a:t>
            </a:r>
          </a:p>
          <a:p>
            <a:r>
              <a:rPr lang="en-US" sz="2000" b="1" dirty="0">
                <a:latin typeface="Bookman Old Style" panose="02050604050505020204" pitchFamily="18" charset="0"/>
              </a:rPr>
              <a:t>Ongoing Structural Imbalances: </a:t>
            </a:r>
            <a:r>
              <a:rPr lang="en-US" sz="2000" dirty="0">
                <a:latin typeface="Bookman Old Style" panose="02050604050505020204" pitchFamily="18" charset="0"/>
              </a:rPr>
              <a:t>Even during economically prosperous times, expenditures continue to exceed revenues.</a:t>
            </a:r>
          </a:p>
          <a:p>
            <a:r>
              <a:rPr lang="en-US" sz="2000" b="1" dirty="0">
                <a:latin typeface="Bookman Old Style" panose="02050604050505020204" pitchFamily="18" charset="0"/>
              </a:rPr>
              <a:t>Burden of Unfunded Liabilities: </a:t>
            </a:r>
            <a:r>
              <a:rPr lang="en-US" sz="2000" dirty="0">
                <a:latin typeface="Bookman Old Style" panose="02050604050505020204" pitchFamily="18" charset="0"/>
              </a:rPr>
              <a:t>The City has unfunded long-term liabilities of $2.658 billion.</a:t>
            </a:r>
          </a:p>
          <a:p>
            <a:r>
              <a:rPr lang="en-US" sz="2000" b="1" dirty="0">
                <a:latin typeface="Bookman Old Style" panose="02050604050505020204" pitchFamily="18" charset="0"/>
              </a:rPr>
              <a:t>Short-Term Relief: </a:t>
            </a:r>
            <a:r>
              <a:rPr lang="en-US" sz="2000" dirty="0">
                <a:latin typeface="Bookman Old Style" panose="02050604050505020204" pitchFamily="18" charset="0"/>
              </a:rPr>
              <a:t>In the absence of federal stimulus, the FY2023-25 budget cycle will pose significant challenges.</a:t>
            </a:r>
          </a:p>
          <a:p>
            <a:r>
              <a:rPr lang="en-US" sz="2000" b="1" dirty="0">
                <a:latin typeface="Bookman Old Style" panose="02050604050505020204" pitchFamily="18" charset="0"/>
              </a:rPr>
              <a:t>Significant Changes in Service Delivery: </a:t>
            </a:r>
            <a:r>
              <a:rPr lang="en-US" sz="2000" dirty="0">
                <a:latin typeface="Bookman Old Style" panose="02050604050505020204" pitchFamily="18" charset="0"/>
              </a:rPr>
              <a:t>The continuing challenges of the need for added housing, homelessness, implementation of Reimagining Public Safety, and the growth of violent crime.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1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1CC0-4711-48E7-BA04-6FB9E423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Community Awareness and Input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DD0FB-C37A-4A35-A287-92F9F6659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423"/>
            <a:ext cx="10515600" cy="2073897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Bookman Old Style" panose="02050604050505020204" pitchFamily="18" charset="0"/>
              </a:rPr>
              <a:t>Improvements This Cycle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OpenGov platform increased transparency into budget details.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Budget considerations using the Equity Analysis tool.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Zero-based budgeting and departmental service inventory analysis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Opening up the OPD budget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A7BB3C-0F20-44CE-BAA8-ED876C995968}"/>
              </a:ext>
            </a:extLst>
          </p:cNvPr>
          <p:cNvSpPr txBox="1">
            <a:spLocks/>
          </p:cNvSpPr>
          <p:nvPr/>
        </p:nvSpPr>
        <p:spPr>
          <a:xfrm>
            <a:off x="838200" y="3990058"/>
            <a:ext cx="10515600" cy="224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Bookman Old Style" panose="02050604050505020204" pitchFamily="18" charset="0"/>
              </a:rPr>
              <a:t>Town Hall Events </a:t>
            </a:r>
          </a:p>
          <a:p>
            <a:r>
              <a:rPr lang="en-US" sz="2000" b="1" dirty="0">
                <a:latin typeface="Bookman Old Style" panose="02050604050505020204" pitchFamily="18" charset="0"/>
              </a:rPr>
              <a:t>Accessibility</a:t>
            </a:r>
            <a:r>
              <a:rPr lang="en-US" sz="2000" dirty="0">
                <a:latin typeface="Bookman Old Style" panose="02050604050505020204" pitchFamily="18" charset="0"/>
              </a:rPr>
              <a:t>: mostly virtual events / advocate for translation services</a:t>
            </a:r>
          </a:p>
          <a:p>
            <a:r>
              <a:rPr lang="en-US" sz="2000" b="1" dirty="0">
                <a:latin typeface="Bookman Old Style" panose="02050604050505020204" pitchFamily="18" charset="0"/>
              </a:rPr>
              <a:t>Structure</a:t>
            </a:r>
            <a:r>
              <a:rPr lang="en-US" sz="2000" dirty="0">
                <a:latin typeface="Bookman Old Style" panose="02050604050505020204" pitchFamily="18" charset="0"/>
              </a:rPr>
              <a:t>: the meetings were well structured, ample time for community feedback</a:t>
            </a:r>
          </a:p>
          <a:p>
            <a:r>
              <a:rPr lang="en-US" sz="2000" b="1" dirty="0">
                <a:latin typeface="Bookman Old Style" panose="02050604050505020204" pitchFamily="18" charset="0"/>
              </a:rPr>
              <a:t>Content</a:t>
            </a:r>
            <a:r>
              <a:rPr lang="en-US" sz="2000" dirty="0">
                <a:latin typeface="Bookman Old Style" panose="02050604050505020204" pitchFamily="18" charset="0"/>
              </a:rPr>
              <a:t>: Visual presentations, and explanations of OpenGov platform were helpful.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1CC0-4711-48E7-BA04-6FB9E423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4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</a:rPr>
              <a:t>On the Mayor’s Proposed Policy Budget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DD0FB-C37A-4A35-A287-92F9F6659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423"/>
            <a:ext cx="10515600" cy="431747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Bookman Old Style" panose="02050604050505020204" pitchFamily="18" charset="0"/>
              </a:rPr>
              <a:t>Replenishing the Vital Services Stabilization Fund (aka “Rainy Day Fund”)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Leveraging Alameda County services to help address City needs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Careful consideration of the use of one-time funds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Address the root causes of police overtime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Implementing Re-Imagining Public Safety Task Force Recommendations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Continue progress addressing long-term unfunded liabilities (e.g. OPEB)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Implementing and funding Measure Q in alignment with the ballot measure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Explore new long-term revenue possibilities (e.g. Port of Oakland)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State budget actions may provide </a:t>
            </a:r>
            <a:r>
              <a:rPr lang="en-US" sz="2000">
                <a:latin typeface="Bookman Old Style" panose="02050604050505020204" pitchFamily="18" charset="0"/>
              </a:rPr>
              <a:t>further stability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2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1CC0-4711-48E7-BA04-6FB9E423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481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Thank You!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6314EA21-DBF0-4498-A79E-5D8D070C60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001428"/>
            <a:ext cx="6242304" cy="44592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88CFB8-9F11-4E64-AF6F-BB87370E880A}"/>
              </a:ext>
            </a:extLst>
          </p:cNvPr>
          <p:cNvSpPr txBox="1"/>
          <p:nvPr/>
        </p:nvSpPr>
        <p:spPr>
          <a:xfrm>
            <a:off x="3794732" y="5190532"/>
            <a:ext cx="46025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Budget Advisory Commission</a:t>
            </a:r>
          </a:p>
          <a:p>
            <a:pPr algn="ctr"/>
            <a:endParaRPr lang="en-US" sz="2400" dirty="0">
              <a:latin typeface="Bookman Old Style" panose="02050604050505020204" pitchFamily="18" charset="0"/>
            </a:endParaRPr>
          </a:p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0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324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Context of This Budget Cycle</vt:lpstr>
      <vt:lpstr>Community Awareness and Input</vt:lpstr>
      <vt:lpstr>On the Mayor’s Proposed Policy Budget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Ashford</dc:creator>
  <cp:lastModifiedBy>Segura, Jose</cp:lastModifiedBy>
  <cp:revision>11</cp:revision>
  <dcterms:created xsi:type="dcterms:W3CDTF">2021-06-03T22:52:55Z</dcterms:created>
  <dcterms:modified xsi:type="dcterms:W3CDTF">2021-06-06T22:18:45Z</dcterms:modified>
</cp:coreProperties>
</file>