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1" r:id="rId3"/>
    <p:sldId id="273" r:id="rId4"/>
    <p:sldId id="263" r:id="rId5"/>
    <p:sldId id="265" r:id="rId6"/>
    <p:sldId id="259" r:id="rId7"/>
    <p:sldId id="267" r:id="rId8"/>
    <p:sldId id="271" r:id="rId9"/>
    <p:sldId id="269" r:id="rId10"/>
    <p:sldId id="272" r:id="rId11"/>
    <p:sldId id="274" r:id="rId12"/>
    <p:sldId id="276"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421"/>
    <p:restoredTop sz="73944"/>
  </p:normalViewPr>
  <p:slideViewPr>
    <p:cSldViewPr snapToGrid="0">
      <p:cViewPr varScale="1">
        <p:scale>
          <a:sx n="77" d="100"/>
          <a:sy n="77" d="100"/>
        </p:scale>
        <p:origin x="192"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D2F846-2614-0140-BFF1-AE355529D79F}" type="doc">
      <dgm:prSet loTypeId="urn:microsoft.com/office/officeart/2005/8/layout/chevron2" loCatId="" qsTypeId="urn:microsoft.com/office/officeart/2005/8/quickstyle/simple1" qsCatId="simple" csTypeId="urn:microsoft.com/office/officeart/2005/8/colors/accent1_4" csCatId="accent1" phldr="1"/>
      <dgm:spPr/>
      <dgm:t>
        <a:bodyPr/>
        <a:lstStyle/>
        <a:p>
          <a:endParaRPr lang="en-US"/>
        </a:p>
      </dgm:t>
    </dgm:pt>
    <dgm:pt modelId="{24D70FBE-47B4-C94C-A1A4-FA19E2C5FA71}">
      <dgm:prSet phldrT="[Text]"/>
      <dgm:spPr/>
      <dgm:t>
        <a:bodyPr/>
        <a:lstStyle/>
        <a:p>
          <a:r>
            <a:rPr lang="en-US" dirty="0"/>
            <a:t>2022</a:t>
          </a:r>
        </a:p>
      </dgm:t>
    </dgm:pt>
    <dgm:pt modelId="{2FEA0C85-51EC-AA4F-AAC1-39B7B839EF79}" type="parTrans" cxnId="{920D1643-EF78-FE49-A6ED-51E4C8B6DF7C}">
      <dgm:prSet/>
      <dgm:spPr/>
      <dgm:t>
        <a:bodyPr/>
        <a:lstStyle/>
        <a:p>
          <a:endParaRPr lang="en-US"/>
        </a:p>
      </dgm:t>
    </dgm:pt>
    <dgm:pt modelId="{508F609F-B5BC-1D4A-86E8-85A78543AAC1}" type="sibTrans" cxnId="{920D1643-EF78-FE49-A6ED-51E4C8B6DF7C}">
      <dgm:prSet/>
      <dgm:spPr/>
      <dgm:t>
        <a:bodyPr/>
        <a:lstStyle/>
        <a:p>
          <a:endParaRPr lang="en-US"/>
        </a:p>
      </dgm:t>
    </dgm:pt>
    <dgm:pt modelId="{EE83598D-C4DB-204C-890F-41C0AA53891C}">
      <dgm:prSet phldrT="[Text]"/>
      <dgm:spPr/>
      <dgm:t>
        <a:bodyPr/>
        <a:lstStyle/>
        <a:p>
          <a:r>
            <a:rPr lang="en-US" dirty="0"/>
            <a:t>Commission experiences critical gaps in resources around staffing needs that would maximize operations and move the needle towards proactive, strategic transition in their growing work in oversight</a:t>
          </a:r>
        </a:p>
      </dgm:t>
    </dgm:pt>
    <dgm:pt modelId="{E8EC22CA-9E33-A849-98F0-8D52AB890EE9}" type="parTrans" cxnId="{827BA493-A40E-C948-89AE-C74655660B50}">
      <dgm:prSet/>
      <dgm:spPr/>
      <dgm:t>
        <a:bodyPr/>
        <a:lstStyle/>
        <a:p>
          <a:endParaRPr lang="en-US"/>
        </a:p>
      </dgm:t>
    </dgm:pt>
    <dgm:pt modelId="{7C8FBC9B-94F3-0F44-BAA5-9496A5528407}" type="sibTrans" cxnId="{827BA493-A40E-C948-89AE-C74655660B50}">
      <dgm:prSet/>
      <dgm:spPr/>
      <dgm:t>
        <a:bodyPr/>
        <a:lstStyle/>
        <a:p>
          <a:endParaRPr lang="en-US"/>
        </a:p>
      </dgm:t>
    </dgm:pt>
    <dgm:pt modelId="{68EE2D0F-923F-1E4F-8D65-1B0A56F4C03D}">
      <dgm:prSet phldrT="[Text]"/>
      <dgm:spPr/>
      <dgm:t>
        <a:bodyPr/>
        <a:lstStyle/>
        <a:p>
          <a:r>
            <a:rPr lang="en-US" dirty="0"/>
            <a:t>Nov 2022</a:t>
          </a:r>
        </a:p>
      </dgm:t>
    </dgm:pt>
    <dgm:pt modelId="{2035FB10-DAC9-A045-9BDE-D1135416C2A3}" type="parTrans" cxnId="{619FC9F9-9149-4341-86BA-4C4124CCAE40}">
      <dgm:prSet/>
      <dgm:spPr/>
      <dgm:t>
        <a:bodyPr/>
        <a:lstStyle/>
        <a:p>
          <a:endParaRPr lang="en-US"/>
        </a:p>
      </dgm:t>
    </dgm:pt>
    <dgm:pt modelId="{E3B6A9B1-81D8-1640-98A1-9C319B9C275A}" type="sibTrans" cxnId="{619FC9F9-9149-4341-86BA-4C4124CCAE40}">
      <dgm:prSet/>
      <dgm:spPr/>
      <dgm:t>
        <a:bodyPr/>
        <a:lstStyle/>
        <a:p>
          <a:endParaRPr lang="en-US"/>
        </a:p>
      </dgm:t>
    </dgm:pt>
    <dgm:pt modelId="{B499B791-BEB1-3841-A10F-8AE82268FCA6}">
      <dgm:prSet phldrT="[Text]"/>
      <dgm:spPr/>
      <dgm:t>
        <a:bodyPr/>
        <a:lstStyle/>
        <a:p>
          <a:r>
            <a:rPr lang="en-US" dirty="0"/>
            <a:t>Commission discusses budget and staffing at November 5</a:t>
          </a:r>
          <a:r>
            <a:rPr lang="en-US" baseline="30000" dirty="0"/>
            <a:t>th</a:t>
          </a:r>
          <a:r>
            <a:rPr lang="en-US" dirty="0"/>
            <a:t> Annual Retreat </a:t>
          </a:r>
        </a:p>
      </dgm:t>
    </dgm:pt>
    <dgm:pt modelId="{E0B8AE3B-B14D-DD4E-9919-43604A6AF601}" type="parTrans" cxnId="{57B10C31-CB32-D744-A713-3D874A4AEB7C}">
      <dgm:prSet/>
      <dgm:spPr/>
      <dgm:t>
        <a:bodyPr/>
        <a:lstStyle/>
        <a:p>
          <a:endParaRPr lang="en-US"/>
        </a:p>
      </dgm:t>
    </dgm:pt>
    <dgm:pt modelId="{A83462F7-1F5C-1047-A8F3-4BF1544EB48B}" type="sibTrans" cxnId="{57B10C31-CB32-D744-A713-3D874A4AEB7C}">
      <dgm:prSet/>
      <dgm:spPr/>
      <dgm:t>
        <a:bodyPr/>
        <a:lstStyle/>
        <a:p>
          <a:endParaRPr lang="en-US"/>
        </a:p>
      </dgm:t>
    </dgm:pt>
    <dgm:pt modelId="{3E1ADA49-E8FF-E442-8FA8-EF5ECE46C7EE}">
      <dgm:prSet phldrT="[Text]"/>
      <dgm:spPr/>
      <dgm:t>
        <a:bodyPr/>
        <a:lstStyle/>
        <a:p>
          <a:r>
            <a:rPr lang="en-US" dirty="0"/>
            <a:t>Jan 2023</a:t>
          </a:r>
        </a:p>
      </dgm:t>
    </dgm:pt>
    <dgm:pt modelId="{6A3D5271-374B-1E45-86D5-D9CEE7A68E73}" type="parTrans" cxnId="{7FB4A4B4-3691-424C-A206-958E36189B6A}">
      <dgm:prSet/>
      <dgm:spPr/>
      <dgm:t>
        <a:bodyPr/>
        <a:lstStyle/>
        <a:p>
          <a:endParaRPr lang="en-US"/>
        </a:p>
      </dgm:t>
    </dgm:pt>
    <dgm:pt modelId="{32B4B934-01EE-0147-BCB6-0A036C30E02F}" type="sibTrans" cxnId="{7FB4A4B4-3691-424C-A206-958E36189B6A}">
      <dgm:prSet/>
      <dgm:spPr/>
      <dgm:t>
        <a:bodyPr/>
        <a:lstStyle/>
        <a:p>
          <a:endParaRPr lang="en-US"/>
        </a:p>
      </dgm:t>
    </dgm:pt>
    <dgm:pt modelId="{4372751E-BA9D-7D4D-A89C-AC8767635644}">
      <dgm:prSet phldrT="[Text]"/>
      <dgm:spPr/>
      <dgm:t>
        <a:bodyPr/>
        <a:lstStyle/>
        <a:p>
          <a:r>
            <a:rPr lang="en-US" dirty="0"/>
            <a:t>Further feedback on budget solicited from Commission on January 21</a:t>
          </a:r>
          <a:r>
            <a:rPr lang="en-US" baseline="30000" dirty="0"/>
            <a:t>st</a:t>
          </a:r>
          <a:r>
            <a:rPr lang="en-US" dirty="0"/>
            <a:t> and 26</a:t>
          </a:r>
          <a:r>
            <a:rPr lang="en-US" baseline="30000" dirty="0"/>
            <a:t>th</a:t>
          </a:r>
          <a:r>
            <a:rPr lang="en-US" dirty="0"/>
            <a:t> </a:t>
          </a:r>
        </a:p>
      </dgm:t>
    </dgm:pt>
    <dgm:pt modelId="{F124FCFE-0A28-204B-BA52-5BFA376742F5}" type="parTrans" cxnId="{CAC83674-C297-574A-887C-3437560620F2}">
      <dgm:prSet/>
      <dgm:spPr/>
      <dgm:t>
        <a:bodyPr/>
        <a:lstStyle/>
        <a:p>
          <a:endParaRPr lang="en-US"/>
        </a:p>
      </dgm:t>
    </dgm:pt>
    <dgm:pt modelId="{0E6DB6FC-2D5B-D04B-9F90-08BBEEF046AD}" type="sibTrans" cxnId="{CAC83674-C297-574A-887C-3437560620F2}">
      <dgm:prSet/>
      <dgm:spPr/>
      <dgm:t>
        <a:bodyPr/>
        <a:lstStyle/>
        <a:p>
          <a:endParaRPr lang="en-US"/>
        </a:p>
      </dgm:t>
    </dgm:pt>
    <dgm:pt modelId="{B94DB897-DD2E-A74A-B913-B01B132F2E5A}">
      <dgm:prSet/>
      <dgm:spPr/>
      <dgm:t>
        <a:bodyPr/>
        <a:lstStyle/>
        <a:p>
          <a:r>
            <a:rPr lang="en-US" dirty="0"/>
            <a:t>Feb 2023</a:t>
          </a:r>
        </a:p>
      </dgm:t>
    </dgm:pt>
    <dgm:pt modelId="{AF775C78-E86C-9F4F-BE6D-D38342BEF782}" type="parTrans" cxnId="{6AC5E8CF-9184-6C49-BB96-FAD377EAF14C}">
      <dgm:prSet/>
      <dgm:spPr/>
      <dgm:t>
        <a:bodyPr/>
        <a:lstStyle/>
        <a:p>
          <a:endParaRPr lang="en-US"/>
        </a:p>
      </dgm:t>
    </dgm:pt>
    <dgm:pt modelId="{D527D622-32D9-1042-991A-71E50B1D577B}" type="sibTrans" cxnId="{6AC5E8CF-9184-6C49-BB96-FAD377EAF14C}">
      <dgm:prSet/>
      <dgm:spPr/>
      <dgm:t>
        <a:bodyPr/>
        <a:lstStyle/>
        <a:p>
          <a:endParaRPr lang="en-US"/>
        </a:p>
      </dgm:t>
    </dgm:pt>
    <dgm:pt modelId="{DC5BCA35-239E-D043-8E9C-CF25635F2EA3}">
      <dgm:prSet/>
      <dgm:spPr/>
      <dgm:t>
        <a:bodyPr/>
        <a:lstStyle/>
        <a:p>
          <a:r>
            <a:rPr lang="en-US" dirty="0"/>
            <a:t>Budget Ad Hoc meets in February and shares preliminary proposal with Commission on February 23</a:t>
          </a:r>
          <a:r>
            <a:rPr lang="en-US" baseline="30000" dirty="0"/>
            <a:t>rd</a:t>
          </a:r>
          <a:r>
            <a:rPr lang="en-US" dirty="0"/>
            <a:t>  </a:t>
          </a:r>
        </a:p>
      </dgm:t>
    </dgm:pt>
    <dgm:pt modelId="{40732623-3B7D-8348-937D-3FB728E2B6C6}" type="parTrans" cxnId="{D2261527-B588-4541-857C-43D3E6E02CCD}">
      <dgm:prSet/>
      <dgm:spPr/>
      <dgm:t>
        <a:bodyPr/>
        <a:lstStyle/>
        <a:p>
          <a:endParaRPr lang="en-US"/>
        </a:p>
      </dgm:t>
    </dgm:pt>
    <dgm:pt modelId="{DA6AC6D4-2D9B-B14F-9CEF-D2EE7AFF26FB}" type="sibTrans" cxnId="{D2261527-B588-4541-857C-43D3E6E02CCD}">
      <dgm:prSet/>
      <dgm:spPr/>
      <dgm:t>
        <a:bodyPr/>
        <a:lstStyle/>
        <a:p>
          <a:endParaRPr lang="en-US"/>
        </a:p>
      </dgm:t>
    </dgm:pt>
    <dgm:pt modelId="{14BDED8C-8203-CF4B-B47B-CDF7D9720B54}">
      <dgm:prSet/>
      <dgm:spPr/>
      <dgm:t>
        <a:bodyPr/>
        <a:lstStyle/>
        <a:p>
          <a:r>
            <a:rPr lang="en-US" dirty="0"/>
            <a:t>Mar 2023</a:t>
          </a:r>
        </a:p>
      </dgm:t>
    </dgm:pt>
    <dgm:pt modelId="{CB94EFBE-CD15-1B4A-B4AB-341E16A05E2B}" type="parTrans" cxnId="{C9A2B13C-16FC-C64C-9275-8E3986A648FA}">
      <dgm:prSet/>
      <dgm:spPr/>
      <dgm:t>
        <a:bodyPr/>
        <a:lstStyle/>
        <a:p>
          <a:endParaRPr lang="en-US"/>
        </a:p>
      </dgm:t>
    </dgm:pt>
    <dgm:pt modelId="{6A0D111B-E7D5-2C4A-BB3D-0ADFE954D579}" type="sibTrans" cxnId="{C9A2B13C-16FC-C64C-9275-8E3986A648FA}">
      <dgm:prSet/>
      <dgm:spPr/>
      <dgm:t>
        <a:bodyPr/>
        <a:lstStyle/>
        <a:p>
          <a:endParaRPr lang="en-US"/>
        </a:p>
      </dgm:t>
    </dgm:pt>
    <dgm:pt modelId="{5693B739-A405-8145-A06C-AF91E34E3E95}">
      <dgm:prSet/>
      <dgm:spPr/>
      <dgm:t>
        <a:bodyPr/>
        <a:lstStyle/>
        <a:p>
          <a:r>
            <a:rPr lang="en-US" dirty="0"/>
            <a:t>Preliminary proposal discussed with Mayor Thao. Budget Ad Hoc reports out on March 9</a:t>
          </a:r>
          <a:r>
            <a:rPr lang="en-US" baseline="30000" dirty="0"/>
            <a:t>th</a:t>
          </a:r>
          <a:r>
            <a:rPr lang="en-US" dirty="0"/>
            <a:t> and continues to solicit Commission feedback. Budget Ad Hoc meets again prior to March 23</a:t>
          </a:r>
          <a:r>
            <a:rPr lang="en-US" baseline="30000" dirty="0"/>
            <a:t>rd</a:t>
          </a:r>
          <a:r>
            <a:rPr lang="en-US" dirty="0"/>
            <a:t> meeting</a:t>
          </a:r>
        </a:p>
      </dgm:t>
    </dgm:pt>
    <dgm:pt modelId="{FB364755-085C-8549-9787-D67D8D0233BD}" type="parTrans" cxnId="{04CC0965-6E3F-764D-BB19-A07527A56762}">
      <dgm:prSet/>
      <dgm:spPr/>
      <dgm:t>
        <a:bodyPr/>
        <a:lstStyle/>
        <a:p>
          <a:endParaRPr lang="en-US"/>
        </a:p>
      </dgm:t>
    </dgm:pt>
    <dgm:pt modelId="{1E2E52CB-479A-7048-A921-CBF80A9EE2BC}" type="sibTrans" cxnId="{04CC0965-6E3F-764D-BB19-A07527A56762}">
      <dgm:prSet/>
      <dgm:spPr/>
      <dgm:t>
        <a:bodyPr/>
        <a:lstStyle/>
        <a:p>
          <a:endParaRPr lang="en-US"/>
        </a:p>
      </dgm:t>
    </dgm:pt>
    <dgm:pt modelId="{BD7BBC20-1DD2-CB41-8B0F-B78FD5EEC522}" type="pres">
      <dgm:prSet presAssocID="{85D2F846-2614-0140-BFF1-AE355529D79F}" presName="linearFlow" presStyleCnt="0">
        <dgm:presLayoutVars>
          <dgm:dir/>
          <dgm:animLvl val="lvl"/>
          <dgm:resizeHandles val="exact"/>
        </dgm:presLayoutVars>
      </dgm:prSet>
      <dgm:spPr/>
    </dgm:pt>
    <dgm:pt modelId="{0962C185-E2EB-0141-9EFA-C3912EF2FC7E}" type="pres">
      <dgm:prSet presAssocID="{24D70FBE-47B4-C94C-A1A4-FA19E2C5FA71}" presName="composite" presStyleCnt="0"/>
      <dgm:spPr/>
    </dgm:pt>
    <dgm:pt modelId="{71C98532-8290-1A4B-B35C-3F251652B6D0}" type="pres">
      <dgm:prSet presAssocID="{24D70FBE-47B4-C94C-A1A4-FA19E2C5FA71}" presName="parentText" presStyleLbl="alignNode1" presStyleIdx="0" presStyleCnt="5">
        <dgm:presLayoutVars>
          <dgm:chMax val="1"/>
          <dgm:bulletEnabled val="1"/>
        </dgm:presLayoutVars>
      </dgm:prSet>
      <dgm:spPr/>
    </dgm:pt>
    <dgm:pt modelId="{1540D6A3-3AFF-8849-8B12-8DE0531FF9AF}" type="pres">
      <dgm:prSet presAssocID="{24D70FBE-47B4-C94C-A1A4-FA19E2C5FA71}" presName="descendantText" presStyleLbl="alignAcc1" presStyleIdx="0" presStyleCnt="5">
        <dgm:presLayoutVars>
          <dgm:bulletEnabled val="1"/>
        </dgm:presLayoutVars>
      </dgm:prSet>
      <dgm:spPr/>
    </dgm:pt>
    <dgm:pt modelId="{D427923D-144F-364C-B237-7A1EF9A13188}" type="pres">
      <dgm:prSet presAssocID="{508F609F-B5BC-1D4A-86E8-85A78543AAC1}" presName="sp" presStyleCnt="0"/>
      <dgm:spPr/>
    </dgm:pt>
    <dgm:pt modelId="{987EA73B-A221-CE46-B6EE-9DBB85D0634C}" type="pres">
      <dgm:prSet presAssocID="{68EE2D0F-923F-1E4F-8D65-1B0A56F4C03D}" presName="composite" presStyleCnt="0"/>
      <dgm:spPr/>
    </dgm:pt>
    <dgm:pt modelId="{B1036945-6232-8B47-8694-44DDEAF08A57}" type="pres">
      <dgm:prSet presAssocID="{68EE2D0F-923F-1E4F-8D65-1B0A56F4C03D}" presName="parentText" presStyleLbl="alignNode1" presStyleIdx="1" presStyleCnt="5">
        <dgm:presLayoutVars>
          <dgm:chMax val="1"/>
          <dgm:bulletEnabled val="1"/>
        </dgm:presLayoutVars>
      </dgm:prSet>
      <dgm:spPr/>
    </dgm:pt>
    <dgm:pt modelId="{4C0A70A8-F5C9-704E-B932-7D5483AFC29F}" type="pres">
      <dgm:prSet presAssocID="{68EE2D0F-923F-1E4F-8D65-1B0A56F4C03D}" presName="descendantText" presStyleLbl="alignAcc1" presStyleIdx="1" presStyleCnt="5">
        <dgm:presLayoutVars>
          <dgm:bulletEnabled val="1"/>
        </dgm:presLayoutVars>
      </dgm:prSet>
      <dgm:spPr/>
    </dgm:pt>
    <dgm:pt modelId="{6E89A0ED-4908-CD43-8537-60B7E5BD28E4}" type="pres">
      <dgm:prSet presAssocID="{E3B6A9B1-81D8-1640-98A1-9C319B9C275A}" presName="sp" presStyleCnt="0"/>
      <dgm:spPr/>
    </dgm:pt>
    <dgm:pt modelId="{E7A5B732-27EB-8D47-BF0E-65C929DBBE3B}" type="pres">
      <dgm:prSet presAssocID="{3E1ADA49-E8FF-E442-8FA8-EF5ECE46C7EE}" presName="composite" presStyleCnt="0"/>
      <dgm:spPr/>
    </dgm:pt>
    <dgm:pt modelId="{A3328168-4474-8F4A-8D7A-6B24BC142111}" type="pres">
      <dgm:prSet presAssocID="{3E1ADA49-E8FF-E442-8FA8-EF5ECE46C7EE}" presName="parentText" presStyleLbl="alignNode1" presStyleIdx="2" presStyleCnt="5">
        <dgm:presLayoutVars>
          <dgm:chMax val="1"/>
          <dgm:bulletEnabled val="1"/>
        </dgm:presLayoutVars>
      </dgm:prSet>
      <dgm:spPr/>
    </dgm:pt>
    <dgm:pt modelId="{AFE17664-ECD9-C644-9709-0921501DBC5A}" type="pres">
      <dgm:prSet presAssocID="{3E1ADA49-E8FF-E442-8FA8-EF5ECE46C7EE}" presName="descendantText" presStyleLbl="alignAcc1" presStyleIdx="2" presStyleCnt="5">
        <dgm:presLayoutVars>
          <dgm:bulletEnabled val="1"/>
        </dgm:presLayoutVars>
      </dgm:prSet>
      <dgm:spPr/>
    </dgm:pt>
    <dgm:pt modelId="{93F2049F-5982-1D4F-8E9A-037889783B82}" type="pres">
      <dgm:prSet presAssocID="{32B4B934-01EE-0147-BCB6-0A036C30E02F}" presName="sp" presStyleCnt="0"/>
      <dgm:spPr/>
    </dgm:pt>
    <dgm:pt modelId="{0A0F5082-B71E-5D49-86A7-0B96ABCF4C78}" type="pres">
      <dgm:prSet presAssocID="{B94DB897-DD2E-A74A-B913-B01B132F2E5A}" presName="composite" presStyleCnt="0"/>
      <dgm:spPr/>
    </dgm:pt>
    <dgm:pt modelId="{DA014AA7-EFB6-164E-8AA9-505695A11C0A}" type="pres">
      <dgm:prSet presAssocID="{B94DB897-DD2E-A74A-B913-B01B132F2E5A}" presName="parentText" presStyleLbl="alignNode1" presStyleIdx="3" presStyleCnt="5">
        <dgm:presLayoutVars>
          <dgm:chMax val="1"/>
          <dgm:bulletEnabled val="1"/>
        </dgm:presLayoutVars>
      </dgm:prSet>
      <dgm:spPr/>
    </dgm:pt>
    <dgm:pt modelId="{116CEEF8-68F8-7B4C-A158-60E8467FE18C}" type="pres">
      <dgm:prSet presAssocID="{B94DB897-DD2E-A74A-B913-B01B132F2E5A}" presName="descendantText" presStyleLbl="alignAcc1" presStyleIdx="3" presStyleCnt="5">
        <dgm:presLayoutVars>
          <dgm:bulletEnabled val="1"/>
        </dgm:presLayoutVars>
      </dgm:prSet>
      <dgm:spPr/>
    </dgm:pt>
    <dgm:pt modelId="{962FF9F7-9124-1340-89A2-C01D72E11895}" type="pres">
      <dgm:prSet presAssocID="{D527D622-32D9-1042-991A-71E50B1D577B}" presName="sp" presStyleCnt="0"/>
      <dgm:spPr/>
    </dgm:pt>
    <dgm:pt modelId="{ACED565A-6D91-0747-BE81-ACE7B5F4FFB5}" type="pres">
      <dgm:prSet presAssocID="{14BDED8C-8203-CF4B-B47B-CDF7D9720B54}" presName="composite" presStyleCnt="0"/>
      <dgm:spPr/>
    </dgm:pt>
    <dgm:pt modelId="{BF453536-15C1-8D4F-ABCB-4BE232664ABB}" type="pres">
      <dgm:prSet presAssocID="{14BDED8C-8203-CF4B-B47B-CDF7D9720B54}" presName="parentText" presStyleLbl="alignNode1" presStyleIdx="4" presStyleCnt="5">
        <dgm:presLayoutVars>
          <dgm:chMax val="1"/>
          <dgm:bulletEnabled val="1"/>
        </dgm:presLayoutVars>
      </dgm:prSet>
      <dgm:spPr/>
    </dgm:pt>
    <dgm:pt modelId="{8BF27DB5-3F40-B948-B76A-F9B63A672E96}" type="pres">
      <dgm:prSet presAssocID="{14BDED8C-8203-CF4B-B47B-CDF7D9720B54}" presName="descendantText" presStyleLbl="alignAcc1" presStyleIdx="4" presStyleCnt="5">
        <dgm:presLayoutVars>
          <dgm:bulletEnabled val="1"/>
        </dgm:presLayoutVars>
      </dgm:prSet>
      <dgm:spPr/>
    </dgm:pt>
  </dgm:ptLst>
  <dgm:cxnLst>
    <dgm:cxn modelId="{E1CC3705-330D-D74D-9CFD-E6782F15586C}" type="presOf" srcId="{24D70FBE-47B4-C94C-A1A4-FA19E2C5FA71}" destId="{71C98532-8290-1A4B-B35C-3F251652B6D0}" srcOrd="0" destOrd="0" presId="urn:microsoft.com/office/officeart/2005/8/layout/chevron2"/>
    <dgm:cxn modelId="{7A412F07-C7D8-9345-AD28-136AD3B3AE7B}" type="presOf" srcId="{3E1ADA49-E8FF-E442-8FA8-EF5ECE46C7EE}" destId="{A3328168-4474-8F4A-8D7A-6B24BC142111}" srcOrd="0" destOrd="0" presId="urn:microsoft.com/office/officeart/2005/8/layout/chevron2"/>
    <dgm:cxn modelId="{3B943008-B5E3-6848-BD9C-756151485724}" type="presOf" srcId="{EE83598D-C4DB-204C-890F-41C0AA53891C}" destId="{1540D6A3-3AFF-8849-8B12-8DE0531FF9AF}" srcOrd="0" destOrd="0" presId="urn:microsoft.com/office/officeart/2005/8/layout/chevron2"/>
    <dgm:cxn modelId="{D2261527-B588-4541-857C-43D3E6E02CCD}" srcId="{B94DB897-DD2E-A74A-B913-B01B132F2E5A}" destId="{DC5BCA35-239E-D043-8E9C-CF25635F2EA3}" srcOrd="0" destOrd="0" parTransId="{40732623-3B7D-8348-937D-3FB728E2B6C6}" sibTransId="{DA6AC6D4-2D9B-B14F-9CEF-D2EE7AFF26FB}"/>
    <dgm:cxn modelId="{57B10C31-CB32-D744-A713-3D874A4AEB7C}" srcId="{68EE2D0F-923F-1E4F-8D65-1B0A56F4C03D}" destId="{B499B791-BEB1-3841-A10F-8AE82268FCA6}" srcOrd="0" destOrd="0" parTransId="{E0B8AE3B-B14D-DD4E-9919-43604A6AF601}" sibTransId="{A83462F7-1F5C-1047-A8F3-4BF1544EB48B}"/>
    <dgm:cxn modelId="{C9A2B13C-16FC-C64C-9275-8E3986A648FA}" srcId="{85D2F846-2614-0140-BFF1-AE355529D79F}" destId="{14BDED8C-8203-CF4B-B47B-CDF7D9720B54}" srcOrd="4" destOrd="0" parTransId="{CB94EFBE-CD15-1B4A-B4AB-341E16A05E2B}" sibTransId="{6A0D111B-E7D5-2C4A-BB3D-0ADFE954D579}"/>
    <dgm:cxn modelId="{920D1643-EF78-FE49-A6ED-51E4C8B6DF7C}" srcId="{85D2F846-2614-0140-BFF1-AE355529D79F}" destId="{24D70FBE-47B4-C94C-A1A4-FA19E2C5FA71}" srcOrd="0" destOrd="0" parTransId="{2FEA0C85-51EC-AA4F-AAC1-39B7B839EF79}" sibTransId="{508F609F-B5BC-1D4A-86E8-85A78543AAC1}"/>
    <dgm:cxn modelId="{04CC0965-6E3F-764D-BB19-A07527A56762}" srcId="{14BDED8C-8203-CF4B-B47B-CDF7D9720B54}" destId="{5693B739-A405-8145-A06C-AF91E34E3E95}" srcOrd="0" destOrd="0" parTransId="{FB364755-085C-8549-9787-D67D8D0233BD}" sibTransId="{1E2E52CB-479A-7048-A921-CBF80A9EE2BC}"/>
    <dgm:cxn modelId="{4ABCE26E-67FA-9649-B87E-DF3F2EA904BC}" type="presOf" srcId="{68EE2D0F-923F-1E4F-8D65-1B0A56F4C03D}" destId="{B1036945-6232-8B47-8694-44DDEAF08A57}" srcOrd="0" destOrd="0" presId="urn:microsoft.com/office/officeart/2005/8/layout/chevron2"/>
    <dgm:cxn modelId="{CAC83674-C297-574A-887C-3437560620F2}" srcId="{3E1ADA49-E8FF-E442-8FA8-EF5ECE46C7EE}" destId="{4372751E-BA9D-7D4D-A89C-AC8767635644}" srcOrd="0" destOrd="0" parTransId="{F124FCFE-0A28-204B-BA52-5BFA376742F5}" sibTransId="{0E6DB6FC-2D5B-D04B-9F90-08BBEEF046AD}"/>
    <dgm:cxn modelId="{4D804B8B-E419-DA48-8B0D-F9E24F751DB9}" type="presOf" srcId="{B499B791-BEB1-3841-A10F-8AE82268FCA6}" destId="{4C0A70A8-F5C9-704E-B932-7D5483AFC29F}" srcOrd="0" destOrd="0" presId="urn:microsoft.com/office/officeart/2005/8/layout/chevron2"/>
    <dgm:cxn modelId="{827BA493-A40E-C948-89AE-C74655660B50}" srcId="{24D70FBE-47B4-C94C-A1A4-FA19E2C5FA71}" destId="{EE83598D-C4DB-204C-890F-41C0AA53891C}" srcOrd="0" destOrd="0" parTransId="{E8EC22CA-9E33-A849-98F0-8D52AB890EE9}" sibTransId="{7C8FBC9B-94F3-0F44-BAA5-9496A5528407}"/>
    <dgm:cxn modelId="{D3EDD9AC-765D-B54C-AF13-23A6EC64BB6E}" type="presOf" srcId="{14BDED8C-8203-CF4B-B47B-CDF7D9720B54}" destId="{BF453536-15C1-8D4F-ABCB-4BE232664ABB}" srcOrd="0" destOrd="0" presId="urn:microsoft.com/office/officeart/2005/8/layout/chevron2"/>
    <dgm:cxn modelId="{7FB4A4B4-3691-424C-A206-958E36189B6A}" srcId="{85D2F846-2614-0140-BFF1-AE355529D79F}" destId="{3E1ADA49-E8FF-E442-8FA8-EF5ECE46C7EE}" srcOrd="2" destOrd="0" parTransId="{6A3D5271-374B-1E45-86D5-D9CEE7A68E73}" sibTransId="{32B4B934-01EE-0147-BCB6-0A036C30E02F}"/>
    <dgm:cxn modelId="{BE299FBE-B027-DA4F-BBBD-49046ADAD340}" type="presOf" srcId="{5693B739-A405-8145-A06C-AF91E34E3E95}" destId="{8BF27DB5-3F40-B948-B76A-F9B63A672E96}" srcOrd="0" destOrd="0" presId="urn:microsoft.com/office/officeart/2005/8/layout/chevron2"/>
    <dgm:cxn modelId="{74F591CD-235E-9B40-A427-090CB4767FF6}" type="presOf" srcId="{4372751E-BA9D-7D4D-A89C-AC8767635644}" destId="{AFE17664-ECD9-C644-9709-0921501DBC5A}" srcOrd="0" destOrd="0" presId="urn:microsoft.com/office/officeart/2005/8/layout/chevron2"/>
    <dgm:cxn modelId="{6AC5E8CF-9184-6C49-BB96-FAD377EAF14C}" srcId="{85D2F846-2614-0140-BFF1-AE355529D79F}" destId="{B94DB897-DD2E-A74A-B913-B01B132F2E5A}" srcOrd="3" destOrd="0" parTransId="{AF775C78-E86C-9F4F-BE6D-D38342BEF782}" sibTransId="{D527D622-32D9-1042-991A-71E50B1D577B}"/>
    <dgm:cxn modelId="{66253BD9-D705-4144-9D68-A6CA19DE37AC}" type="presOf" srcId="{DC5BCA35-239E-D043-8E9C-CF25635F2EA3}" destId="{116CEEF8-68F8-7B4C-A158-60E8467FE18C}" srcOrd="0" destOrd="0" presId="urn:microsoft.com/office/officeart/2005/8/layout/chevron2"/>
    <dgm:cxn modelId="{CD3795DF-7135-8548-B860-6B5656B7C115}" type="presOf" srcId="{85D2F846-2614-0140-BFF1-AE355529D79F}" destId="{BD7BBC20-1DD2-CB41-8B0F-B78FD5EEC522}" srcOrd="0" destOrd="0" presId="urn:microsoft.com/office/officeart/2005/8/layout/chevron2"/>
    <dgm:cxn modelId="{5C8686EB-FCF9-4643-BA6F-9CE87DE5834F}" type="presOf" srcId="{B94DB897-DD2E-A74A-B913-B01B132F2E5A}" destId="{DA014AA7-EFB6-164E-8AA9-505695A11C0A}" srcOrd="0" destOrd="0" presId="urn:microsoft.com/office/officeart/2005/8/layout/chevron2"/>
    <dgm:cxn modelId="{619FC9F9-9149-4341-86BA-4C4124CCAE40}" srcId="{85D2F846-2614-0140-BFF1-AE355529D79F}" destId="{68EE2D0F-923F-1E4F-8D65-1B0A56F4C03D}" srcOrd="1" destOrd="0" parTransId="{2035FB10-DAC9-A045-9BDE-D1135416C2A3}" sibTransId="{E3B6A9B1-81D8-1640-98A1-9C319B9C275A}"/>
    <dgm:cxn modelId="{EC991366-41A5-2241-931B-33ED93905C47}" type="presParOf" srcId="{BD7BBC20-1DD2-CB41-8B0F-B78FD5EEC522}" destId="{0962C185-E2EB-0141-9EFA-C3912EF2FC7E}" srcOrd="0" destOrd="0" presId="urn:microsoft.com/office/officeart/2005/8/layout/chevron2"/>
    <dgm:cxn modelId="{A74B963C-0888-0C41-8A52-3508D55DDB1A}" type="presParOf" srcId="{0962C185-E2EB-0141-9EFA-C3912EF2FC7E}" destId="{71C98532-8290-1A4B-B35C-3F251652B6D0}" srcOrd="0" destOrd="0" presId="urn:microsoft.com/office/officeart/2005/8/layout/chevron2"/>
    <dgm:cxn modelId="{5277A8DD-D4E6-5E43-8229-228B0004F8B8}" type="presParOf" srcId="{0962C185-E2EB-0141-9EFA-C3912EF2FC7E}" destId="{1540D6A3-3AFF-8849-8B12-8DE0531FF9AF}" srcOrd="1" destOrd="0" presId="urn:microsoft.com/office/officeart/2005/8/layout/chevron2"/>
    <dgm:cxn modelId="{F6342B23-769E-AC45-8FBC-C9A616BF5A1A}" type="presParOf" srcId="{BD7BBC20-1DD2-CB41-8B0F-B78FD5EEC522}" destId="{D427923D-144F-364C-B237-7A1EF9A13188}" srcOrd="1" destOrd="0" presId="urn:microsoft.com/office/officeart/2005/8/layout/chevron2"/>
    <dgm:cxn modelId="{05B67976-F347-3349-9CD6-F1F6F703EAAB}" type="presParOf" srcId="{BD7BBC20-1DD2-CB41-8B0F-B78FD5EEC522}" destId="{987EA73B-A221-CE46-B6EE-9DBB85D0634C}" srcOrd="2" destOrd="0" presId="urn:microsoft.com/office/officeart/2005/8/layout/chevron2"/>
    <dgm:cxn modelId="{8EA2529C-CB4D-814E-9073-A2017C3ABB4A}" type="presParOf" srcId="{987EA73B-A221-CE46-B6EE-9DBB85D0634C}" destId="{B1036945-6232-8B47-8694-44DDEAF08A57}" srcOrd="0" destOrd="0" presId="urn:microsoft.com/office/officeart/2005/8/layout/chevron2"/>
    <dgm:cxn modelId="{DA1EF8C7-6ADC-1240-817C-A0A2CB7FB115}" type="presParOf" srcId="{987EA73B-A221-CE46-B6EE-9DBB85D0634C}" destId="{4C0A70A8-F5C9-704E-B932-7D5483AFC29F}" srcOrd="1" destOrd="0" presId="urn:microsoft.com/office/officeart/2005/8/layout/chevron2"/>
    <dgm:cxn modelId="{3236D9BC-8DF4-7940-998B-6569AC4DDB13}" type="presParOf" srcId="{BD7BBC20-1DD2-CB41-8B0F-B78FD5EEC522}" destId="{6E89A0ED-4908-CD43-8537-60B7E5BD28E4}" srcOrd="3" destOrd="0" presId="urn:microsoft.com/office/officeart/2005/8/layout/chevron2"/>
    <dgm:cxn modelId="{92B5FB71-3773-5348-AC3D-F741750B7CCA}" type="presParOf" srcId="{BD7BBC20-1DD2-CB41-8B0F-B78FD5EEC522}" destId="{E7A5B732-27EB-8D47-BF0E-65C929DBBE3B}" srcOrd="4" destOrd="0" presId="urn:microsoft.com/office/officeart/2005/8/layout/chevron2"/>
    <dgm:cxn modelId="{6522F6B3-CBAD-CF47-BE6A-E6DF3DF0742A}" type="presParOf" srcId="{E7A5B732-27EB-8D47-BF0E-65C929DBBE3B}" destId="{A3328168-4474-8F4A-8D7A-6B24BC142111}" srcOrd="0" destOrd="0" presId="urn:microsoft.com/office/officeart/2005/8/layout/chevron2"/>
    <dgm:cxn modelId="{9766F434-E520-C543-B1A9-266DEE270CC5}" type="presParOf" srcId="{E7A5B732-27EB-8D47-BF0E-65C929DBBE3B}" destId="{AFE17664-ECD9-C644-9709-0921501DBC5A}" srcOrd="1" destOrd="0" presId="urn:microsoft.com/office/officeart/2005/8/layout/chevron2"/>
    <dgm:cxn modelId="{C09E90E1-2A00-7642-86D5-77EFFAB9DF7A}" type="presParOf" srcId="{BD7BBC20-1DD2-CB41-8B0F-B78FD5EEC522}" destId="{93F2049F-5982-1D4F-8E9A-037889783B82}" srcOrd="5" destOrd="0" presId="urn:microsoft.com/office/officeart/2005/8/layout/chevron2"/>
    <dgm:cxn modelId="{7B270EF3-3D88-4542-9241-1832DDA5B9B6}" type="presParOf" srcId="{BD7BBC20-1DD2-CB41-8B0F-B78FD5EEC522}" destId="{0A0F5082-B71E-5D49-86A7-0B96ABCF4C78}" srcOrd="6" destOrd="0" presId="urn:microsoft.com/office/officeart/2005/8/layout/chevron2"/>
    <dgm:cxn modelId="{AAC750CC-1FE0-EF4B-A5C0-DBEB679D6DC4}" type="presParOf" srcId="{0A0F5082-B71E-5D49-86A7-0B96ABCF4C78}" destId="{DA014AA7-EFB6-164E-8AA9-505695A11C0A}" srcOrd="0" destOrd="0" presId="urn:microsoft.com/office/officeart/2005/8/layout/chevron2"/>
    <dgm:cxn modelId="{9903DE09-C443-3B46-8DB1-A814719680F6}" type="presParOf" srcId="{0A0F5082-B71E-5D49-86A7-0B96ABCF4C78}" destId="{116CEEF8-68F8-7B4C-A158-60E8467FE18C}" srcOrd="1" destOrd="0" presId="urn:microsoft.com/office/officeart/2005/8/layout/chevron2"/>
    <dgm:cxn modelId="{CD7DFFA8-02EF-764D-ACDF-B61A3357DBB8}" type="presParOf" srcId="{BD7BBC20-1DD2-CB41-8B0F-B78FD5EEC522}" destId="{962FF9F7-9124-1340-89A2-C01D72E11895}" srcOrd="7" destOrd="0" presId="urn:microsoft.com/office/officeart/2005/8/layout/chevron2"/>
    <dgm:cxn modelId="{1E7F285C-1CC0-DF48-A747-D1A5E0BB6CC7}" type="presParOf" srcId="{BD7BBC20-1DD2-CB41-8B0F-B78FD5EEC522}" destId="{ACED565A-6D91-0747-BE81-ACE7B5F4FFB5}" srcOrd="8" destOrd="0" presId="urn:microsoft.com/office/officeart/2005/8/layout/chevron2"/>
    <dgm:cxn modelId="{C79317EE-F495-F749-A946-5E0E29431EB6}" type="presParOf" srcId="{ACED565A-6D91-0747-BE81-ACE7B5F4FFB5}" destId="{BF453536-15C1-8D4F-ABCB-4BE232664ABB}" srcOrd="0" destOrd="0" presId="urn:microsoft.com/office/officeart/2005/8/layout/chevron2"/>
    <dgm:cxn modelId="{128DED41-8E28-BF46-99C3-502CA13E83AB}" type="presParOf" srcId="{ACED565A-6D91-0747-BE81-ACE7B5F4FFB5}" destId="{8BF27DB5-3F40-B948-B76A-F9B63A672E9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3824A-0CE2-1A44-BD5A-C2F53482D358}" type="doc">
      <dgm:prSet loTypeId="urn:microsoft.com/office/officeart/2005/8/layout/orgChart1" loCatId="" qsTypeId="urn:microsoft.com/office/officeart/2005/8/quickstyle/simple1" qsCatId="simple" csTypeId="urn:microsoft.com/office/officeart/2005/8/colors/colorful4" csCatId="colorful" phldr="1"/>
      <dgm:spPr/>
      <dgm:t>
        <a:bodyPr/>
        <a:lstStyle/>
        <a:p>
          <a:endParaRPr lang="en-US"/>
        </a:p>
      </dgm:t>
    </dgm:pt>
    <dgm:pt modelId="{88A962D4-2960-CB42-850A-A8D4D65F9EFC}">
      <dgm:prSet phldrT="[Text]" custT="1"/>
      <dgm:spPr/>
      <dgm:t>
        <a:bodyPr/>
        <a:lstStyle/>
        <a:p>
          <a:r>
            <a:rPr lang="en-US" sz="3600" b="1" u="none" dirty="0">
              <a:solidFill>
                <a:schemeClr val="tx1"/>
              </a:solidFill>
              <a:latin typeface="Tw Cen MT" panose="020B0602020104020603" pitchFamily="34" charset="77"/>
            </a:rPr>
            <a:t>Resources</a:t>
          </a:r>
        </a:p>
      </dgm:t>
    </dgm:pt>
    <dgm:pt modelId="{59E28B88-9EC5-474C-BE9A-86C5FDAFC8B3}" type="parTrans" cxnId="{BD953F66-EB75-714F-8920-406850DB0782}">
      <dgm:prSet/>
      <dgm:spPr/>
      <dgm:t>
        <a:bodyPr/>
        <a:lstStyle/>
        <a:p>
          <a:endParaRPr lang="en-US">
            <a:latin typeface="Tw Cen MT" panose="020B0602020104020603" pitchFamily="34" charset="77"/>
          </a:endParaRPr>
        </a:p>
      </dgm:t>
    </dgm:pt>
    <dgm:pt modelId="{36513CFA-6E31-8D4B-9E24-014237ECC55F}" type="sibTrans" cxnId="{BD953F66-EB75-714F-8920-406850DB0782}">
      <dgm:prSet/>
      <dgm:spPr/>
      <dgm:t>
        <a:bodyPr/>
        <a:lstStyle/>
        <a:p>
          <a:endParaRPr lang="en-US">
            <a:latin typeface="Tw Cen MT" panose="020B0602020104020603" pitchFamily="34" charset="77"/>
          </a:endParaRPr>
        </a:p>
      </dgm:t>
    </dgm:pt>
    <dgm:pt modelId="{737F1638-2EED-034F-9F56-DE8AEAED2B9D}">
      <dgm:prSet phldrT="[Text]"/>
      <dgm:spPr/>
      <dgm:t>
        <a:bodyPr/>
        <a:lstStyle/>
        <a:p>
          <a:r>
            <a:rPr lang="en-US" dirty="0">
              <a:latin typeface="Tw Cen MT" panose="020B0602020104020603" pitchFamily="34" charset="77"/>
            </a:rPr>
            <a:t>NSA Transition</a:t>
          </a:r>
        </a:p>
      </dgm:t>
    </dgm:pt>
    <dgm:pt modelId="{39C60CC0-5096-0A42-B7F4-83E5B63D1AC2}" type="parTrans" cxnId="{7DF1937D-E195-C34F-88F3-2553D0CADC40}">
      <dgm:prSet/>
      <dgm:spPr/>
      <dgm:t>
        <a:bodyPr/>
        <a:lstStyle/>
        <a:p>
          <a:endParaRPr lang="en-US">
            <a:latin typeface="Tw Cen MT" panose="020B0602020104020603" pitchFamily="34" charset="77"/>
          </a:endParaRPr>
        </a:p>
      </dgm:t>
    </dgm:pt>
    <dgm:pt modelId="{EB9094D3-BB31-7344-91C0-3255C973FB8F}" type="sibTrans" cxnId="{7DF1937D-E195-C34F-88F3-2553D0CADC40}">
      <dgm:prSet/>
      <dgm:spPr/>
      <dgm:t>
        <a:bodyPr/>
        <a:lstStyle/>
        <a:p>
          <a:endParaRPr lang="en-US">
            <a:latin typeface="Tw Cen MT" panose="020B0602020104020603" pitchFamily="34" charset="77"/>
          </a:endParaRPr>
        </a:p>
      </dgm:t>
    </dgm:pt>
    <dgm:pt modelId="{0FCB579C-935D-FE4F-BAD8-1F223579354F}">
      <dgm:prSet phldrT="[Text]"/>
      <dgm:spPr/>
      <dgm:t>
        <a:bodyPr/>
        <a:lstStyle/>
        <a:p>
          <a:r>
            <a:rPr lang="en-US" dirty="0">
              <a:latin typeface="Tw Cen MT" panose="020B0602020104020603" pitchFamily="34" charset="77"/>
            </a:rPr>
            <a:t>Capacity-Building</a:t>
          </a:r>
        </a:p>
      </dgm:t>
    </dgm:pt>
    <dgm:pt modelId="{30A64EA6-9664-2D48-AE31-FD1FB2456955}" type="parTrans" cxnId="{4C6B7AC6-0FD6-174B-B161-FDECF04A7A0A}">
      <dgm:prSet/>
      <dgm:spPr/>
      <dgm:t>
        <a:bodyPr/>
        <a:lstStyle/>
        <a:p>
          <a:endParaRPr lang="en-US">
            <a:latin typeface="Tw Cen MT" panose="020B0602020104020603" pitchFamily="34" charset="77"/>
          </a:endParaRPr>
        </a:p>
      </dgm:t>
    </dgm:pt>
    <dgm:pt modelId="{B48E38E0-7061-6B45-BA21-1A137F65878B}" type="sibTrans" cxnId="{4C6B7AC6-0FD6-174B-B161-FDECF04A7A0A}">
      <dgm:prSet/>
      <dgm:spPr/>
      <dgm:t>
        <a:bodyPr/>
        <a:lstStyle/>
        <a:p>
          <a:endParaRPr lang="en-US">
            <a:latin typeface="Tw Cen MT" panose="020B0602020104020603" pitchFamily="34" charset="77"/>
          </a:endParaRPr>
        </a:p>
      </dgm:t>
    </dgm:pt>
    <dgm:pt modelId="{C9CB801E-3C8D-0A4E-A076-0B16775D5B89}">
      <dgm:prSet phldrT="[Text]"/>
      <dgm:spPr/>
      <dgm:t>
        <a:bodyPr/>
        <a:lstStyle/>
        <a:p>
          <a:r>
            <a:rPr lang="en-US" dirty="0">
              <a:latin typeface="Tw Cen MT" panose="020B0602020104020603" pitchFamily="34" charset="77"/>
            </a:rPr>
            <a:t>Stakeholder Engagement</a:t>
          </a:r>
        </a:p>
      </dgm:t>
    </dgm:pt>
    <dgm:pt modelId="{0478B6DB-D265-BA4F-9209-F19B08B6E093}" type="sibTrans" cxnId="{FDD9D9BD-5C47-DE49-B743-F7E366B92966}">
      <dgm:prSet/>
      <dgm:spPr/>
      <dgm:t>
        <a:bodyPr/>
        <a:lstStyle/>
        <a:p>
          <a:endParaRPr lang="en-US">
            <a:latin typeface="Tw Cen MT" panose="020B0602020104020603" pitchFamily="34" charset="77"/>
          </a:endParaRPr>
        </a:p>
      </dgm:t>
    </dgm:pt>
    <dgm:pt modelId="{1EEDC264-6D1C-7F40-993E-81CBC28F00CC}" type="parTrans" cxnId="{FDD9D9BD-5C47-DE49-B743-F7E366B92966}">
      <dgm:prSet/>
      <dgm:spPr/>
      <dgm:t>
        <a:bodyPr/>
        <a:lstStyle/>
        <a:p>
          <a:endParaRPr lang="en-US">
            <a:latin typeface="Tw Cen MT" panose="020B0602020104020603" pitchFamily="34" charset="77"/>
          </a:endParaRPr>
        </a:p>
      </dgm:t>
    </dgm:pt>
    <dgm:pt modelId="{077131B1-EB2C-AF47-AE68-3A04423A576F}">
      <dgm:prSet phldrT="[Text]"/>
      <dgm:spPr/>
      <dgm:t>
        <a:bodyPr/>
        <a:lstStyle/>
        <a:p>
          <a:pPr>
            <a:lnSpc>
              <a:spcPct val="100000"/>
            </a:lnSpc>
            <a:buFont typeface="Arial" panose="020B0604020202020204" pitchFamily="34" charset="0"/>
            <a:buChar char="•"/>
          </a:pPr>
          <a:r>
            <a:rPr lang="en-US" dirty="0">
              <a:latin typeface="Tw Cen MT" panose="020B0602020104020603" pitchFamily="34" charset="77"/>
            </a:rPr>
            <a:t>Communications and Relationships</a:t>
          </a:r>
        </a:p>
      </dgm:t>
    </dgm:pt>
    <dgm:pt modelId="{0285D2DE-6A02-4846-9494-01A640CB5B2D}" type="parTrans" cxnId="{4811E720-6FC9-8B47-98EB-AD34B4992188}">
      <dgm:prSet/>
      <dgm:spPr/>
      <dgm:t>
        <a:bodyPr/>
        <a:lstStyle/>
        <a:p>
          <a:endParaRPr lang="en-US">
            <a:latin typeface="Tw Cen MT" panose="020B0602020104020603" pitchFamily="34" charset="77"/>
          </a:endParaRPr>
        </a:p>
      </dgm:t>
    </dgm:pt>
    <dgm:pt modelId="{B0D2F538-F0A3-6F46-AD71-5C70998E1544}" type="sibTrans" cxnId="{4811E720-6FC9-8B47-98EB-AD34B4992188}">
      <dgm:prSet/>
      <dgm:spPr/>
      <dgm:t>
        <a:bodyPr/>
        <a:lstStyle/>
        <a:p>
          <a:endParaRPr lang="en-US">
            <a:latin typeface="Tw Cen MT" panose="020B0602020104020603" pitchFamily="34" charset="77"/>
          </a:endParaRPr>
        </a:p>
      </dgm:t>
    </dgm:pt>
    <dgm:pt modelId="{1C1BBE8D-EE1E-CD47-8960-A0B239C889B1}">
      <dgm:prSet phldrT="[Text]"/>
      <dgm:spPr/>
      <dgm:t>
        <a:bodyPr/>
        <a:lstStyle/>
        <a:p>
          <a:r>
            <a:rPr lang="en-US" dirty="0">
              <a:latin typeface="Tw Cen MT" panose="020B0602020104020603" pitchFamily="34" charset="77"/>
            </a:rPr>
            <a:t>Sustainable and Long-Range Preparedness</a:t>
          </a:r>
        </a:p>
      </dgm:t>
    </dgm:pt>
    <dgm:pt modelId="{BCB04684-4E48-6D40-AFF0-B0FED0D31429}" type="parTrans" cxnId="{69EE9904-351C-2945-AE95-6814B50B6FD2}">
      <dgm:prSet/>
      <dgm:spPr/>
      <dgm:t>
        <a:bodyPr/>
        <a:lstStyle/>
        <a:p>
          <a:endParaRPr lang="en-US">
            <a:latin typeface="Tw Cen MT" panose="020B0602020104020603" pitchFamily="34" charset="77"/>
          </a:endParaRPr>
        </a:p>
      </dgm:t>
    </dgm:pt>
    <dgm:pt modelId="{7AD1D914-9784-9946-B426-8820728BBEDC}" type="sibTrans" cxnId="{69EE9904-351C-2945-AE95-6814B50B6FD2}">
      <dgm:prSet/>
      <dgm:spPr/>
      <dgm:t>
        <a:bodyPr/>
        <a:lstStyle/>
        <a:p>
          <a:endParaRPr lang="en-US">
            <a:latin typeface="Tw Cen MT" panose="020B0602020104020603" pitchFamily="34" charset="77"/>
          </a:endParaRPr>
        </a:p>
      </dgm:t>
    </dgm:pt>
    <dgm:pt modelId="{7A13159A-4CF1-FB4D-B74F-68FE5B2991DE}">
      <dgm:prSet phldrT="[Text]"/>
      <dgm:spPr/>
      <dgm:t>
        <a:bodyPr/>
        <a:lstStyle/>
        <a:p>
          <a:r>
            <a:rPr lang="en-US" dirty="0">
              <a:latin typeface="Tw Cen MT" panose="020B0602020104020603" pitchFamily="34" charset="77"/>
            </a:rPr>
            <a:t>Compliance and Proactivity</a:t>
          </a:r>
        </a:p>
      </dgm:t>
    </dgm:pt>
    <dgm:pt modelId="{18DFC22C-8635-7E4D-8B62-1AC24EEEFD37}" type="parTrans" cxnId="{BD36828E-C506-AE4A-94D7-6ECF69DECAD2}">
      <dgm:prSet/>
      <dgm:spPr/>
      <dgm:t>
        <a:bodyPr/>
        <a:lstStyle/>
        <a:p>
          <a:endParaRPr lang="en-US">
            <a:latin typeface="Tw Cen MT" panose="020B0602020104020603" pitchFamily="34" charset="77"/>
          </a:endParaRPr>
        </a:p>
      </dgm:t>
    </dgm:pt>
    <dgm:pt modelId="{32904FD8-4DFE-304C-976F-D534E0059F6D}" type="sibTrans" cxnId="{BD36828E-C506-AE4A-94D7-6ECF69DECAD2}">
      <dgm:prSet/>
      <dgm:spPr/>
      <dgm:t>
        <a:bodyPr/>
        <a:lstStyle/>
        <a:p>
          <a:endParaRPr lang="en-US">
            <a:latin typeface="Tw Cen MT" panose="020B0602020104020603" pitchFamily="34" charset="77"/>
          </a:endParaRPr>
        </a:p>
      </dgm:t>
    </dgm:pt>
    <dgm:pt modelId="{B8BFA2A9-22A2-8741-9347-78CF8D4C9AED}" type="pres">
      <dgm:prSet presAssocID="{D793824A-0CE2-1A44-BD5A-C2F53482D358}" presName="hierChild1" presStyleCnt="0">
        <dgm:presLayoutVars>
          <dgm:orgChart val="1"/>
          <dgm:chPref val="1"/>
          <dgm:dir/>
          <dgm:animOne val="branch"/>
          <dgm:animLvl val="lvl"/>
          <dgm:resizeHandles/>
        </dgm:presLayoutVars>
      </dgm:prSet>
      <dgm:spPr/>
    </dgm:pt>
    <dgm:pt modelId="{59925815-9915-EA49-B181-F77A30FF0178}" type="pres">
      <dgm:prSet presAssocID="{88A962D4-2960-CB42-850A-A8D4D65F9EFC}" presName="hierRoot1" presStyleCnt="0">
        <dgm:presLayoutVars>
          <dgm:hierBranch val="init"/>
        </dgm:presLayoutVars>
      </dgm:prSet>
      <dgm:spPr/>
    </dgm:pt>
    <dgm:pt modelId="{228DC3AA-EAF7-704E-8CAF-2DC08DB0D69E}" type="pres">
      <dgm:prSet presAssocID="{88A962D4-2960-CB42-850A-A8D4D65F9EFC}" presName="rootComposite1" presStyleCnt="0"/>
      <dgm:spPr/>
    </dgm:pt>
    <dgm:pt modelId="{45941D98-6679-F34B-99C8-55F58FD11840}" type="pres">
      <dgm:prSet presAssocID="{88A962D4-2960-CB42-850A-A8D4D65F9EFC}" presName="rootText1" presStyleLbl="node0" presStyleIdx="0" presStyleCnt="1">
        <dgm:presLayoutVars>
          <dgm:chPref val="3"/>
        </dgm:presLayoutVars>
      </dgm:prSet>
      <dgm:spPr/>
    </dgm:pt>
    <dgm:pt modelId="{41BB35BE-84FB-0346-AED8-BAFD7FD36F01}" type="pres">
      <dgm:prSet presAssocID="{88A962D4-2960-CB42-850A-A8D4D65F9EFC}" presName="rootConnector1" presStyleLbl="node1" presStyleIdx="0" presStyleCnt="0"/>
      <dgm:spPr/>
    </dgm:pt>
    <dgm:pt modelId="{343B6B7A-7FD4-7148-88A0-18994D656DB6}" type="pres">
      <dgm:prSet presAssocID="{88A962D4-2960-CB42-850A-A8D4D65F9EFC}" presName="hierChild2" presStyleCnt="0"/>
      <dgm:spPr/>
    </dgm:pt>
    <dgm:pt modelId="{72B9A3C2-5D16-294D-9887-A021BE1898EE}" type="pres">
      <dgm:prSet presAssocID="{39C60CC0-5096-0A42-B7F4-83E5B63D1AC2}" presName="Name37" presStyleLbl="parChTrans1D2" presStyleIdx="0" presStyleCnt="3"/>
      <dgm:spPr/>
    </dgm:pt>
    <dgm:pt modelId="{327968EE-BFF7-C94A-A39A-7A36FAB46F77}" type="pres">
      <dgm:prSet presAssocID="{737F1638-2EED-034F-9F56-DE8AEAED2B9D}" presName="hierRoot2" presStyleCnt="0">
        <dgm:presLayoutVars>
          <dgm:hierBranch val="init"/>
        </dgm:presLayoutVars>
      </dgm:prSet>
      <dgm:spPr/>
    </dgm:pt>
    <dgm:pt modelId="{F25CD26E-7E7E-734B-962C-64F4B54FA470}" type="pres">
      <dgm:prSet presAssocID="{737F1638-2EED-034F-9F56-DE8AEAED2B9D}" presName="rootComposite" presStyleCnt="0"/>
      <dgm:spPr/>
    </dgm:pt>
    <dgm:pt modelId="{9C2CF59E-2AB2-2046-94E2-68B6FC5DB44F}" type="pres">
      <dgm:prSet presAssocID="{737F1638-2EED-034F-9F56-DE8AEAED2B9D}" presName="rootText" presStyleLbl="node2" presStyleIdx="0" presStyleCnt="3">
        <dgm:presLayoutVars>
          <dgm:chPref val="3"/>
        </dgm:presLayoutVars>
      </dgm:prSet>
      <dgm:spPr/>
    </dgm:pt>
    <dgm:pt modelId="{102574E9-00B2-D740-88C1-263E87643136}" type="pres">
      <dgm:prSet presAssocID="{737F1638-2EED-034F-9F56-DE8AEAED2B9D}" presName="rootConnector" presStyleLbl="node2" presStyleIdx="0" presStyleCnt="3"/>
      <dgm:spPr/>
    </dgm:pt>
    <dgm:pt modelId="{124C2049-88FE-4742-8F2B-7E24251E6767}" type="pres">
      <dgm:prSet presAssocID="{737F1638-2EED-034F-9F56-DE8AEAED2B9D}" presName="hierChild4" presStyleCnt="0"/>
      <dgm:spPr/>
    </dgm:pt>
    <dgm:pt modelId="{286FA05B-8332-184A-94D4-F5F74D4EEBC1}" type="pres">
      <dgm:prSet presAssocID="{BCB04684-4E48-6D40-AFF0-B0FED0D31429}" presName="Name37" presStyleLbl="parChTrans1D3" presStyleIdx="0" presStyleCnt="3"/>
      <dgm:spPr/>
    </dgm:pt>
    <dgm:pt modelId="{123D1E04-25B3-A746-B88D-271676FE624C}" type="pres">
      <dgm:prSet presAssocID="{1C1BBE8D-EE1E-CD47-8960-A0B239C889B1}" presName="hierRoot2" presStyleCnt="0">
        <dgm:presLayoutVars>
          <dgm:hierBranch val="init"/>
        </dgm:presLayoutVars>
      </dgm:prSet>
      <dgm:spPr/>
    </dgm:pt>
    <dgm:pt modelId="{DA52EB21-C987-F24E-886B-4BA5372B49C8}" type="pres">
      <dgm:prSet presAssocID="{1C1BBE8D-EE1E-CD47-8960-A0B239C889B1}" presName="rootComposite" presStyleCnt="0"/>
      <dgm:spPr/>
    </dgm:pt>
    <dgm:pt modelId="{5C729F09-A880-6E4F-96D5-E94477DB6A22}" type="pres">
      <dgm:prSet presAssocID="{1C1BBE8D-EE1E-CD47-8960-A0B239C889B1}" presName="rootText" presStyleLbl="node3" presStyleIdx="0" presStyleCnt="3">
        <dgm:presLayoutVars>
          <dgm:chPref val="3"/>
        </dgm:presLayoutVars>
      </dgm:prSet>
      <dgm:spPr/>
    </dgm:pt>
    <dgm:pt modelId="{B48661F4-7C31-4F49-A815-00A190FF7FCC}" type="pres">
      <dgm:prSet presAssocID="{1C1BBE8D-EE1E-CD47-8960-A0B239C889B1}" presName="rootConnector" presStyleLbl="node3" presStyleIdx="0" presStyleCnt="3"/>
      <dgm:spPr/>
    </dgm:pt>
    <dgm:pt modelId="{968ED3C4-9497-1D4B-B6E9-AE58E745683F}" type="pres">
      <dgm:prSet presAssocID="{1C1BBE8D-EE1E-CD47-8960-A0B239C889B1}" presName="hierChild4" presStyleCnt="0"/>
      <dgm:spPr/>
    </dgm:pt>
    <dgm:pt modelId="{9A5C9D5A-70A3-2A4C-BEE2-0F925773611A}" type="pres">
      <dgm:prSet presAssocID="{1C1BBE8D-EE1E-CD47-8960-A0B239C889B1}" presName="hierChild5" presStyleCnt="0"/>
      <dgm:spPr/>
    </dgm:pt>
    <dgm:pt modelId="{E1CF49A8-921A-F649-9775-CD242BF2951E}" type="pres">
      <dgm:prSet presAssocID="{737F1638-2EED-034F-9F56-DE8AEAED2B9D}" presName="hierChild5" presStyleCnt="0"/>
      <dgm:spPr/>
    </dgm:pt>
    <dgm:pt modelId="{6E3FEB77-121E-4D4A-B7F2-3FAF3B8E70A3}" type="pres">
      <dgm:prSet presAssocID="{1EEDC264-6D1C-7F40-993E-81CBC28F00CC}" presName="Name37" presStyleLbl="parChTrans1D2" presStyleIdx="1" presStyleCnt="3"/>
      <dgm:spPr/>
    </dgm:pt>
    <dgm:pt modelId="{0DEC57DE-6C94-D748-8628-13E72008FB1D}" type="pres">
      <dgm:prSet presAssocID="{C9CB801E-3C8D-0A4E-A076-0B16775D5B89}" presName="hierRoot2" presStyleCnt="0">
        <dgm:presLayoutVars>
          <dgm:hierBranch val="init"/>
        </dgm:presLayoutVars>
      </dgm:prSet>
      <dgm:spPr/>
    </dgm:pt>
    <dgm:pt modelId="{ADF7D0B3-49CE-F545-A322-990792528724}" type="pres">
      <dgm:prSet presAssocID="{C9CB801E-3C8D-0A4E-A076-0B16775D5B89}" presName="rootComposite" presStyleCnt="0"/>
      <dgm:spPr/>
    </dgm:pt>
    <dgm:pt modelId="{C77A9FDC-3A94-5640-B9A3-88E1A74F8D5E}" type="pres">
      <dgm:prSet presAssocID="{C9CB801E-3C8D-0A4E-A076-0B16775D5B89}" presName="rootText" presStyleLbl="node2" presStyleIdx="1" presStyleCnt="3">
        <dgm:presLayoutVars>
          <dgm:chPref val="3"/>
        </dgm:presLayoutVars>
      </dgm:prSet>
      <dgm:spPr/>
    </dgm:pt>
    <dgm:pt modelId="{42F98E15-804F-FB4E-8741-8FD7E79ABDF7}" type="pres">
      <dgm:prSet presAssocID="{C9CB801E-3C8D-0A4E-A076-0B16775D5B89}" presName="rootConnector" presStyleLbl="node2" presStyleIdx="1" presStyleCnt="3"/>
      <dgm:spPr/>
    </dgm:pt>
    <dgm:pt modelId="{AA7DA694-CB5E-3A40-A04C-5B741F926843}" type="pres">
      <dgm:prSet presAssocID="{C9CB801E-3C8D-0A4E-A076-0B16775D5B89}" presName="hierChild4" presStyleCnt="0"/>
      <dgm:spPr/>
    </dgm:pt>
    <dgm:pt modelId="{ED8E78D8-D0EA-D34C-A568-2F8E97D2BFD4}" type="pres">
      <dgm:prSet presAssocID="{0285D2DE-6A02-4846-9494-01A640CB5B2D}" presName="Name37" presStyleLbl="parChTrans1D3" presStyleIdx="1" presStyleCnt="3"/>
      <dgm:spPr/>
    </dgm:pt>
    <dgm:pt modelId="{97C19A8C-85B7-654F-9892-023546A0AC15}" type="pres">
      <dgm:prSet presAssocID="{077131B1-EB2C-AF47-AE68-3A04423A576F}" presName="hierRoot2" presStyleCnt="0">
        <dgm:presLayoutVars>
          <dgm:hierBranch val="init"/>
        </dgm:presLayoutVars>
      </dgm:prSet>
      <dgm:spPr/>
    </dgm:pt>
    <dgm:pt modelId="{E53DF7E6-24E1-C241-8DDF-8F9B0313B157}" type="pres">
      <dgm:prSet presAssocID="{077131B1-EB2C-AF47-AE68-3A04423A576F}" presName="rootComposite" presStyleCnt="0"/>
      <dgm:spPr/>
    </dgm:pt>
    <dgm:pt modelId="{A9B814A6-9848-4245-B88F-C7F7396BA6A4}" type="pres">
      <dgm:prSet presAssocID="{077131B1-EB2C-AF47-AE68-3A04423A576F}" presName="rootText" presStyleLbl="node3" presStyleIdx="1" presStyleCnt="3">
        <dgm:presLayoutVars>
          <dgm:chPref val="3"/>
        </dgm:presLayoutVars>
      </dgm:prSet>
      <dgm:spPr/>
    </dgm:pt>
    <dgm:pt modelId="{28A1B0E2-8588-164A-83AD-1E85B215BD51}" type="pres">
      <dgm:prSet presAssocID="{077131B1-EB2C-AF47-AE68-3A04423A576F}" presName="rootConnector" presStyleLbl="node3" presStyleIdx="1" presStyleCnt="3"/>
      <dgm:spPr/>
    </dgm:pt>
    <dgm:pt modelId="{3725ECC7-017E-054A-8B5C-C08932CA3377}" type="pres">
      <dgm:prSet presAssocID="{077131B1-EB2C-AF47-AE68-3A04423A576F}" presName="hierChild4" presStyleCnt="0"/>
      <dgm:spPr/>
    </dgm:pt>
    <dgm:pt modelId="{A9B264B1-C614-194C-8DEA-4FFD5C119198}" type="pres">
      <dgm:prSet presAssocID="{077131B1-EB2C-AF47-AE68-3A04423A576F}" presName="hierChild5" presStyleCnt="0"/>
      <dgm:spPr/>
    </dgm:pt>
    <dgm:pt modelId="{475EF81C-1575-5646-9CC7-BEA057FD8D17}" type="pres">
      <dgm:prSet presAssocID="{C9CB801E-3C8D-0A4E-A076-0B16775D5B89}" presName="hierChild5" presStyleCnt="0"/>
      <dgm:spPr/>
    </dgm:pt>
    <dgm:pt modelId="{6222BAAD-9624-2B41-B094-B92762BCFBDA}" type="pres">
      <dgm:prSet presAssocID="{30A64EA6-9664-2D48-AE31-FD1FB2456955}" presName="Name37" presStyleLbl="parChTrans1D2" presStyleIdx="2" presStyleCnt="3"/>
      <dgm:spPr/>
    </dgm:pt>
    <dgm:pt modelId="{4D9F164F-175E-4E4B-B020-03C9DB3F4CD6}" type="pres">
      <dgm:prSet presAssocID="{0FCB579C-935D-FE4F-BAD8-1F223579354F}" presName="hierRoot2" presStyleCnt="0">
        <dgm:presLayoutVars>
          <dgm:hierBranch val="init"/>
        </dgm:presLayoutVars>
      </dgm:prSet>
      <dgm:spPr/>
    </dgm:pt>
    <dgm:pt modelId="{9DA8A896-50F1-824F-9861-F94C07FBA49E}" type="pres">
      <dgm:prSet presAssocID="{0FCB579C-935D-FE4F-BAD8-1F223579354F}" presName="rootComposite" presStyleCnt="0"/>
      <dgm:spPr/>
    </dgm:pt>
    <dgm:pt modelId="{113D3B6B-33B0-7948-8873-B63CAF8260CD}" type="pres">
      <dgm:prSet presAssocID="{0FCB579C-935D-FE4F-BAD8-1F223579354F}" presName="rootText" presStyleLbl="node2" presStyleIdx="2" presStyleCnt="3">
        <dgm:presLayoutVars>
          <dgm:chPref val="3"/>
        </dgm:presLayoutVars>
      </dgm:prSet>
      <dgm:spPr/>
    </dgm:pt>
    <dgm:pt modelId="{70AD4B22-36B0-0346-B406-ECD2C5A7854E}" type="pres">
      <dgm:prSet presAssocID="{0FCB579C-935D-FE4F-BAD8-1F223579354F}" presName="rootConnector" presStyleLbl="node2" presStyleIdx="2" presStyleCnt="3"/>
      <dgm:spPr/>
    </dgm:pt>
    <dgm:pt modelId="{212C1A1C-33E0-0F44-B842-2E38C60A850D}" type="pres">
      <dgm:prSet presAssocID="{0FCB579C-935D-FE4F-BAD8-1F223579354F}" presName="hierChild4" presStyleCnt="0"/>
      <dgm:spPr/>
    </dgm:pt>
    <dgm:pt modelId="{C1820121-3A1C-F04B-B12D-767C877C66D6}" type="pres">
      <dgm:prSet presAssocID="{18DFC22C-8635-7E4D-8B62-1AC24EEEFD37}" presName="Name37" presStyleLbl="parChTrans1D3" presStyleIdx="2" presStyleCnt="3"/>
      <dgm:spPr/>
    </dgm:pt>
    <dgm:pt modelId="{9BD791C2-D66D-8244-94E5-88BC6DBE0C57}" type="pres">
      <dgm:prSet presAssocID="{7A13159A-4CF1-FB4D-B74F-68FE5B2991DE}" presName="hierRoot2" presStyleCnt="0">
        <dgm:presLayoutVars>
          <dgm:hierBranch val="init"/>
        </dgm:presLayoutVars>
      </dgm:prSet>
      <dgm:spPr/>
    </dgm:pt>
    <dgm:pt modelId="{65B4C9E7-3E7A-3647-9A59-6DC5531BD816}" type="pres">
      <dgm:prSet presAssocID="{7A13159A-4CF1-FB4D-B74F-68FE5B2991DE}" presName="rootComposite" presStyleCnt="0"/>
      <dgm:spPr/>
    </dgm:pt>
    <dgm:pt modelId="{5608B2B0-2397-9243-BDCA-40E903D080FA}" type="pres">
      <dgm:prSet presAssocID="{7A13159A-4CF1-FB4D-B74F-68FE5B2991DE}" presName="rootText" presStyleLbl="node3" presStyleIdx="2" presStyleCnt="3">
        <dgm:presLayoutVars>
          <dgm:chPref val="3"/>
        </dgm:presLayoutVars>
      </dgm:prSet>
      <dgm:spPr/>
    </dgm:pt>
    <dgm:pt modelId="{DCB8F4DC-B9B9-5944-B11F-16F73AC2CDF4}" type="pres">
      <dgm:prSet presAssocID="{7A13159A-4CF1-FB4D-B74F-68FE5B2991DE}" presName="rootConnector" presStyleLbl="node3" presStyleIdx="2" presStyleCnt="3"/>
      <dgm:spPr/>
    </dgm:pt>
    <dgm:pt modelId="{ED9C55A2-1DE2-E840-BAEE-0CC138D83CEA}" type="pres">
      <dgm:prSet presAssocID="{7A13159A-4CF1-FB4D-B74F-68FE5B2991DE}" presName="hierChild4" presStyleCnt="0"/>
      <dgm:spPr/>
    </dgm:pt>
    <dgm:pt modelId="{AED4AD66-5D8E-B44F-AB02-77FF424B0112}" type="pres">
      <dgm:prSet presAssocID="{7A13159A-4CF1-FB4D-B74F-68FE5B2991DE}" presName="hierChild5" presStyleCnt="0"/>
      <dgm:spPr/>
    </dgm:pt>
    <dgm:pt modelId="{E97EAF00-EB35-D84B-8F3D-82678138C578}" type="pres">
      <dgm:prSet presAssocID="{0FCB579C-935D-FE4F-BAD8-1F223579354F}" presName="hierChild5" presStyleCnt="0"/>
      <dgm:spPr/>
    </dgm:pt>
    <dgm:pt modelId="{D8C0EC9E-D88A-5346-AFF5-5DD93F60B0DE}" type="pres">
      <dgm:prSet presAssocID="{88A962D4-2960-CB42-850A-A8D4D65F9EFC}" presName="hierChild3" presStyleCnt="0"/>
      <dgm:spPr/>
    </dgm:pt>
  </dgm:ptLst>
  <dgm:cxnLst>
    <dgm:cxn modelId="{69EE9904-351C-2945-AE95-6814B50B6FD2}" srcId="{737F1638-2EED-034F-9F56-DE8AEAED2B9D}" destId="{1C1BBE8D-EE1E-CD47-8960-A0B239C889B1}" srcOrd="0" destOrd="0" parTransId="{BCB04684-4E48-6D40-AFF0-B0FED0D31429}" sibTransId="{7AD1D914-9784-9946-B426-8820728BBEDC}"/>
    <dgm:cxn modelId="{ED10F206-0CDD-6447-8282-52CEE0C2C52B}" type="presOf" srcId="{0FCB579C-935D-FE4F-BAD8-1F223579354F}" destId="{113D3B6B-33B0-7948-8873-B63CAF8260CD}" srcOrd="0" destOrd="0" presId="urn:microsoft.com/office/officeart/2005/8/layout/orgChart1"/>
    <dgm:cxn modelId="{4811E720-6FC9-8B47-98EB-AD34B4992188}" srcId="{C9CB801E-3C8D-0A4E-A076-0B16775D5B89}" destId="{077131B1-EB2C-AF47-AE68-3A04423A576F}" srcOrd="0" destOrd="0" parTransId="{0285D2DE-6A02-4846-9494-01A640CB5B2D}" sibTransId="{B0D2F538-F0A3-6F46-AD71-5C70998E1544}"/>
    <dgm:cxn modelId="{BB90A126-BEF3-A541-850C-553AA9D08393}" type="presOf" srcId="{7A13159A-4CF1-FB4D-B74F-68FE5B2991DE}" destId="{DCB8F4DC-B9B9-5944-B11F-16F73AC2CDF4}" srcOrd="1" destOrd="0" presId="urn:microsoft.com/office/officeart/2005/8/layout/orgChart1"/>
    <dgm:cxn modelId="{7BDFB12A-39D7-3047-9C19-128D04FB5F95}" type="presOf" srcId="{88A962D4-2960-CB42-850A-A8D4D65F9EFC}" destId="{41BB35BE-84FB-0346-AED8-BAFD7FD36F01}" srcOrd="1" destOrd="0" presId="urn:microsoft.com/office/officeart/2005/8/layout/orgChart1"/>
    <dgm:cxn modelId="{93FD2F30-F34F-374B-8533-B50827D0BD12}" type="presOf" srcId="{737F1638-2EED-034F-9F56-DE8AEAED2B9D}" destId="{9C2CF59E-2AB2-2046-94E2-68B6FC5DB44F}" srcOrd="0" destOrd="0" presId="urn:microsoft.com/office/officeart/2005/8/layout/orgChart1"/>
    <dgm:cxn modelId="{666C5A40-015F-AD49-AC22-924AA1AB97DA}" type="presOf" srcId="{D793824A-0CE2-1A44-BD5A-C2F53482D358}" destId="{B8BFA2A9-22A2-8741-9347-78CF8D4C9AED}" srcOrd="0" destOrd="0" presId="urn:microsoft.com/office/officeart/2005/8/layout/orgChart1"/>
    <dgm:cxn modelId="{6A45BA40-3811-B14D-845B-96AA56E2A366}" type="presOf" srcId="{7A13159A-4CF1-FB4D-B74F-68FE5B2991DE}" destId="{5608B2B0-2397-9243-BDCA-40E903D080FA}" srcOrd="0" destOrd="0" presId="urn:microsoft.com/office/officeart/2005/8/layout/orgChart1"/>
    <dgm:cxn modelId="{0CF8244E-F9E5-BE40-934B-A34030CBE2F0}" type="presOf" srcId="{737F1638-2EED-034F-9F56-DE8AEAED2B9D}" destId="{102574E9-00B2-D740-88C1-263E87643136}" srcOrd="1" destOrd="0" presId="urn:microsoft.com/office/officeart/2005/8/layout/orgChart1"/>
    <dgm:cxn modelId="{0606F04F-6909-9342-B47E-870D597FFB60}" type="presOf" srcId="{077131B1-EB2C-AF47-AE68-3A04423A576F}" destId="{A9B814A6-9848-4245-B88F-C7F7396BA6A4}" srcOrd="0" destOrd="0" presId="urn:microsoft.com/office/officeart/2005/8/layout/orgChart1"/>
    <dgm:cxn modelId="{1CC85A58-F7D2-6C4B-8304-96FE727FCD99}" type="presOf" srcId="{39C60CC0-5096-0A42-B7F4-83E5B63D1AC2}" destId="{72B9A3C2-5D16-294D-9887-A021BE1898EE}" srcOrd="0" destOrd="0" presId="urn:microsoft.com/office/officeart/2005/8/layout/orgChart1"/>
    <dgm:cxn modelId="{BD953F66-EB75-714F-8920-406850DB0782}" srcId="{D793824A-0CE2-1A44-BD5A-C2F53482D358}" destId="{88A962D4-2960-CB42-850A-A8D4D65F9EFC}" srcOrd="0" destOrd="0" parTransId="{59E28B88-9EC5-474C-BE9A-86C5FDAFC8B3}" sibTransId="{36513CFA-6E31-8D4B-9E24-014237ECC55F}"/>
    <dgm:cxn modelId="{7DF1937D-E195-C34F-88F3-2553D0CADC40}" srcId="{88A962D4-2960-CB42-850A-A8D4D65F9EFC}" destId="{737F1638-2EED-034F-9F56-DE8AEAED2B9D}" srcOrd="0" destOrd="0" parTransId="{39C60CC0-5096-0A42-B7F4-83E5B63D1AC2}" sibTransId="{EB9094D3-BB31-7344-91C0-3255C973FB8F}"/>
    <dgm:cxn modelId="{8DFA7B81-862A-D543-810B-C5E4CC1DBCE4}" type="presOf" srcId="{1EEDC264-6D1C-7F40-993E-81CBC28F00CC}" destId="{6E3FEB77-121E-4D4A-B7F2-3FAF3B8E70A3}" srcOrd="0" destOrd="0" presId="urn:microsoft.com/office/officeart/2005/8/layout/orgChart1"/>
    <dgm:cxn modelId="{4D723F8E-A697-0840-B066-A67208D115E3}" type="presOf" srcId="{1C1BBE8D-EE1E-CD47-8960-A0B239C889B1}" destId="{B48661F4-7C31-4F49-A815-00A190FF7FCC}" srcOrd="1" destOrd="0" presId="urn:microsoft.com/office/officeart/2005/8/layout/orgChart1"/>
    <dgm:cxn modelId="{BD36828E-C506-AE4A-94D7-6ECF69DECAD2}" srcId="{0FCB579C-935D-FE4F-BAD8-1F223579354F}" destId="{7A13159A-4CF1-FB4D-B74F-68FE5B2991DE}" srcOrd="0" destOrd="0" parTransId="{18DFC22C-8635-7E4D-8B62-1AC24EEEFD37}" sibTransId="{32904FD8-4DFE-304C-976F-D534E0059F6D}"/>
    <dgm:cxn modelId="{0B65E18E-3D5E-7446-BC49-0620D98AA194}" type="presOf" srcId="{0285D2DE-6A02-4846-9494-01A640CB5B2D}" destId="{ED8E78D8-D0EA-D34C-A568-2F8E97D2BFD4}" srcOrd="0" destOrd="0" presId="urn:microsoft.com/office/officeart/2005/8/layout/orgChart1"/>
    <dgm:cxn modelId="{9DFD0AAB-BC3A-3D43-9C97-1EED6049C0D0}" type="presOf" srcId="{C9CB801E-3C8D-0A4E-A076-0B16775D5B89}" destId="{42F98E15-804F-FB4E-8741-8FD7E79ABDF7}" srcOrd="1" destOrd="0" presId="urn:microsoft.com/office/officeart/2005/8/layout/orgChart1"/>
    <dgm:cxn modelId="{40A725B5-28E3-AC45-9D17-0A488FA47B09}" type="presOf" srcId="{077131B1-EB2C-AF47-AE68-3A04423A576F}" destId="{28A1B0E2-8588-164A-83AD-1E85B215BD51}" srcOrd="1" destOrd="0" presId="urn:microsoft.com/office/officeart/2005/8/layout/orgChart1"/>
    <dgm:cxn modelId="{3494F2B8-536A-2541-B536-F890513ACEC8}" type="presOf" srcId="{BCB04684-4E48-6D40-AFF0-B0FED0D31429}" destId="{286FA05B-8332-184A-94D4-F5F74D4EEBC1}" srcOrd="0" destOrd="0" presId="urn:microsoft.com/office/officeart/2005/8/layout/orgChart1"/>
    <dgm:cxn modelId="{FDD9D9BD-5C47-DE49-B743-F7E366B92966}" srcId="{88A962D4-2960-CB42-850A-A8D4D65F9EFC}" destId="{C9CB801E-3C8D-0A4E-A076-0B16775D5B89}" srcOrd="1" destOrd="0" parTransId="{1EEDC264-6D1C-7F40-993E-81CBC28F00CC}" sibTransId="{0478B6DB-D265-BA4F-9209-F19B08B6E093}"/>
    <dgm:cxn modelId="{4C6B7AC6-0FD6-174B-B161-FDECF04A7A0A}" srcId="{88A962D4-2960-CB42-850A-A8D4D65F9EFC}" destId="{0FCB579C-935D-FE4F-BAD8-1F223579354F}" srcOrd="2" destOrd="0" parTransId="{30A64EA6-9664-2D48-AE31-FD1FB2456955}" sibTransId="{B48E38E0-7061-6B45-BA21-1A137F65878B}"/>
    <dgm:cxn modelId="{EFAD7BE0-D8B1-2E43-AE5E-FFE0AC87FC88}" type="presOf" srcId="{C9CB801E-3C8D-0A4E-A076-0B16775D5B89}" destId="{C77A9FDC-3A94-5640-B9A3-88E1A74F8D5E}" srcOrd="0" destOrd="0" presId="urn:microsoft.com/office/officeart/2005/8/layout/orgChart1"/>
    <dgm:cxn modelId="{498922E8-E513-C542-8AB3-F6A60EC07670}" type="presOf" srcId="{0FCB579C-935D-FE4F-BAD8-1F223579354F}" destId="{70AD4B22-36B0-0346-B406-ECD2C5A7854E}" srcOrd="1" destOrd="0" presId="urn:microsoft.com/office/officeart/2005/8/layout/orgChart1"/>
    <dgm:cxn modelId="{D65A39F4-5071-B64D-BA82-4D501B193594}" type="presOf" srcId="{30A64EA6-9664-2D48-AE31-FD1FB2456955}" destId="{6222BAAD-9624-2B41-B094-B92762BCFBDA}" srcOrd="0" destOrd="0" presId="urn:microsoft.com/office/officeart/2005/8/layout/orgChart1"/>
    <dgm:cxn modelId="{34A7BCF6-73C1-DD41-AA1D-DD9BAF184542}" type="presOf" srcId="{88A962D4-2960-CB42-850A-A8D4D65F9EFC}" destId="{45941D98-6679-F34B-99C8-55F58FD11840}" srcOrd="0" destOrd="0" presId="urn:microsoft.com/office/officeart/2005/8/layout/orgChart1"/>
    <dgm:cxn modelId="{11C887FB-100C-A145-8F7D-CC98E2A4CF8C}" type="presOf" srcId="{1C1BBE8D-EE1E-CD47-8960-A0B239C889B1}" destId="{5C729F09-A880-6E4F-96D5-E94477DB6A22}" srcOrd="0" destOrd="0" presId="urn:microsoft.com/office/officeart/2005/8/layout/orgChart1"/>
    <dgm:cxn modelId="{653CC8FB-B564-7E44-A5BB-21DEEC71212D}" type="presOf" srcId="{18DFC22C-8635-7E4D-8B62-1AC24EEEFD37}" destId="{C1820121-3A1C-F04B-B12D-767C877C66D6}" srcOrd="0" destOrd="0" presId="urn:microsoft.com/office/officeart/2005/8/layout/orgChart1"/>
    <dgm:cxn modelId="{E3C22315-8B46-0D49-AB95-635626F81A0A}" type="presParOf" srcId="{B8BFA2A9-22A2-8741-9347-78CF8D4C9AED}" destId="{59925815-9915-EA49-B181-F77A30FF0178}" srcOrd="0" destOrd="0" presId="urn:microsoft.com/office/officeart/2005/8/layout/orgChart1"/>
    <dgm:cxn modelId="{84B56269-3906-7F4A-A22B-66BEE5416F36}" type="presParOf" srcId="{59925815-9915-EA49-B181-F77A30FF0178}" destId="{228DC3AA-EAF7-704E-8CAF-2DC08DB0D69E}" srcOrd="0" destOrd="0" presId="urn:microsoft.com/office/officeart/2005/8/layout/orgChart1"/>
    <dgm:cxn modelId="{7172FF85-3325-064F-B2F9-82A33F9CD566}" type="presParOf" srcId="{228DC3AA-EAF7-704E-8CAF-2DC08DB0D69E}" destId="{45941D98-6679-F34B-99C8-55F58FD11840}" srcOrd="0" destOrd="0" presId="urn:microsoft.com/office/officeart/2005/8/layout/orgChart1"/>
    <dgm:cxn modelId="{98CB5BC4-A98B-5D45-9204-6ED98B699698}" type="presParOf" srcId="{228DC3AA-EAF7-704E-8CAF-2DC08DB0D69E}" destId="{41BB35BE-84FB-0346-AED8-BAFD7FD36F01}" srcOrd="1" destOrd="0" presId="urn:microsoft.com/office/officeart/2005/8/layout/orgChart1"/>
    <dgm:cxn modelId="{B2B8C8AD-697D-C645-A6B9-38A9784286F6}" type="presParOf" srcId="{59925815-9915-EA49-B181-F77A30FF0178}" destId="{343B6B7A-7FD4-7148-88A0-18994D656DB6}" srcOrd="1" destOrd="0" presId="urn:microsoft.com/office/officeart/2005/8/layout/orgChart1"/>
    <dgm:cxn modelId="{F67FF063-02F2-F14D-BA77-381BC4DADCC1}" type="presParOf" srcId="{343B6B7A-7FD4-7148-88A0-18994D656DB6}" destId="{72B9A3C2-5D16-294D-9887-A021BE1898EE}" srcOrd="0" destOrd="0" presId="urn:microsoft.com/office/officeart/2005/8/layout/orgChart1"/>
    <dgm:cxn modelId="{C2F3929D-B0BD-304E-973B-BB6B558E403E}" type="presParOf" srcId="{343B6B7A-7FD4-7148-88A0-18994D656DB6}" destId="{327968EE-BFF7-C94A-A39A-7A36FAB46F77}" srcOrd="1" destOrd="0" presId="urn:microsoft.com/office/officeart/2005/8/layout/orgChart1"/>
    <dgm:cxn modelId="{C9EE7A94-6590-024C-95F2-004C2F1C73B7}" type="presParOf" srcId="{327968EE-BFF7-C94A-A39A-7A36FAB46F77}" destId="{F25CD26E-7E7E-734B-962C-64F4B54FA470}" srcOrd="0" destOrd="0" presId="urn:microsoft.com/office/officeart/2005/8/layout/orgChart1"/>
    <dgm:cxn modelId="{EF8155C0-53A0-3643-BF62-2D0984D272B8}" type="presParOf" srcId="{F25CD26E-7E7E-734B-962C-64F4B54FA470}" destId="{9C2CF59E-2AB2-2046-94E2-68B6FC5DB44F}" srcOrd="0" destOrd="0" presId="urn:microsoft.com/office/officeart/2005/8/layout/orgChart1"/>
    <dgm:cxn modelId="{381F7135-112B-424F-A393-5C5E91413FFB}" type="presParOf" srcId="{F25CD26E-7E7E-734B-962C-64F4B54FA470}" destId="{102574E9-00B2-D740-88C1-263E87643136}" srcOrd="1" destOrd="0" presId="urn:microsoft.com/office/officeart/2005/8/layout/orgChart1"/>
    <dgm:cxn modelId="{769F70DC-4A22-0648-BB23-F8A6D2E7A4E0}" type="presParOf" srcId="{327968EE-BFF7-C94A-A39A-7A36FAB46F77}" destId="{124C2049-88FE-4742-8F2B-7E24251E6767}" srcOrd="1" destOrd="0" presId="urn:microsoft.com/office/officeart/2005/8/layout/orgChart1"/>
    <dgm:cxn modelId="{7FEB8066-6EC1-AE4D-B54C-8CDCE7C70DFB}" type="presParOf" srcId="{124C2049-88FE-4742-8F2B-7E24251E6767}" destId="{286FA05B-8332-184A-94D4-F5F74D4EEBC1}" srcOrd="0" destOrd="0" presId="urn:microsoft.com/office/officeart/2005/8/layout/orgChart1"/>
    <dgm:cxn modelId="{3A6A07F5-745B-CF40-B6B3-58A7C2A3CDEB}" type="presParOf" srcId="{124C2049-88FE-4742-8F2B-7E24251E6767}" destId="{123D1E04-25B3-A746-B88D-271676FE624C}" srcOrd="1" destOrd="0" presId="urn:microsoft.com/office/officeart/2005/8/layout/orgChart1"/>
    <dgm:cxn modelId="{BAB478EC-80EF-3E41-87D7-461A5CDADE26}" type="presParOf" srcId="{123D1E04-25B3-A746-B88D-271676FE624C}" destId="{DA52EB21-C987-F24E-886B-4BA5372B49C8}" srcOrd="0" destOrd="0" presId="urn:microsoft.com/office/officeart/2005/8/layout/orgChart1"/>
    <dgm:cxn modelId="{3D647E36-F84D-9A46-ACD0-96193DE74D3C}" type="presParOf" srcId="{DA52EB21-C987-F24E-886B-4BA5372B49C8}" destId="{5C729F09-A880-6E4F-96D5-E94477DB6A22}" srcOrd="0" destOrd="0" presId="urn:microsoft.com/office/officeart/2005/8/layout/orgChart1"/>
    <dgm:cxn modelId="{F43EB237-5DDF-AE4A-9089-D052058548E8}" type="presParOf" srcId="{DA52EB21-C987-F24E-886B-4BA5372B49C8}" destId="{B48661F4-7C31-4F49-A815-00A190FF7FCC}" srcOrd="1" destOrd="0" presId="urn:microsoft.com/office/officeart/2005/8/layout/orgChart1"/>
    <dgm:cxn modelId="{1AEEF2D8-CC39-E14E-BE59-D176C9C8CDAC}" type="presParOf" srcId="{123D1E04-25B3-A746-B88D-271676FE624C}" destId="{968ED3C4-9497-1D4B-B6E9-AE58E745683F}" srcOrd="1" destOrd="0" presId="urn:microsoft.com/office/officeart/2005/8/layout/orgChart1"/>
    <dgm:cxn modelId="{379E06C7-CF87-4148-91C6-C6BB3FD82A16}" type="presParOf" srcId="{123D1E04-25B3-A746-B88D-271676FE624C}" destId="{9A5C9D5A-70A3-2A4C-BEE2-0F925773611A}" srcOrd="2" destOrd="0" presId="urn:microsoft.com/office/officeart/2005/8/layout/orgChart1"/>
    <dgm:cxn modelId="{FF105091-BDA0-BF44-9FAC-A75C9207F5D5}" type="presParOf" srcId="{327968EE-BFF7-C94A-A39A-7A36FAB46F77}" destId="{E1CF49A8-921A-F649-9775-CD242BF2951E}" srcOrd="2" destOrd="0" presId="urn:microsoft.com/office/officeart/2005/8/layout/orgChart1"/>
    <dgm:cxn modelId="{A7405DAF-9C99-C14A-B781-BD8EEA297950}" type="presParOf" srcId="{343B6B7A-7FD4-7148-88A0-18994D656DB6}" destId="{6E3FEB77-121E-4D4A-B7F2-3FAF3B8E70A3}" srcOrd="2" destOrd="0" presId="urn:microsoft.com/office/officeart/2005/8/layout/orgChart1"/>
    <dgm:cxn modelId="{BE320FAB-15E0-7345-B884-255094E91E23}" type="presParOf" srcId="{343B6B7A-7FD4-7148-88A0-18994D656DB6}" destId="{0DEC57DE-6C94-D748-8628-13E72008FB1D}" srcOrd="3" destOrd="0" presId="urn:microsoft.com/office/officeart/2005/8/layout/orgChart1"/>
    <dgm:cxn modelId="{F147306C-E508-9845-AE9C-A73108D2DD76}" type="presParOf" srcId="{0DEC57DE-6C94-D748-8628-13E72008FB1D}" destId="{ADF7D0B3-49CE-F545-A322-990792528724}" srcOrd="0" destOrd="0" presId="urn:microsoft.com/office/officeart/2005/8/layout/orgChart1"/>
    <dgm:cxn modelId="{35764D51-2BE7-8241-A7E1-3BE5AA56DC94}" type="presParOf" srcId="{ADF7D0B3-49CE-F545-A322-990792528724}" destId="{C77A9FDC-3A94-5640-B9A3-88E1A74F8D5E}" srcOrd="0" destOrd="0" presId="urn:microsoft.com/office/officeart/2005/8/layout/orgChart1"/>
    <dgm:cxn modelId="{1DC23668-7AD4-7E4E-A3C3-78FC18F92F64}" type="presParOf" srcId="{ADF7D0B3-49CE-F545-A322-990792528724}" destId="{42F98E15-804F-FB4E-8741-8FD7E79ABDF7}" srcOrd="1" destOrd="0" presId="urn:microsoft.com/office/officeart/2005/8/layout/orgChart1"/>
    <dgm:cxn modelId="{4C6D22A1-E15F-AB4F-BE34-B0B1ADBA3541}" type="presParOf" srcId="{0DEC57DE-6C94-D748-8628-13E72008FB1D}" destId="{AA7DA694-CB5E-3A40-A04C-5B741F926843}" srcOrd="1" destOrd="0" presId="urn:microsoft.com/office/officeart/2005/8/layout/orgChart1"/>
    <dgm:cxn modelId="{2AC493A2-2250-FC4F-ADF6-2AB549E1A414}" type="presParOf" srcId="{AA7DA694-CB5E-3A40-A04C-5B741F926843}" destId="{ED8E78D8-D0EA-D34C-A568-2F8E97D2BFD4}" srcOrd="0" destOrd="0" presId="urn:microsoft.com/office/officeart/2005/8/layout/orgChart1"/>
    <dgm:cxn modelId="{C6FD3AAD-4303-704B-B2E0-DDD24F5BD396}" type="presParOf" srcId="{AA7DA694-CB5E-3A40-A04C-5B741F926843}" destId="{97C19A8C-85B7-654F-9892-023546A0AC15}" srcOrd="1" destOrd="0" presId="urn:microsoft.com/office/officeart/2005/8/layout/orgChart1"/>
    <dgm:cxn modelId="{F0C3263E-C60F-6243-A876-A07E0A672A84}" type="presParOf" srcId="{97C19A8C-85B7-654F-9892-023546A0AC15}" destId="{E53DF7E6-24E1-C241-8DDF-8F9B0313B157}" srcOrd="0" destOrd="0" presId="urn:microsoft.com/office/officeart/2005/8/layout/orgChart1"/>
    <dgm:cxn modelId="{3C289E02-2912-3546-B999-4CF728B2FD1C}" type="presParOf" srcId="{E53DF7E6-24E1-C241-8DDF-8F9B0313B157}" destId="{A9B814A6-9848-4245-B88F-C7F7396BA6A4}" srcOrd="0" destOrd="0" presId="urn:microsoft.com/office/officeart/2005/8/layout/orgChart1"/>
    <dgm:cxn modelId="{48EF46E1-7ADE-AB4E-AA59-6DC02E1AFB59}" type="presParOf" srcId="{E53DF7E6-24E1-C241-8DDF-8F9B0313B157}" destId="{28A1B0E2-8588-164A-83AD-1E85B215BD51}" srcOrd="1" destOrd="0" presId="urn:microsoft.com/office/officeart/2005/8/layout/orgChart1"/>
    <dgm:cxn modelId="{6806D72D-8419-0F49-8DF0-5A1AF8A790BF}" type="presParOf" srcId="{97C19A8C-85B7-654F-9892-023546A0AC15}" destId="{3725ECC7-017E-054A-8B5C-C08932CA3377}" srcOrd="1" destOrd="0" presId="urn:microsoft.com/office/officeart/2005/8/layout/orgChart1"/>
    <dgm:cxn modelId="{0E017930-D1D8-0143-8E79-C9F0195C0BCD}" type="presParOf" srcId="{97C19A8C-85B7-654F-9892-023546A0AC15}" destId="{A9B264B1-C614-194C-8DEA-4FFD5C119198}" srcOrd="2" destOrd="0" presId="urn:microsoft.com/office/officeart/2005/8/layout/orgChart1"/>
    <dgm:cxn modelId="{4C9502EC-A1E1-5048-981A-19434766B7BF}" type="presParOf" srcId="{0DEC57DE-6C94-D748-8628-13E72008FB1D}" destId="{475EF81C-1575-5646-9CC7-BEA057FD8D17}" srcOrd="2" destOrd="0" presId="urn:microsoft.com/office/officeart/2005/8/layout/orgChart1"/>
    <dgm:cxn modelId="{7262E9CA-09DB-6B4F-B7FB-9D1ADE2D0E41}" type="presParOf" srcId="{343B6B7A-7FD4-7148-88A0-18994D656DB6}" destId="{6222BAAD-9624-2B41-B094-B92762BCFBDA}" srcOrd="4" destOrd="0" presId="urn:microsoft.com/office/officeart/2005/8/layout/orgChart1"/>
    <dgm:cxn modelId="{ACB442ED-73DF-4145-A124-C50AEE825831}" type="presParOf" srcId="{343B6B7A-7FD4-7148-88A0-18994D656DB6}" destId="{4D9F164F-175E-4E4B-B020-03C9DB3F4CD6}" srcOrd="5" destOrd="0" presId="urn:microsoft.com/office/officeart/2005/8/layout/orgChart1"/>
    <dgm:cxn modelId="{99E78418-AAF0-8A46-A52A-247DDF5A40D7}" type="presParOf" srcId="{4D9F164F-175E-4E4B-B020-03C9DB3F4CD6}" destId="{9DA8A896-50F1-824F-9861-F94C07FBA49E}" srcOrd="0" destOrd="0" presId="urn:microsoft.com/office/officeart/2005/8/layout/orgChart1"/>
    <dgm:cxn modelId="{48F4E7AF-D017-7C49-B1FB-4E59EA523CC9}" type="presParOf" srcId="{9DA8A896-50F1-824F-9861-F94C07FBA49E}" destId="{113D3B6B-33B0-7948-8873-B63CAF8260CD}" srcOrd="0" destOrd="0" presId="urn:microsoft.com/office/officeart/2005/8/layout/orgChart1"/>
    <dgm:cxn modelId="{5FADD388-1FE8-5145-9956-F0C84EE5C851}" type="presParOf" srcId="{9DA8A896-50F1-824F-9861-F94C07FBA49E}" destId="{70AD4B22-36B0-0346-B406-ECD2C5A7854E}" srcOrd="1" destOrd="0" presId="urn:microsoft.com/office/officeart/2005/8/layout/orgChart1"/>
    <dgm:cxn modelId="{90E07B50-74F6-5C46-A34A-13CD388EE83A}" type="presParOf" srcId="{4D9F164F-175E-4E4B-B020-03C9DB3F4CD6}" destId="{212C1A1C-33E0-0F44-B842-2E38C60A850D}" srcOrd="1" destOrd="0" presId="urn:microsoft.com/office/officeart/2005/8/layout/orgChart1"/>
    <dgm:cxn modelId="{44CB3949-DA5D-0346-A978-5F60BD7D7D8D}" type="presParOf" srcId="{212C1A1C-33E0-0F44-B842-2E38C60A850D}" destId="{C1820121-3A1C-F04B-B12D-767C877C66D6}" srcOrd="0" destOrd="0" presId="urn:microsoft.com/office/officeart/2005/8/layout/orgChart1"/>
    <dgm:cxn modelId="{62DCDD51-FBF0-514C-9B54-6DCF803C21F6}" type="presParOf" srcId="{212C1A1C-33E0-0F44-B842-2E38C60A850D}" destId="{9BD791C2-D66D-8244-94E5-88BC6DBE0C57}" srcOrd="1" destOrd="0" presId="urn:microsoft.com/office/officeart/2005/8/layout/orgChart1"/>
    <dgm:cxn modelId="{180F7FEA-CA37-6C49-99A6-6D5588BF9110}" type="presParOf" srcId="{9BD791C2-D66D-8244-94E5-88BC6DBE0C57}" destId="{65B4C9E7-3E7A-3647-9A59-6DC5531BD816}" srcOrd="0" destOrd="0" presId="urn:microsoft.com/office/officeart/2005/8/layout/orgChart1"/>
    <dgm:cxn modelId="{7619CDB8-8C27-AC41-91C0-AEF9030762A8}" type="presParOf" srcId="{65B4C9E7-3E7A-3647-9A59-6DC5531BD816}" destId="{5608B2B0-2397-9243-BDCA-40E903D080FA}" srcOrd="0" destOrd="0" presId="urn:microsoft.com/office/officeart/2005/8/layout/orgChart1"/>
    <dgm:cxn modelId="{373D156F-CC21-5A40-A83B-29E99D512CE2}" type="presParOf" srcId="{65B4C9E7-3E7A-3647-9A59-6DC5531BD816}" destId="{DCB8F4DC-B9B9-5944-B11F-16F73AC2CDF4}" srcOrd="1" destOrd="0" presId="urn:microsoft.com/office/officeart/2005/8/layout/orgChart1"/>
    <dgm:cxn modelId="{9059742F-6A21-004C-BB0C-F3EBC58F7F27}" type="presParOf" srcId="{9BD791C2-D66D-8244-94E5-88BC6DBE0C57}" destId="{ED9C55A2-1DE2-E840-BAEE-0CC138D83CEA}" srcOrd="1" destOrd="0" presId="urn:microsoft.com/office/officeart/2005/8/layout/orgChart1"/>
    <dgm:cxn modelId="{5BB63608-4E8A-2E43-ABFE-30A7B17B5352}" type="presParOf" srcId="{9BD791C2-D66D-8244-94E5-88BC6DBE0C57}" destId="{AED4AD66-5D8E-B44F-AB02-77FF424B0112}" srcOrd="2" destOrd="0" presId="urn:microsoft.com/office/officeart/2005/8/layout/orgChart1"/>
    <dgm:cxn modelId="{21960FBE-2CFE-254C-A7A6-39BB83F236E6}" type="presParOf" srcId="{4D9F164F-175E-4E4B-B020-03C9DB3F4CD6}" destId="{E97EAF00-EB35-D84B-8F3D-82678138C578}" srcOrd="2" destOrd="0" presId="urn:microsoft.com/office/officeart/2005/8/layout/orgChart1"/>
    <dgm:cxn modelId="{E66D6D6F-A3AD-FF41-ABC0-B2E151F34FA2}" type="presParOf" srcId="{59925815-9915-EA49-B181-F77A30FF0178}" destId="{D8C0EC9E-D88A-5346-AFF5-5DD93F60B0D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98532-8290-1A4B-B35C-3F251652B6D0}">
      <dsp:nvSpPr>
        <dsp:cNvPr id="0" name=""/>
        <dsp:cNvSpPr/>
      </dsp:nvSpPr>
      <dsp:spPr>
        <a:xfrm rot="5400000">
          <a:off x="-144690" y="146350"/>
          <a:ext cx="964603" cy="675222"/>
        </a:xfrm>
        <a:prstGeom prst="chevron">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2022</a:t>
          </a:r>
        </a:p>
      </dsp:txBody>
      <dsp:txXfrm rot="-5400000">
        <a:off x="1" y="339270"/>
        <a:ext cx="675222" cy="289381"/>
      </dsp:txXfrm>
    </dsp:sp>
    <dsp:sp modelId="{1540D6A3-3AFF-8849-8B12-8DE0531FF9AF}">
      <dsp:nvSpPr>
        <dsp:cNvPr id="0" name=""/>
        <dsp:cNvSpPr/>
      </dsp:nvSpPr>
      <dsp:spPr>
        <a:xfrm rot="5400000">
          <a:off x="5281915" y="-4605033"/>
          <a:ext cx="626992" cy="9840377"/>
        </a:xfrm>
        <a:prstGeom prst="round2SameRect">
          <a:avLst/>
        </a:prstGeom>
        <a:solidFill>
          <a:schemeClr val="lt1">
            <a:alpha val="9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Commission experiences critical gaps in resources around staffing needs that would maximize operations and move the needle towards proactive, strategic transition in their growing work in oversight</a:t>
          </a:r>
        </a:p>
      </dsp:txBody>
      <dsp:txXfrm rot="-5400000">
        <a:off x="675223" y="32266"/>
        <a:ext cx="9809770" cy="565778"/>
      </dsp:txXfrm>
    </dsp:sp>
    <dsp:sp modelId="{B1036945-6232-8B47-8694-44DDEAF08A57}">
      <dsp:nvSpPr>
        <dsp:cNvPr id="0" name=""/>
        <dsp:cNvSpPr/>
      </dsp:nvSpPr>
      <dsp:spPr>
        <a:xfrm rot="5400000">
          <a:off x="-144690" y="992203"/>
          <a:ext cx="964603" cy="675222"/>
        </a:xfrm>
        <a:prstGeom prst="chevron">
          <a:avLst/>
        </a:prstGeom>
        <a:solidFill>
          <a:schemeClr val="accent1">
            <a:shade val="50000"/>
            <a:hueOff val="160997"/>
            <a:satOff val="-3921"/>
            <a:lumOff val="17158"/>
            <a:alphaOff val="0"/>
          </a:schemeClr>
        </a:solidFill>
        <a:ln w="12700" cap="flat" cmpd="sng" algn="ctr">
          <a:solidFill>
            <a:schemeClr val="accent1">
              <a:shade val="50000"/>
              <a:hueOff val="160997"/>
              <a:satOff val="-3921"/>
              <a:lumOff val="171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Nov 2022</a:t>
          </a:r>
        </a:p>
      </dsp:txBody>
      <dsp:txXfrm rot="-5400000">
        <a:off x="1" y="1185123"/>
        <a:ext cx="675222" cy="289381"/>
      </dsp:txXfrm>
    </dsp:sp>
    <dsp:sp modelId="{4C0A70A8-F5C9-704E-B932-7D5483AFC29F}">
      <dsp:nvSpPr>
        <dsp:cNvPr id="0" name=""/>
        <dsp:cNvSpPr/>
      </dsp:nvSpPr>
      <dsp:spPr>
        <a:xfrm rot="5400000">
          <a:off x="5281915" y="-3759179"/>
          <a:ext cx="626992" cy="9840377"/>
        </a:xfrm>
        <a:prstGeom prst="round2SameRect">
          <a:avLst/>
        </a:prstGeom>
        <a:solidFill>
          <a:schemeClr val="lt1">
            <a:alpha val="90000"/>
            <a:hueOff val="0"/>
            <a:satOff val="0"/>
            <a:lumOff val="0"/>
            <a:alphaOff val="0"/>
          </a:schemeClr>
        </a:solidFill>
        <a:ln w="12700" cap="flat" cmpd="sng" algn="ctr">
          <a:solidFill>
            <a:schemeClr val="accent1">
              <a:shade val="50000"/>
              <a:hueOff val="160997"/>
              <a:satOff val="-3921"/>
              <a:lumOff val="1715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Commission discusses budget and staffing at November 5</a:t>
          </a:r>
          <a:r>
            <a:rPr lang="en-US" sz="1700" kern="1200" baseline="30000" dirty="0"/>
            <a:t>th</a:t>
          </a:r>
          <a:r>
            <a:rPr lang="en-US" sz="1700" kern="1200" dirty="0"/>
            <a:t> Annual Retreat </a:t>
          </a:r>
        </a:p>
      </dsp:txBody>
      <dsp:txXfrm rot="-5400000">
        <a:off x="675223" y="878120"/>
        <a:ext cx="9809770" cy="565778"/>
      </dsp:txXfrm>
    </dsp:sp>
    <dsp:sp modelId="{A3328168-4474-8F4A-8D7A-6B24BC142111}">
      <dsp:nvSpPr>
        <dsp:cNvPr id="0" name=""/>
        <dsp:cNvSpPr/>
      </dsp:nvSpPr>
      <dsp:spPr>
        <a:xfrm rot="5400000">
          <a:off x="-144690" y="1838057"/>
          <a:ext cx="964603" cy="675222"/>
        </a:xfrm>
        <a:prstGeom prst="chevron">
          <a:avLst/>
        </a:prstGeom>
        <a:solidFill>
          <a:schemeClr val="accent1">
            <a:shade val="50000"/>
            <a:hueOff val="321995"/>
            <a:satOff val="-7842"/>
            <a:lumOff val="34317"/>
            <a:alphaOff val="0"/>
          </a:schemeClr>
        </a:solidFill>
        <a:ln w="12700" cap="flat" cmpd="sng" algn="ctr">
          <a:solidFill>
            <a:schemeClr val="accent1">
              <a:shade val="50000"/>
              <a:hueOff val="321995"/>
              <a:satOff val="-7842"/>
              <a:lumOff val="343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Jan 2023</a:t>
          </a:r>
        </a:p>
      </dsp:txBody>
      <dsp:txXfrm rot="-5400000">
        <a:off x="1" y="2030977"/>
        <a:ext cx="675222" cy="289381"/>
      </dsp:txXfrm>
    </dsp:sp>
    <dsp:sp modelId="{AFE17664-ECD9-C644-9709-0921501DBC5A}">
      <dsp:nvSpPr>
        <dsp:cNvPr id="0" name=""/>
        <dsp:cNvSpPr/>
      </dsp:nvSpPr>
      <dsp:spPr>
        <a:xfrm rot="5400000">
          <a:off x="5281915" y="-2913325"/>
          <a:ext cx="626992" cy="9840377"/>
        </a:xfrm>
        <a:prstGeom prst="round2SameRect">
          <a:avLst/>
        </a:prstGeom>
        <a:solidFill>
          <a:schemeClr val="lt1">
            <a:alpha val="90000"/>
            <a:hueOff val="0"/>
            <a:satOff val="0"/>
            <a:lumOff val="0"/>
            <a:alphaOff val="0"/>
          </a:schemeClr>
        </a:solidFill>
        <a:ln w="12700" cap="flat" cmpd="sng" algn="ctr">
          <a:solidFill>
            <a:schemeClr val="accent1">
              <a:shade val="50000"/>
              <a:hueOff val="321995"/>
              <a:satOff val="-7842"/>
              <a:lumOff val="343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Further feedback on budget solicited from Commission on January 21</a:t>
          </a:r>
          <a:r>
            <a:rPr lang="en-US" sz="1700" kern="1200" baseline="30000" dirty="0"/>
            <a:t>st</a:t>
          </a:r>
          <a:r>
            <a:rPr lang="en-US" sz="1700" kern="1200" dirty="0"/>
            <a:t> and 26</a:t>
          </a:r>
          <a:r>
            <a:rPr lang="en-US" sz="1700" kern="1200" baseline="30000" dirty="0"/>
            <a:t>th</a:t>
          </a:r>
          <a:r>
            <a:rPr lang="en-US" sz="1700" kern="1200" dirty="0"/>
            <a:t> </a:t>
          </a:r>
        </a:p>
      </dsp:txBody>
      <dsp:txXfrm rot="-5400000">
        <a:off x="675223" y="1723974"/>
        <a:ext cx="9809770" cy="565778"/>
      </dsp:txXfrm>
    </dsp:sp>
    <dsp:sp modelId="{DA014AA7-EFB6-164E-8AA9-505695A11C0A}">
      <dsp:nvSpPr>
        <dsp:cNvPr id="0" name=""/>
        <dsp:cNvSpPr/>
      </dsp:nvSpPr>
      <dsp:spPr>
        <a:xfrm rot="5400000">
          <a:off x="-144690" y="2683911"/>
          <a:ext cx="964603" cy="675222"/>
        </a:xfrm>
        <a:prstGeom prst="chevron">
          <a:avLst/>
        </a:prstGeom>
        <a:solidFill>
          <a:schemeClr val="accent1">
            <a:shade val="50000"/>
            <a:hueOff val="321995"/>
            <a:satOff val="-7842"/>
            <a:lumOff val="34317"/>
            <a:alphaOff val="0"/>
          </a:schemeClr>
        </a:solidFill>
        <a:ln w="12700" cap="flat" cmpd="sng" algn="ctr">
          <a:solidFill>
            <a:schemeClr val="accent1">
              <a:shade val="50000"/>
              <a:hueOff val="321995"/>
              <a:satOff val="-7842"/>
              <a:lumOff val="343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Feb 2023</a:t>
          </a:r>
        </a:p>
      </dsp:txBody>
      <dsp:txXfrm rot="-5400000">
        <a:off x="1" y="2876831"/>
        <a:ext cx="675222" cy="289381"/>
      </dsp:txXfrm>
    </dsp:sp>
    <dsp:sp modelId="{116CEEF8-68F8-7B4C-A158-60E8467FE18C}">
      <dsp:nvSpPr>
        <dsp:cNvPr id="0" name=""/>
        <dsp:cNvSpPr/>
      </dsp:nvSpPr>
      <dsp:spPr>
        <a:xfrm rot="5400000">
          <a:off x="5281915" y="-2067471"/>
          <a:ext cx="626992" cy="9840377"/>
        </a:xfrm>
        <a:prstGeom prst="round2SameRect">
          <a:avLst/>
        </a:prstGeom>
        <a:solidFill>
          <a:schemeClr val="lt1">
            <a:alpha val="90000"/>
            <a:hueOff val="0"/>
            <a:satOff val="0"/>
            <a:lumOff val="0"/>
            <a:alphaOff val="0"/>
          </a:schemeClr>
        </a:solidFill>
        <a:ln w="12700" cap="flat" cmpd="sng" algn="ctr">
          <a:solidFill>
            <a:schemeClr val="accent1">
              <a:shade val="50000"/>
              <a:hueOff val="321995"/>
              <a:satOff val="-7842"/>
              <a:lumOff val="343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Budget Ad Hoc meets in February and shares preliminary proposal with Commission on February 23</a:t>
          </a:r>
          <a:r>
            <a:rPr lang="en-US" sz="1700" kern="1200" baseline="30000" dirty="0"/>
            <a:t>rd</a:t>
          </a:r>
          <a:r>
            <a:rPr lang="en-US" sz="1700" kern="1200" dirty="0"/>
            <a:t>  </a:t>
          </a:r>
        </a:p>
      </dsp:txBody>
      <dsp:txXfrm rot="-5400000">
        <a:off x="675223" y="2569828"/>
        <a:ext cx="9809770" cy="565778"/>
      </dsp:txXfrm>
    </dsp:sp>
    <dsp:sp modelId="{BF453536-15C1-8D4F-ABCB-4BE232664ABB}">
      <dsp:nvSpPr>
        <dsp:cNvPr id="0" name=""/>
        <dsp:cNvSpPr/>
      </dsp:nvSpPr>
      <dsp:spPr>
        <a:xfrm rot="5400000">
          <a:off x="-144690" y="3529765"/>
          <a:ext cx="964603" cy="675222"/>
        </a:xfrm>
        <a:prstGeom prst="chevron">
          <a:avLst/>
        </a:prstGeom>
        <a:solidFill>
          <a:schemeClr val="accent1">
            <a:shade val="50000"/>
            <a:hueOff val="160997"/>
            <a:satOff val="-3921"/>
            <a:lumOff val="17158"/>
            <a:alphaOff val="0"/>
          </a:schemeClr>
        </a:solidFill>
        <a:ln w="12700" cap="flat" cmpd="sng" algn="ctr">
          <a:solidFill>
            <a:schemeClr val="accent1">
              <a:shade val="50000"/>
              <a:hueOff val="160997"/>
              <a:satOff val="-3921"/>
              <a:lumOff val="171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Mar 2023</a:t>
          </a:r>
        </a:p>
      </dsp:txBody>
      <dsp:txXfrm rot="-5400000">
        <a:off x="1" y="3722685"/>
        <a:ext cx="675222" cy="289381"/>
      </dsp:txXfrm>
    </dsp:sp>
    <dsp:sp modelId="{8BF27DB5-3F40-B948-B76A-F9B63A672E96}">
      <dsp:nvSpPr>
        <dsp:cNvPr id="0" name=""/>
        <dsp:cNvSpPr/>
      </dsp:nvSpPr>
      <dsp:spPr>
        <a:xfrm rot="5400000">
          <a:off x="5281915" y="-1221617"/>
          <a:ext cx="626992" cy="9840377"/>
        </a:xfrm>
        <a:prstGeom prst="round2SameRect">
          <a:avLst/>
        </a:prstGeom>
        <a:solidFill>
          <a:schemeClr val="lt1">
            <a:alpha val="90000"/>
            <a:hueOff val="0"/>
            <a:satOff val="0"/>
            <a:lumOff val="0"/>
            <a:alphaOff val="0"/>
          </a:schemeClr>
        </a:solidFill>
        <a:ln w="12700" cap="flat" cmpd="sng" algn="ctr">
          <a:solidFill>
            <a:schemeClr val="accent1">
              <a:shade val="50000"/>
              <a:hueOff val="160997"/>
              <a:satOff val="-3921"/>
              <a:lumOff val="1715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Preliminary proposal discussed with Mayor Thao. Budget Ad Hoc reports out on March 9</a:t>
          </a:r>
          <a:r>
            <a:rPr lang="en-US" sz="1700" kern="1200" baseline="30000" dirty="0"/>
            <a:t>th</a:t>
          </a:r>
          <a:r>
            <a:rPr lang="en-US" sz="1700" kern="1200" dirty="0"/>
            <a:t> and continues to solicit Commission feedback. Budget Ad Hoc meets again prior to March 23</a:t>
          </a:r>
          <a:r>
            <a:rPr lang="en-US" sz="1700" kern="1200" baseline="30000" dirty="0"/>
            <a:t>rd</a:t>
          </a:r>
          <a:r>
            <a:rPr lang="en-US" sz="1700" kern="1200" dirty="0"/>
            <a:t> meeting</a:t>
          </a:r>
        </a:p>
      </dsp:txBody>
      <dsp:txXfrm rot="-5400000">
        <a:off x="675223" y="3415682"/>
        <a:ext cx="9809770" cy="5657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20121-3A1C-F04B-B12D-767C877C66D6}">
      <dsp:nvSpPr>
        <dsp:cNvPr id="0" name=""/>
        <dsp:cNvSpPr/>
      </dsp:nvSpPr>
      <dsp:spPr>
        <a:xfrm>
          <a:off x="5579616" y="3262478"/>
          <a:ext cx="331886" cy="1017785"/>
        </a:xfrm>
        <a:custGeom>
          <a:avLst/>
          <a:gdLst/>
          <a:ahLst/>
          <a:cxnLst/>
          <a:rect l="0" t="0" r="0" b="0"/>
          <a:pathLst>
            <a:path>
              <a:moveTo>
                <a:pt x="0" y="0"/>
              </a:moveTo>
              <a:lnTo>
                <a:pt x="0" y="1017785"/>
              </a:lnTo>
              <a:lnTo>
                <a:pt x="331886" y="101778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22BAAD-9624-2B41-B094-B92762BCFBDA}">
      <dsp:nvSpPr>
        <dsp:cNvPr id="0" name=""/>
        <dsp:cNvSpPr/>
      </dsp:nvSpPr>
      <dsp:spPr>
        <a:xfrm>
          <a:off x="3787427" y="1691547"/>
          <a:ext cx="2677219" cy="464641"/>
        </a:xfrm>
        <a:custGeom>
          <a:avLst/>
          <a:gdLst/>
          <a:ahLst/>
          <a:cxnLst/>
          <a:rect l="0" t="0" r="0" b="0"/>
          <a:pathLst>
            <a:path>
              <a:moveTo>
                <a:pt x="0" y="0"/>
              </a:moveTo>
              <a:lnTo>
                <a:pt x="0" y="232320"/>
              </a:lnTo>
              <a:lnTo>
                <a:pt x="2677219" y="232320"/>
              </a:lnTo>
              <a:lnTo>
                <a:pt x="2677219" y="46464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8E78D8-D0EA-D34C-A568-2F8E97D2BFD4}">
      <dsp:nvSpPr>
        <dsp:cNvPr id="0" name=""/>
        <dsp:cNvSpPr/>
      </dsp:nvSpPr>
      <dsp:spPr>
        <a:xfrm>
          <a:off x="2902396" y="3262478"/>
          <a:ext cx="331886" cy="1017785"/>
        </a:xfrm>
        <a:custGeom>
          <a:avLst/>
          <a:gdLst/>
          <a:ahLst/>
          <a:cxnLst/>
          <a:rect l="0" t="0" r="0" b="0"/>
          <a:pathLst>
            <a:path>
              <a:moveTo>
                <a:pt x="0" y="0"/>
              </a:moveTo>
              <a:lnTo>
                <a:pt x="0" y="1017785"/>
              </a:lnTo>
              <a:lnTo>
                <a:pt x="331886" y="101778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3FEB77-121E-4D4A-B7F2-3FAF3B8E70A3}">
      <dsp:nvSpPr>
        <dsp:cNvPr id="0" name=""/>
        <dsp:cNvSpPr/>
      </dsp:nvSpPr>
      <dsp:spPr>
        <a:xfrm>
          <a:off x="3741707" y="1691547"/>
          <a:ext cx="91440" cy="464641"/>
        </a:xfrm>
        <a:custGeom>
          <a:avLst/>
          <a:gdLst/>
          <a:ahLst/>
          <a:cxnLst/>
          <a:rect l="0" t="0" r="0" b="0"/>
          <a:pathLst>
            <a:path>
              <a:moveTo>
                <a:pt x="45720" y="0"/>
              </a:moveTo>
              <a:lnTo>
                <a:pt x="45720" y="46464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6FA05B-8332-184A-94D4-F5F74D4EEBC1}">
      <dsp:nvSpPr>
        <dsp:cNvPr id="0" name=""/>
        <dsp:cNvSpPr/>
      </dsp:nvSpPr>
      <dsp:spPr>
        <a:xfrm>
          <a:off x="225176" y="3262478"/>
          <a:ext cx="331886" cy="1017785"/>
        </a:xfrm>
        <a:custGeom>
          <a:avLst/>
          <a:gdLst/>
          <a:ahLst/>
          <a:cxnLst/>
          <a:rect l="0" t="0" r="0" b="0"/>
          <a:pathLst>
            <a:path>
              <a:moveTo>
                <a:pt x="0" y="0"/>
              </a:moveTo>
              <a:lnTo>
                <a:pt x="0" y="1017785"/>
              </a:lnTo>
              <a:lnTo>
                <a:pt x="331886" y="101778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B9A3C2-5D16-294D-9887-A021BE1898EE}">
      <dsp:nvSpPr>
        <dsp:cNvPr id="0" name=""/>
        <dsp:cNvSpPr/>
      </dsp:nvSpPr>
      <dsp:spPr>
        <a:xfrm>
          <a:off x="1110208" y="1691547"/>
          <a:ext cx="2677219" cy="464641"/>
        </a:xfrm>
        <a:custGeom>
          <a:avLst/>
          <a:gdLst/>
          <a:ahLst/>
          <a:cxnLst/>
          <a:rect l="0" t="0" r="0" b="0"/>
          <a:pathLst>
            <a:path>
              <a:moveTo>
                <a:pt x="2677219" y="0"/>
              </a:moveTo>
              <a:lnTo>
                <a:pt x="2677219" y="232320"/>
              </a:lnTo>
              <a:lnTo>
                <a:pt x="0" y="232320"/>
              </a:lnTo>
              <a:lnTo>
                <a:pt x="0" y="46464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941D98-6679-F34B-99C8-55F58FD11840}">
      <dsp:nvSpPr>
        <dsp:cNvPr id="0" name=""/>
        <dsp:cNvSpPr/>
      </dsp:nvSpPr>
      <dsp:spPr>
        <a:xfrm>
          <a:off x="2681138" y="585258"/>
          <a:ext cx="2212578" cy="110628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u="none" kern="1200" dirty="0">
              <a:solidFill>
                <a:schemeClr val="tx1"/>
              </a:solidFill>
              <a:latin typeface="Tw Cen MT" panose="020B0602020104020603" pitchFamily="34" charset="77"/>
            </a:rPr>
            <a:t>Resources</a:t>
          </a:r>
        </a:p>
      </dsp:txBody>
      <dsp:txXfrm>
        <a:off x="2681138" y="585258"/>
        <a:ext cx="2212578" cy="1106289"/>
      </dsp:txXfrm>
    </dsp:sp>
    <dsp:sp modelId="{9C2CF59E-2AB2-2046-94E2-68B6FC5DB44F}">
      <dsp:nvSpPr>
        <dsp:cNvPr id="0" name=""/>
        <dsp:cNvSpPr/>
      </dsp:nvSpPr>
      <dsp:spPr>
        <a:xfrm>
          <a:off x="3919" y="2156188"/>
          <a:ext cx="2212578" cy="110628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w Cen MT" panose="020B0602020104020603" pitchFamily="34" charset="77"/>
            </a:rPr>
            <a:t>NSA Transition</a:t>
          </a:r>
        </a:p>
      </dsp:txBody>
      <dsp:txXfrm>
        <a:off x="3919" y="2156188"/>
        <a:ext cx="2212578" cy="1106289"/>
      </dsp:txXfrm>
    </dsp:sp>
    <dsp:sp modelId="{5C729F09-A880-6E4F-96D5-E94477DB6A22}">
      <dsp:nvSpPr>
        <dsp:cNvPr id="0" name=""/>
        <dsp:cNvSpPr/>
      </dsp:nvSpPr>
      <dsp:spPr>
        <a:xfrm>
          <a:off x="557063" y="3727119"/>
          <a:ext cx="2212578" cy="110628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w Cen MT" panose="020B0602020104020603" pitchFamily="34" charset="77"/>
            </a:rPr>
            <a:t>Sustainable and Long-Range Preparedness</a:t>
          </a:r>
        </a:p>
      </dsp:txBody>
      <dsp:txXfrm>
        <a:off x="557063" y="3727119"/>
        <a:ext cx="2212578" cy="1106289"/>
      </dsp:txXfrm>
    </dsp:sp>
    <dsp:sp modelId="{C77A9FDC-3A94-5640-B9A3-88E1A74F8D5E}">
      <dsp:nvSpPr>
        <dsp:cNvPr id="0" name=""/>
        <dsp:cNvSpPr/>
      </dsp:nvSpPr>
      <dsp:spPr>
        <a:xfrm>
          <a:off x="2681138" y="2156188"/>
          <a:ext cx="2212578" cy="110628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w Cen MT" panose="020B0602020104020603" pitchFamily="34" charset="77"/>
            </a:rPr>
            <a:t>Stakeholder Engagement</a:t>
          </a:r>
        </a:p>
      </dsp:txBody>
      <dsp:txXfrm>
        <a:off x="2681138" y="2156188"/>
        <a:ext cx="2212578" cy="1106289"/>
      </dsp:txXfrm>
    </dsp:sp>
    <dsp:sp modelId="{A9B814A6-9848-4245-B88F-C7F7396BA6A4}">
      <dsp:nvSpPr>
        <dsp:cNvPr id="0" name=""/>
        <dsp:cNvSpPr/>
      </dsp:nvSpPr>
      <dsp:spPr>
        <a:xfrm>
          <a:off x="3234283" y="3727119"/>
          <a:ext cx="2212578" cy="110628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100000"/>
            </a:lnSpc>
            <a:spcBef>
              <a:spcPct val="0"/>
            </a:spcBef>
            <a:spcAft>
              <a:spcPct val="35000"/>
            </a:spcAft>
            <a:buFont typeface="Arial" panose="020B0604020202020204" pitchFamily="34" charset="0"/>
            <a:buNone/>
          </a:pPr>
          <a:r>
            <a:rPr lang="en-US" sz="2500" kern="1200" dirty="0">
              <a:latin typeface="Tw Cen MT" panose="020B0602020104020603" pitchFamily="34" charset="77"/>
            </a:rPr>
            <a:t>Communications and Relationships</a:t>
          </a:r>
        </a:p>
      </dsp:txBody>
      <dsp:txXfrm>
        <a:off x="3234283" y="3727119"/>
        <a:ext cx="2212578" cy="1106289"/>
      </dsp:txXfrm>
    </dsp:sp>
    <dsp:sp modelId="{113D3B6B-33B0-7948-8873-B63CAF8260CD}">
      <dsp:nvSpPr>
        <dsp:cNvPr id="0" name=""/>
        <dsp:cNvSpPr/>
      </dsp:nvSpPr>
      <dsp:spPr>
        <a:xfrm>
          <a:off x="5358358" y="2156188"/>
          <a:ext cx="2212578" cy="110628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w Cen MT" panose="020B0602020104020603" pitchFamily="34" charset="77"/>
            </a:rPr>
            <a:t>Capacity-Building</a:t>
          </a:r>
        </a:p>
      </dsp:txBody>
      <dsp:txXfrm>
        <a:off x="5358358" y="2156188"/>
        <a:ext cx="2212578" cy="1106289"/>
      </dsp:txXfrm>
    </dsp:sp>
    <dsp:sp modelId="{5608B2B0-2397-9243-BDCA-40E903D080FA}">
      <dsp:nvSpPr>
        <dsp:cNvPr id="0" name=""/>
        <dsp:cNvSpPr/>
      </dsp:nvSpPr>
      <dsp:spPr>
        <a:xfrm>
          <a:off x="5911502" y="3727119"/>
          <a:ext cx="2212578" cy="110628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Tw Cen MT" panose="020B0602020104020603" pitchFamily="34" charset="77"/>
            </a:rPr>
            <a:t>Compliance and Proactivity</a:t>
          </a:r>
        </a:p>
      </dsp:txBody>
      <dsp:txXfrm>
        <a:off x="5911502" y="3727119"/>
        <a:ext cx="2212578" cy="110628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237A7-44C5-7D4E-B04B-7BF873456EB9}" type="datetimeFigureOut">
              <a:rPr lang="en-US" smtClean="0"/>
              <a:t>3/27/23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5E812-08D3-5E4C-8297-F1487468C838}" type="slidenum">
              <a:rPr lang="en-US" smtClean="0"/>
              <a:t>‹#›</a:t>
            </a:fld>
            <a:endParaRPr lang="en-US"/>
          </a:p>
        </p:txBody>
      </p:sp>
    </p:spTree>
    <p:extLst>
      <p:ext uri="{BB962C8B-B14F-4D97-AF65-F5344CB8AC3E}">
        <p14:creationId xmlns:p14="http://schemas.microsoft.com/office/powerpoint/2010/main" val="233545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1</a:t>
            </a:fld>
            <a:endParaRPr lang="en-US"/>
          </a:p>
        </p:txBody>
      </p:sp>
    </p:spTree>
    <p:extLst>
      <p:ext uri="{BB962C8B-B14F-4D97-AF65-F5344CB8AC3E}">
        <p14:creationId xmlns:p14="http://schemas.microsoft.com/office/powerpoint/2010/main" val="2342460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10</a:t>
            </a:fld>
            <a:endParaRPr lang="en-US"/>
          </a:p>
        </p:txBody>
      </p:sp>
    </p:spTree>
    <p:extLst>
      <p:ext uri="{BB962C8B-B14F-4D97-AF65-F5344CB8AC3E}">
        <p14:creationId xmlns:p14="http://schemas.microsoft.com/office/powerpoint/2010/main" val="1397340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11</a:t>
            </a:fld>
            <a:endParaRPr lang="en-US"/>
          </a:p>
        </p:txBody>
      </p:sp>
    </p:spTree>
    <p:extLst>
      <p:ext uri="{BB962C8B-B14F-4D97-AF65-F5344CB8AC3E}">
        <p14:creationId xmlns:p14="http://schemas.microsoft.com/office/powerpoint/2010/main" val="3336360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12</a:t>
            </a:fld>
            <a:endParaRPr lang="en-US"/>
          </a:p>
        </p:txBody>
      </p:sp>
    </p:spTree>
    <p:extLst>
      <p:ext uri="{BB962C8B-B14F-4D97-AF65-F5344CB8AC3E}">
        <p14:creationId xmlns:p14="http://schemas.microsoft.com/office/powerpoint/2010/main" val="2049526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13</a:t>
            </a:fld>
            <a:endParaRPr lang="en-US"/>
          </a:p>
        </p:txBody>
      </p:sp>
    </p:spTree>
    <p:extLst>
      <p:ext uri="{BB962C8B-B14F-4D97-AF65-F5344CB8AC3E}">
        <p14:creationId xmlns:p14="http://schemas.microsoft.com/office/powerpoint/2010/main" val="3013024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policy</a:t>
            </a:r>
          </a:p>
        </p:txBody>
      </p:sp>
      <p:sp>
        <p:nvSpPr>
          <p:cNvPr id="4" name="Slide Number Placeholder 3"/>
          <p:cNvSpPr>
            <a:spLocks noGrp="1"/>
          </p:cNvSpPr>
          <p:nvPr>
            <p:ph type="sldNum" sz="quarter" idx="5"/>
          </p:nvPr>
        </p:nvSpPr>
        <p:spPr/>
        <p:txBody>
          <a:bodyPr/>
          <a:lstStyle/>
          <a:p>
            <a:fld id="{6E35E812-08D3-5E4C-8297-F1487468C838}" type="slidenum">
              <a:rPr lang="en-US" smtClean="0"/>
              <a:t>2</a:t>
            </a:fld>
            <a:endParaRPr lang="en-US"/>
          </a:p>
        </p:txBody>
      </p:sp>
    </p:spTree>
    <p:extLst>
      <p:ext uri="{BB962C8B-B14F-4D97-AF65-F5344CB8AC3E}">
        <p14:creationId xmlns:p14="http://schemas.microsoft.com/office/powerpoint/2010/main" val="148074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3</a:t>
            </a:fld>
            <a:endParaRPr lang="en-US"/>
          </a:p>
        </p:txBody>
      </p:sp>
    </p:spTree>
    <p:extLst>
      <p:ext uri="{BB962C8B-B14F-4D97-AF65-F5344CB8AC3E}">
        <p14:creationId xmlns:p14="http://schemas.microsoft.com/office/powerpoint/2010/main" val="1647747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6E35E812-08D3-5E4C-8297-F1487468C838}" type="slidenum">
              <a:rPr lang="en-US" smtClean="0"/>
              <a:t>4</a:t>
            </a:fld>
            <a:endParaRPr lang="en-US"/>
          </a:p>
        </p:txBody>
      </p:sp>
    </p:spTree>
    <p:extLst>
      <p:ext uri="{BB962C8B-B14F-4D97-AF65-F5344CB8AC3E}">
        <p14:creationId xmlns:p14="http://schemas.microsoft.com/office/powerpoint/2010/main" val="3583469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5</a:t>
            </a:fld>
            <a:endParaRPr lang="en-US"/>
          </a:p>
        </p:txBody>
      </p:sp>
    </p:spTree>
    <p:extLst>
      <p:ext uri="{BB962C8B-B14F-4D97-AF65-F5344CB8AC3E}">
        <p14:creationId xmlns:p14="http://schemas.microsoft.com/office/powerpoint/2010/main" val="3933434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6</a:t>
            </a:fld>
            <a:endParaRPr lang="en-US"/>
          </a:p>
        </p:txBody>
      </p:sp>
    </p:spTree>
    <p:extLst>
      <p:ext uri="{BB962C8B-B14F-4D97-AF65-F5344CB8AC3E}">
        <p14:creationId xmlns:p14="http://schemas.microsoft.com/office/powerpoint/2010/main" val="31726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7</a:t>
            </a:fld>
            <a:endParaRPr lang="en-US"/>
          </a:p>
        </p:txBody>
      </p:sp>
    </p:spTree>
    <p:extLst>
      <p:ext uri="{BB962C8B-B14F-4D97-AF65-F5344CB8AC3E}">
        <p14:creationId xmlns:p14="http://schemas.microsoft.com/office/powerpoint/2010/main" val="4159954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5E812-08D3-5E4C-8297-F1487468C838}" type="slidenum">
              <a:rPr lang="en-US" smtClean="0"/>
              <a:t>8</a:t>
            </a:fld>
            <a:endParaRPr lang="en-US"/>
          </a:p>
        </p:txBody>
      </p:sp>
    </p:spTree>
    <p:extLst>
      <p:ext uri="{BB962C8B-B14F-4D97-AF65-F5344CB8AC3E}">
        <p14:creationId xmlns:p14="http://schemas.microsoft.com/office/powerpoint/2010/main" val="356712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internal</a:t>
            </a:r>
          </a:p>
        </p:txBody>
      </p:sp>
      <p:sp>
        <p:nvSpPr>
          <p:cNvPr id="4" name="Slide Number Placeholder 3"/>
          <p:cNvSpPr>
            <a:spLocks noGrp="1"/>
          </p:cNvSpPr>
          <p:nvPr>
            <p:ph type="sldNum" sz="quarter" idx="5"/>
          </p:nvPr>
        </p:nvSpPr>
        <p:spPr/>
        <p:txBody>
          <a:bodyPr/>
          <a:lstStyle/>
          <a:p>
            <a:fld id="{6E35E812-08D3-5E4C-8297-F1487468C838}" type="slidenum">
              <a:rPr lang="en-US" smtClean="0"/>
              <a:t>9</a:t>
            </a:fld>
            <a:endParaRPr lang="en-US"/>
          </a:p>
        </p:txBody>
      </p:sp>
    </p:spTree>
    <p:extLst>
      <p:ext uri="{BB962C8B-B14F-4D97-AF65-F5344CB8AC3E}">
        <p14:creationId xmlns:p14="http://schemas.microsoft.com/office/powerpoint/2010/main" val="1333399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5A9C-84C2-53C9-159F-B854FF1E71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96358D-C59C-404F-CDFD-EF5E32C4F5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69D09F-BAAF-CD2B-2E2B-DB46B8C8779A}"/>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0CBB5989-7F6A-1BAA-FA0E-DD681D638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84E8D8-6942-2072-A495-0B1AFB93056B}"/>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9668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C7D6B-AB87-1DFA-BDF2-E9EE7EEBFC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39991-6290-D598-8A2A-744904B8F2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419C0-944B-121D-D9C3-D0B57B5D47CE}"/>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18418227-12D4-17B9-726D-6F0D3D33D6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7ED7C-6485-A1A4-4EB5-0095FCAA3C78}"/>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366649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CB9E1F-1213-1C6F-E8FE-C61029F27F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410F64-FA2C-C022-912D-E829D13D6C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859FF-D70E-AEB9-C843-967B19F0A514}"/>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690ADC87-59DB-8FB7-7AB0-8B69731534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FB4222-A1ED-3A5D-9600-298E4E63E933}"/>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51864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59225-49AB-6255-FBB8-767AE10454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ACB636-ADAC-D59B-D48F-8B18806AF2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02F0E-708F-AB5F-A40C-585C6312E97B}"/>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BA740ADD-05FD-36AE-F54C-401FE7190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44EBC-96F3-C639-B832-2F26DBC8B73C}"/>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80902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9B1-6679-35AB-A0E8-6C8F7D1AEC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68FC16-835C-EE39-CDE9-1F28C21FF0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F08020-A2FC-5DA3-7883-C65EADB777A4}"/>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1F0AA39A-4562-D5F2-E964-D43C786D77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CAE043-1346-A3B5-38A0-FF8E5AB01DD9}"/>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39699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D548F-902D-DF09-E888-A9CAE3BD4C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26F0E-972A-1907-719A-332EA6C325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AAC983-F223-4756-C9A0-21DD714D34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F76277-FE10-5828-FB09-5BDBC7FCDC40}"/>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6" name="Footer Placeholder 5">
            <a:extLst>
              <a:ext uri="{FF2B5EF4-FFF2-40B4-BE49-F238E27FC236}">
                <a16:creationId xmlns:a16="http://schemas.microsoft.com/office/drawing/2014/main" id="{A0E6595A-DC92-2E3E-3484-067A657C4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EF25CB-9676-44BF-35AC-1B17BF7FC431}"/>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35329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A3DD-E766-AEC1-575B-738D5C4749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33AFE3-1256-2FD7-4508-83811E36B0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CC0617-03B6-EFC3-F0FD-9DA4B598DA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647135-8013-4C65-1261-47A77CD736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30CD09-B55E-BC84-FE7C-7FF444F466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B00F5D-18FA-E4D9-D6C9-EB80C5B7CF29}"/>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8" name="Footer Placeholder 7">
            <a:extLst>
              <a:ext uri="{FF2B5EF4-FFF2-40B4-BE49-F238E27FC236}">
                <a16:creationId xmlns:a16="http://schemas.microsoft.com/office/drawing/2014/main" id="{765315CB-7602-FDD2-3B6C-0B833A2A8F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CBF8C-76CF-4231-7103-C480975FC22C}"/>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165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81E3-476C-4F73-39EB-4927CBE8B3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B19204-87A4-286C-4079-925426DF257A}"/>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4" name="Footer Placeholder 3">
            <a:extLst>
              <a:ext uri="{FF2B5EF4-FFF2-40B4-BE49-F238E27FC236}">
                <a16:creationId xmlns:a16="http://schemas.microsoft.com/office/drawing/2014/main" id="{96431187-EF4A-75BD-763C-AD1F06F502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BF7DA6-E2A5-711C-FCAE-C81DD4424EA6}"/>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179553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886231-C1FD-A361-1E8E-4962C439367E}"/>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3" name="Footer Placeholder 2">
            <a:extLst>
              <a:ext uri="{FF2B5EF4-FFF2-40B4-BE49-F238E27FC236}">
                <a16:creationId xmlns:a16="http://schemas.microsoft.com/office/drawing/2014/main" id="{4463EC75-DE5D-28AB-2560-45711DBA9C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824DC1-16A1-CDF5-98A2-295ADC1B88CC}"/>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141889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6059C-C61D-C6AF-5023-342C8DEC62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1A4BB0-6673-6F87-F0BC-407C6078FA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BE415E-8A2A-18F9-97EB-348DADC19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53A09A-B4DE-7F51-455C-5F981B962780}"/>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6" name="Footer Placeholder 5">
            <a:extLst>
              <a:ext uri="{FF2B5EF4-FFF2-40B4-BE49-F238E27FC236}">
                <a16:creationId xmlns:a16="http://schemas.microsoft.com/office/drawing/2014/main" id="{3D91A38C-66AB-4F57-7677-39601EEB5D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8C6101-37B4-7C4F-75A5-2AC1338DBD49}"/>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3105949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2083F-8DCF-0355-45A4-70C0C5F23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8572C4-6EDD-997E-E308-7FDEE841FF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3EEFD7-5B76-59BF-B4BD-05FE1F6F8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EF9E9-9AEC-6391-F5BC-22FA87AC9A73}"/>
              </a:ext>
            </a:extLst>
          </p:cNvPr>
          <p:cNvSpPr>
            <a:spLocks noGrp="1"/>
          </p:cNvSpPr>
          <p:nvPr>
            <p:ph type="dt" sz="half" idx="10"/>
          </p:nvPr>
        </p:nvSpPr>
        <p:spPr/>
        <p:txBody>
          <a:bodyPr/>
          <a:lstStyle/>
          <a:p>
            <a:fld id="{A84F7DED-8FC6-D145-B165-0CF18C82AB94}" type="datetimeFigureOut">
              <a:rPr lang="en-US" smtClean="0"/>
              <a:t>3/27/23</a:t>
            </a:fld>
            <a:endParaRPr lang="en-US"/>
          </a:p>
        </p:txBody>
      </p:sp>
      <p:sp>
        <p:nvSpPr>
          <p:cNvPr id="6" name="Footer Placeholder 5">
            <a:extLst>
              <a:ext uri="{FF2B5EF4-FFF2-40B4-BE49-F238E27FC236}">
                <a16:creationId xmlns:a16="http://schemas.microsoft.com/office/drawing/2014/main" id="{48F75E76-9CB9-1F5F-0654-3A0E73EE49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751EF-CE5F-D594-6FC0-7321F0A7E676}"/>
              </a:ext>
            </a:extLst>
          </p:cNvPr>
          <p:cNvSpPr>
            <a:spLocks noGrp="1"/>
          </p:cNvSpPr>
          <p:nvPr>
            <p:ph type="sldNum" sz="quarter" idx="12"/>
          </p:nvPr>
        </p:nvSpPr>
        <p:spPr/>
        <p:txBody>
          <a:bodyPr/>
          <a:lstStyle/>
          <a:p>
            <a:fld id="{043D153F-DD78-9247-887E-4C62123042F4}" type="slidenum">
              <a:rPr lang="en-US" smtClean="0"/>
              <a:t>‹#›</a:t>
            </a:fld>
            <a:endParaRPr lang="en-US"/>
          </a:p>
        </p:txBody>
      </p:sp>
    </p:spTree>
    <p:extLst>
      <p:ext uri="{BB962C8B-B14F-4D97-AF65-F5344CB8AC3E}">
        <p14:creationId xmlns:p14="http://schemas.microsoft.com/office/powerpoint/2010/main" val="2430887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57B85F-98F3-271C-087E-FAB7815C6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BC5702-69B7-50D7-F9A9-774DAFADF4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21214B-A297-B093-0CAC-D45E633F83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F7DED-8FC6-D145-B165-0CF18C82AB94}" type="datetimeFigureOut">
              <a:rPr lang="en-US" smtClean="0"/>
              <a:t>3/27/23</a:t>
            </a:fld>
            <a:endParaRPr lang="en-US"/>
          </a:p>
        </p:txBody>
      </p:sp>
      <p:sp>
        <p:nvSpPr>
          <p:cNvPr id="5" name="Footer Placeholder 4">
            <a:extLst>
              <a:ext uri="{FF2B5EF4-FFF2-40B4-BE49-F238E27FC236}">
                <a16:creationId xmlns:a16="http://schemas.microsoft.com/office/drawing/2014/main" id="{439A48BF-7473-3146-567E-6C926AC0FF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613591-3588-1ACB-38B5-F35774AD72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D153F-DD78-9247-887E-4C62123042F4}" type="slidenum">
              <a:rPr lang="en-US" smtClean="0"/>
              <a:t>‹#›</a:t>
            </a:fld>
            <a:endParaRPr lang="en-US"/>
          </a:p>
        </p:txBody>
      </p:sp>
    </p:spTree>
    <p:extLst>
      <p:ext uri="{BB962C8B-B14F-4D97-AF65-F5344CB8AC3E}">
        <p14:creationId xmlns:p14="http://schemas.microsoft.com/office/powerpoint/2010/main" val="134469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hyperlink" Target="https://www.oaklandca.gov/resources/oakdot-geographic-equity-toolbox" TargetMode="External"/><Relationship Id="rId3" Type="http://schemas.openxmlformats.org/officeDocument/2006/relationships/hyperlink" Target="https://cao-94612.s3.amazonaws.com/documents/2018-Equity-Indicators-Full-Report.pdf#:~:text=The%20purpose%20of%20Oakland's%20Equity,for%20different%20groups%20over%20time" TargetMode="External"/><Relationship Id="rId7" Type="http://schemas.openxmlformats.org/officeDocument/2006/relationships/hyperlink" Target="https://www.nacole.org/community_oversight_paves_the_road_to_police_accountabilit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icma.org/articles/article/21-conditions-building-trust-between-police-and-community" TargetMode="External"/><Relationship Id="rId5" Type="http://schemas.openxmlformats.org/officeDocument/2006/relationships/hyperlink" Target="https://oaklandside.org/wp-content/uploads/2023/02/View-Attachment-B.pdf" TargetMode="External"/><Relationship Id="rId4" Type="http://schemas.openxmlformats.org/officeDocument/2006/relationships/hyperlink" Target="https://stories.opengov.com/oaklandca/published/3fGcp45Oz"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E41CEB-0A6B-2E80-778B-D391CC17CF5D}"/>
              </a:ext>
            </a:extLst>
          </p:cNvPr>
          <p:cNvSpPr>
            <a:spLocks noGrp="1"/>
          </p:cNvSpPr>
          <p:nvPr>
            <p:ph type="ctrTitle"/>
          </p:nvPr>
        </p:nvSpPr>
        <p:spPr>
          <a:xfrm>
            <a:off x="3953340" y="308488"/>
            <a:ext cx="7933859" cy="5350633"/>
          </a:xfrm>
        </p:spPr>
        <p:txBody>
          <a:bodyPr>
            <a:normAutofit/>
          </a:bodyPr>
          <a:lstStyle/>
          <a:p>
            <a:pPr algn="l"/>
            <a:r>
              <a:rPr lang="en-US">
                <a:solidFill>
                  <a:srgbClr val="FFFFFF"/>
                </a:solidFill>
                <a:latin typeface="Tw Cen MT" panose="020B0602020104020603" pitchFamily="34" charset="77"/>
              </a:rPr>
              <a:t>Biennial 2023-25 </a:t>
            </a:r>
            <a:br>
              <a:rPr lang="en-US" dirty="0">
                <a:solidFill>
                  <a:srgbClr val="FFFFFF"/>
                </a:solidFill>
                <a:latin typeface="Tw Cen MT" panose="020B0602020104020603" pitchFamily="34" charset="77"/>
              </a:rPr>
            </a:br>
            <a:r>
              <a:rPr lang="en-US" dirty="0">
                <a:solidFill>
                  <a:srgbClr val="FFFFFF"/>
                </a:solidFill>
                <a:latin typeface="Tw Cen MT" panose="020B0602020104020603" pitchFamily="34" charset="77"/>
              </a:rPr>
              <a:t>Budget Proposal</a:t>
            </a:r>
            <a:br>
              <a:rPr lang="en-US" sz="5400" dirty="0">
                <a:solidFill>
                  <a:srgbClr val="FFFFFF"/>
                </a:solidFill>
                <a:latin typeface="Tw Cen MT" panose="020B0602020104020603" pitchFamily="34" charset="77"/>
              </a:rPr>
            </a:br>
            <a:r>
              <a:rPr lang="en-US" sz="4900" dirty="0">
                <a:solidFill>
                  <a:srgbClr val="FFFFFF"/>
                </a:solidFill>
                <a:latin typeface="Tw Cen MT" panose="020B0602020104020603" pitchFamily="34" charset="77"/>
              </a:rPr>
              <a:t>Oakland Police Commission </a:t>
            </a:r>
            <a:br>
              <a:rPr lang="en-US" sz="4900" dirty="0">
                <a:solidFill>
                  <a:srgbClr val="FFFFFF"/>
                </a:solidFill>
                <a:latin typeface="Tw Cen MT" panose="020B0602020104020603" pitchFamily="34" charset="77"/>
              </a:rPr>
            </a:br>
            <a:br>
              <a:rPr lang="en-US" sz="4900" dirty="0">
                <a:solidFill>
                  <a:srgbClr val="FFFFFF"/>
                </a:solidFill>
                <a:latin typeface="Tw Cen MT" panose="020B0602020104020603" pitchFamily="34" charset="77"/>
              </a:rPr>
            </a:br>
            <a:br>
              <a:rPr lang="en-US" sz="5400" dirty="0">
                <a:solidFill>
                  <a:srgbClr val="FFFFFF"/>
                </a:solidFill>
                <a:latin typeface="Tw Cen MT" panose="020B0602020104020603" pitchFamily="34" charset="77"/>
              </a:rPr>
            </a:br>
            <a:endParaRPr lang="en-US" sz="5400" dirty="0">
              <a:solidFill>
                <a:srgbClr val="FFFFFF"/>
              </a:solidFill>
              <a:latin typeface="Tw Cen MT" panose="020B0602020104020603" pitchFamily="34" charset="77"/>
            </a:endParaRPr>
          </a:p>
        </p:txBody>
      </p:sp>
      <p:sp>
        <p:nvSpPr>
          <p:cNvPr id="39" name="Rectangle 3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706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a:solidFill>
                  <a:srgbClr val="FFFFFF"/>
                </a:solidFill>
                <a:latin typeface="Tw Cen MT" panose="020B0602020104020603" pitchFamily="34" charset="77"/>
              </a:rPr>
              <a:t>Police </a:t>
            </a:r>
            <a:r>
              <a:rPr lang="en-US" dirty="0">
                <a:solidFill>
                  <a:srgbClr val="FFFFFF"/>
                </a:solidFill>
                <a:latin typeface="Tw Cen MT" panose="020B0602020104020603" pitchFamily="34" charset="77"/>
              </a:rPr>
              <a:t>Commission Org Chart</a:t>
            </a:r>
          </a:p>
        </p:txBody>
      </p:sp>
      <p:pic>
        <p:nvPicPr>
          <p:cNvPr id="6" name="Picture 5">
            <a:extLst>
              <a:ext uri="{FF2B5EF4-FFF2-40B4-BE49-F238E27FC236}">
                <a16:creationId xmlns:a16="http://schemas.microsoft.com/office/drawing/2014/main" id="{F7E9ECDF-1F14-F09C-4971-6C639BE799EE}"/>
              </a:ext>
            </a:extLst>
          </p:cNvPr>
          <p:cNvPicPr>
            <a:picLocks noChangeAspect="1"/>
          </p:cNvPicPr>
          <p:nvPr/>
        </p:nvPicPr>
        <p:blipFill>
          <a:blip r:embed="rId3"/>
          <a:stretch>
            <a:fillRect/>
          </a:stretch>
        </p:blipFill>
        <p:spPr>
          <a:xfrm>
            <a:off x="2209798" y="1629440"/>
            <a:ext cx="7195459" cy="5183169"/>
          </a:xfrm>
          <a:prstGeom prst="rect">
            <a:avLst/>
          </a:prstGeom>
        </p:spPr>
      </p:pic>
    </p:spTree>
    <p:extLst>
      <p:ext uri="{BB962C8B-B14F-4D97-AF65-F5344CB8AC3E}">
        <p14:creationId xmlns:p14="http://schemas.microsoft.com/office/powerpoint/2010/main" val="1173151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660040" y="2767106"/>
            <a:ext cx="3078839" cy="3071906"/>
          </a:xfrm>
        </p:spPr>
        <p:txBody>
          <a:bodyPr vert="horz" lIns="91440" tIns="45720" rIns="91440" bIns="45720" rtlCol="0" anchor="t">
            <a:normAutofit/>
          </a:bodyPr>
          <a:lstStyle/>
          <a:p>
            <a:r>
              <a:rPr lang="en-US" sz="3400" kern="1200" dirty="0">
                <a:solidFill>
                  <a:srgbClr val="FFFFFF"/>
                </a:solidFill>
                <a:latin typeface="+mj-lt"/>
                <a:ea typeface="+mj-ea"/>
                <a:cs typeface="+mj-cs"/>
              </a:rPr>
              <a:t>Addendum: FY22-23 Budget Working Totals</a:t>
            </a:r>
            <a:br>
              <a:rPr lang="en-US" sz="3400" kern="1200" dirty="0">
                <a:solidFill>
                  <a:srgbClr val="FFFFFF"/>
                </a:solidFill>
                <a:latin typeface="+mj-lt"/>
                <a:ea typeface="+mj-ea"/>
                <a:cs typeface="+mj-cs"/>
              </a:rPr>
            </a:br>
            <a:br>
              <a:rPr lang="en-US" sz="3400" kern="1200" dirty="0">
                <a:solidFill>
                  <a:srgbClr val="FFFFFF"/>
                </a:solidFill>
                <a:latin typeface="+mj-lt"/>
                <a:ea typeface="+mj-ea"/>
                <a:cs typeface="+mj-cs"/>
              </a:rPr>
            </a:br>
            <a:endParaRPr lang="en-US" sz="3400" kern="1200" dirty="0">
              <a:solidFill>
                <a:srgbClr val="FFFFFF"/>
              </a:solidFill>
              <a:latin typeface="+mj-lt"/>
              <a:ea typeface="+mj-ea"/>
              <a:cs typeface="+mj-cs"/>
            </a:endParaRPr>
          </a:p>
        </p:txBody>
      </p:sp>
      <p:pic>
        <p:nvPicPr>
          <p:cNvPr id="7" name="Picture 6">
            <a:extLst>
              <a:ext uri="{FF2B5EF4-FFF2-40B4-BE49-F238E27FC236}">
                <a16:creationId xmlns:a16="http://schemas.microsoft.com/office/drawing/2014/main" id="{0CDD6CAE-4AE0-8FF4-54E1-6E9D38ABE209}"/>
              </a:ext>
            </a:extLst>
          </p:cNvPr>
          <p:cNvPicPr>
            <a:picLocks noChangeAspect="1"/>
          </p:cNvPicPr>
          <p:nvPr/>
        </p:nvPicPr>
        <p:blipFill>
          <a:blip r:embed="rId3"/>
          <a:stretch>
            <a:fillRect/>
          </a:stretch>
        </p:blipFill>
        <p:spPr>
          <a:xfrm>
            <a:off x="4270477" y="261940"/>
            <a:ext cx="7693421" cy="5750638"/>
          </a:xfrm>
          <a:prstGeom prst="rect">
            <a:avLst/>
          </a:prstGeom>
        </p:spPr>
      </p:pic>
      <p:sp>
        <p:nvSpPr>
          <p:cNvPr id="9" name="TextBox 8">
            <a:extLst>
              <a:ext uri="{FF2B5EF4-FFF2-40B4-BE49-F238E27FC236}">
                <a16:creationId xmlns:a16="http://schemas.microsoft.com/office/drawing/2014/main" id="{3E9E66B7-34B4-36AD-1B4D-F6B3F651045C}"/>
              </a:ext>
            </a:extLst>
          </p:cNvPr>
          <p:cNvSpPr txBox="1"/>
          <p:nvPr/>
        </p:nvSpPr>
        <p:spPr>
          <a:xfrm>
            <a:off x="4495807" y="6274518"/>
            <a:ext cx="7693420" cy="369332"/>
          </a:xfrm>
          <a:prstGeom prst="rect">
            <a:avLst/>
          </a:prstGeom>
          <a:noFill/>
        </p:spPr>
        <p:txBody>
          <a:bodyPr wrap="square" rtlCol="0">
            <a:spAutoFit/>
          </a:bodyPr>
          <a:lstStyle/>
          <a:p>
            <a:r>
              <a:rPr lang="en-US" dirty="0"/>
              <a:t>*Internal Services Fund is a mandatory fee calculated based on staff size</a:t>
            </a:r>
          </a:p>
        </p:txBody>
      </p:sp>
    </p:spTree>
    <p:extLst>
      <p:ext uri="{BB962C8B-B14F-4D97-AF65-F5344CB8AC3E}">
        <p14:creationId xmlns:p14="http://schemas.microsoft.com/office/powerpoint/2010/main" val="66282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660040" y="2767106"/>
            <a:ext cx="3218786" cy="3071906"/>
          </a:xfrm>
        </p:spPr>
        <p:txBody>
          <a:bodyPr vert="horz" lIns="91440" tIns="45720" rIns="91440" bIns="45720" rtlCol="0" anchor="t">
            <a:normAutofit/>
          </a:bodyPr>
          <a:lstStyle/>
          <a:p>
            <a:r>
              <a:rPr lang="en-US" sz="3400" kern="1200" dirty="0">
                <a:solidFill>
                  <a:srgbClr val="FFFFFF"/>
                </a:solidFill>
                <a:latin typeface="+mj-lt"/>
                <a:ea typeface="+mj-ea"/>
                <a:cs typeface="+mj-cs"/>
              </a:rPr>
              <a:t>Addendum: Biennial 2023-25 Budget Proposals</a:t>
            </a:r>
          </a:p>
        </p:txBody>
      </p:sp>
      <p:sp>
        <p:nvSpPr>
          <p:cNvPr id="4" name="TextBox 3">
            <a:extLst>
              <a:ext uri="{FF2B5EF4-FFF2-40B4-BE49-F238E27FC236}">
                <a16:creationId xmlns:a16="http://schemas.microsoft.com/office/drawing/2014/main" id="{CD94D90E-3F3D-C766-33B2-8E4DC0AF3FB0}"/>
              </a:ext>
            </a:extLst>
          </p:cNvPr>
          <p:cNvSpPr txBox="1"/>
          <p:nvPr/>
        </p:nvSpPr>
        <p:spPr>
          <a:xfrm>
            <a:off x="4304795" y="5067865"/>
            <a:ext cx="7406140" cy="1077218"/>
          </a:xfrm>
          <a:prstGeom prst="rect">
            <a:avLst/>
          </a:prstGeom>
          <a:noFill/>
        </p:spPr>
        <p:txBody>
          <a:bodyPr wrap="square">
            <a:spAutoFit/>
          </a:bodyPr>
          <a:lstStyle/>
          <a:p>
            <a:r>
              <a:rPr lang="en-US" sz="1600" b="1" i="1" dirty="0"/>
              <a:t>Note: </a:t>
            </a:r>
            <a:r>
              <a:rPr lang="en-US" sz="1600" i="1" dirty="0"/>
              <a:t>Proposed FTE positions are calculated at the highest end of the salary range with “full burden” (i.e. benefits etc.) and have been projected for FY24-25 to account for cost of a full year. FY 23-24 total change is lower based on anticipated hire date of 8/1/23. An estimate for the Chief search is not included.</a:t>
            </a:r>
            <a:endParaRPr lang="en-US" sz="1600" i="1" dirty="0">
              <a:solidFill>
                <a:srgbClr val="0432FF"/>
              </a:solidFill>
            </a:endParaRPr>
          </a:p>
        </p:txBody>
      </p:sp>
      <p:pic>
        <p:nvPicPr>
          <p:cNvPr id="8" name="Picture 7">
            <a:extLst>
              <a:ext uri="{FF2B5EF4-FFF2-40B4-BE49-F238E27FC236}">
                <a16:creationId xmlns:a16="http://schemas.microsoft.com/office/drawing/2014/main" id="{4A2F756D-F92A-33E7-7BDC-5C6B034DF739}"/>
              </a:ext>
            </a:extLst>
          </p:cNvPr>
          <p:cNvPicPr>
            <a:picLocks noChangeAspect="1"/>
          </p:cNvPicPr>
          <p:nvPr/>
        </p:nvPicPr>
        <p:blipFill>
          <a:blip r:embed="rId3"/>
          <a:stretch>
            <a:fillRect/>
          </a:stretch>
        </p:blipFill>
        <p:spPr>
          <a:xfrm>
            <a:off x="4832865" y="3104974"/>
            <a:ext cx="6350000" cy="1574800"/>
          </a:xfrm>
          <a:prstGeom prst="rect">
            <a:avLst/>
          </a:prstGeom>
        </p:spPr>
      </p:pic>
      <p:pic>
        <p:nvPicPr>
          <p:cNvPr id="10" name="Picture 9">
            <a:extLst>
              <a:ext uri="{FF2B5EF4-FFF2-40B4-BE49-F238E27FC236}">
                <a16:creationId xmlns:a16="http://schemas.microsoft.com/office/drawing/2014/main" id="{731ECF38-1E0D-4015-6DC1-1F701BE846C8}"/>
              </a:ext>
            </a:extLst>
          </p:cNvPr>
          <p:cNvPicPr>
            <a:picLocks noChangeAspect="1"/>
          </p:cNvPicPr>
          <p:nvPr/>
        </p:nvPicPr>
        <p:blipFill>
          <a:blip r:embed="rId4"/>
          <a:stretch>
            <a:fillRect/>
          </a:stretch>
        </p:blipFill>
        <p:spPr>
          <a:xfrm>
            <a:off x="5601215" y="447129"/>
            <a:ext cx="4813300" cy="2463800"/>
          </a:xfrm>
          <a:prstGeom prst="rect">
            <a:avLst/>
          </a:prstGeom>
        </p:spPr>
      </p:pic>
    </p:spTree>
    <p:extLst>
      <p:ext uri="{BB962C8B-B14F-4D97-AF65-F5344CB8AC3E}">
        <p14:creationId xmlns:p14="http://schemas.microsoft.com/office/powerpoint/2010/main" val="303127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End Notes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572041" cy="4966030"/>
          </a:xfrm>
        </p:spPr>
        <p:txBody>
          <a:bodyPr anchor="ctr">
            <a:noAutofit/>
          </a:bodyPr>
          <a:lstStyle/>
          <a:p>
            <a:pPr marL="457200" indent="-457200">
              <a:buFont typeface="Arial" panose="020B0604020202020204" pitchFamily="34" charset="0"/>
              <a:buAutoNum type="arabicPeriod"/>
            </a:pPr>
            <a:r>
              <a:rPr lang="en-US" sz="2000" b="1" dirty="0">
                <a:latin typeface="Tw Cen MT" panose="020B0602020104020603" pitchFamily="34" charset="77"/>
              </a:rPr>
              <a:t>Oakland Equity Indicator Report: </a:t>
            </a:r>
            <a:r>
              <a:rPr lang="en-US" sz="1600" dirty="0">
                <a:solidFill>
                  <a:schemeClr val="accent1"/>
                </a:solidFill>
                <a:latin typeface="Tw Cen MT" panose="020B0602020104020603" pitchFamily="34" charset="77"/>
                <a:hlinkClick r:id="rId3">
                  <a:extLst>
                    <a:ext uri="{A12FA001-AC4F-418D-AE19-62706E023703}">
                      <ahyp:hlinkClr xmlns:ahyp="http://schemas.microsoft.com/office/drawing/2018/hyperlinkcolor" val="tx"/>
                    </a:ext>
                  </a:extLst>
                </a:hlinkClick>
              </a:rPr>
              <a:t>https://cao-94612.s3.amazonaws.com/documents/2018-Equity-Indicators-Full-Report.pdf#:~:text=The%20purpose%20of%20Oakland's%20Equity,for%20different%20groups%20over%20time</a:t>
            </a:r>
            <a:r>
              <a:rPr lang="en-US" sz="1600" dirty="0">
                <a:solidFill>
                  <a:schemeClr val="accent1"/>
                </a:solidFill>
                <a:latin typeface="Tw Cen MT" panose="020B0602020104020603" pitchFamily="34" charset="77"/>
              </a:rPr>
              <a:t> </a:t>
            </a:r>
          </a:p>
          <a:p>
            <a:pPr marL="457200" indent="-457200">
              <a:buFont typeface="Arial" panose="020B0604020202020204" pitchFamily="34" charset="0"/>
              <a:buAutoNum type="arabicPeriod"/>
            </a:pPr>
            <a:r>
              <a:rPr lang="en-US" sz="2000" b="1" dirty="0">
                <a:latin typeface="Tw Cen MT" panose="020B0602020104020603" pitchFamily="34" charset="77"/>
              </a:rPr>
              <a:t>FY 2021-23 Service Impact Statements</a:t>
            </a:r>
            <a:r>
              <a:rPr lang="en-US" sz="2000" dirty="0">
                <a:latin typeface="Tw Cen MT" panose="020B0602020104020603" pitchFamily="34" charset="77"/>
              </a:rPr>
              <a:t>:</a:t>
            </a:r>
            <a:r>
              <a:rPr lang="en-US" sz="2000" dirty="0">
                <a:solidFill>
                  <a:schemeClr val="accent1"/>
                </a:solidFill>
                <a:latin typeface="Tw Cen MT" panose="020B0602020104020603" pitchFamily="34" charset="77"/>
              </a:rPr>
              <a:t> </a:t>
            </a:r>
            <a:r>
              <a:rPr lang="en-US" sz="1600" dirty="0">
                <a:solidFill>
                  <a:schemeClr val="accent1"/>
                </a:solidFill>
                <a:latin typeface="Tw Cen MT" panose="020B0602020104020603" pitchFamily="34" charset="77"/>
                <a:hlinkClick r:id="rId4">
                  <a:extLst>
                    <a:ext uri="{A12FA001-AC4F-418D-AE19-62706E023703}">
                      <ahyp:hlinkClr xmlns:ahyp="http://schemas.microsoft.com/office/drawing/2018/hyperlinkcolor" val="tx"/>
                    </a:ext>
                  </a:extLst>
                </a:hlinkClick>
              </a:rPr>
              <a:t>https://stories.opengov.com/oaklandca/published/3fGcp45Oz</a:t>
            </a:r>
            <a:r>
              <a:rPr lang="en-US" sz="1600" dirty="0">
                <a:solidFill>
                  <a:schemeClr val="accent1"/>
                </a:solidFill>
                <a:latin typeface="Tw Cen MT" panose="020B0602020104020603" pitchFamily="34" charset="77"/>
              </a:rPr>
              <a:t> </a:t>
            </a:r>
          </a:p>
          <a:p>
            <a:pPr marL="457200" indent="-457200">
              <a:buAutoNum type="arabicPeriod"/>
            </a:pPr>
            <a:r>
              <a:rPr lang="en-US" sz="2000" b="1" dirty="0">
                <a:latin typeface="Tw Cen MT" panose="020B0602020104020603" pitchFamily="34" charset="77"/>
              </a:rPr>
              <a:t>2022-23 Budget Priority Survey</a:t>
            </a:r>
            <a:r>
              <a:rPr lang="en-US" sz="1800" dirty="0">
                <a:latin typeface="Tw Cen MT" panose="020B0602020104020603" pitchFamily="34" charset="77"/>
              </a:rPr>
              <a:t>:</a:t>
            </a:r>
            <a:r>
              <a:rPr lang="en-US" sz="1600" dirty="0">
                <a:latin typeface="Tw Cen MT" panose="020B0602020104020603" pitchFamily="34" charset="77"/>
              </a:rPr>
              <a:t> </a:t>
            </a:r>
            <a:r>
              <a:rPr lang="en-US" sz="1600" dirty="0">
                <a:solidFill>
                  <a:schemeClr val="accent1"/>
                </a:solidFill>
                <a:latin typeface="Tw Cen MT" panose="020B0602020104020603" pitchFamily="34" charset="77"/>
                <a:hlinkClick r:id="rId5">
                  <a:extLst>
                    <a:ext uri="{A12FA001-AC4F-418D-AE19-62706E023703}">
                      <ahyp:hlinkClr xmlns:ahyp="http://schemas.microsoft.com/office/drawing/2018/hyperlinkcolor" val="tx"/>
                    </a:ext>
                  </a:extLst>
                </a:hlinkClick>
              </a:rPr>
              <a:t>https://oaklandside.org/wp-content/uploads/2023/02/View-Attachment-B.pdf</a:t>
            </a:r>
            <a:r>
              <a:rPr lang="en-US" sz="1600" dirty="0">
                <a:solidFill>
                  <a:schemeClr val="accent1"/>
                </a:solidFill>
                <a:latin typeface="Tw Cen MT" panose="020B0602020104020603" pitchFamily="34" charset="77"/>
              </a:rPr>
              <a:t> </a:t>
            </a:r>
          </a:p>
          <a:p>
            <a:pPr marL="457200" indent="-457200">
              <a:buFont typeface="Arial" panose="020B0604020202020204" pitchFamily="34" charset="0"/>
              <a:buAutoNum type="arabicPeriod"/>
            </a:pPr>
            <a:r>
              <a:rPr lang="en-US" sz="2000" b="1" dirty="0">
                <a:latin typeface="Tw Cen MT" panose="020B0602020104020603" pitchFamily="34" charset="77"/>
              </a:rPr>
              <a:t>ICMA Conditions for Building Trust between Police and the Community: </a:t>
            </a:r>
            <a:r>
              <a:rPr lang="en-US" sz="1600" dirty="0">
                <a:solidFill>
                  <a:schemeClr val="accent1"/>
                </a:solidFill>
                <a:latin typeface="Tw Cen MT" panose="020B0602020104020603" pitchFamily="34" charset="77"/>
                <a:hlinkClick r:id="rId6">
                  <a:extLst>
                    <a:ext uri="{A12FA001-AC4F-418D-AE19-62706E023703}">
                      <ahyp:hlinkClr xmlns:ahyp="http://schemas.microsoft.com/office/drawing/2018/hyperlinkcolor" val="tx"/>
                    </a:ext>
                  </a:extLst>
                </a:hlinkClick>
              </a:rPr>
              <a:t>https://icma.org/articles/article/21-conditions-building-trust-between-police-and-community</a:t>
            </a:r>
            <a:r>
              <a:rPr lang="en-US" sz="1600" dirty="0">
                <a:solidFill>
                  <a:schemeClr val="accent1"/>
                </a:solidFill>
                <a:latin typeface="Tw Cen MT" panose="020B0602020104020603" pitchFamily="34" charset="77"/>
              </a:rPr>
              <a:t> </a:t>
            </a:r>
          </a:p>
          <a:p>
            <a:pPr marL="457200" indent="-457200">
              <a:buFont typeface="Arial" panose="020B0604020202020204" pitchFamily="34" charset="0"/>
              <a:buAutoNum type="arabicPeriod"/>
            </a:pPr>
            <a:r>
              <a:rPr lang="en-US" sz="2000" b="1" dirty="0">
                <a:latin typeface="Tw Cen MT" panose="020B0602020104020603" pitchFamily="34" charset="77"/>
              </a:rPr>
              <a:t>NACOLE Community Oversight Paves the Road to Police Accountability: </a:t>
            </a:r>
            <a:r>
              <a:rPr lang="en-US" sz="1600" dirty="0">
                <a:solidFill>
                  <a:schemeClr val="accent1"/>
                </a:solidFill>
                <a:latin typeface="Tw Cen MT" panose="020B0602020104020603" pitchFamily="34" charset="77"/>
                <a:hlinkClick r:id="rId7"/>
              </a:rPr>
              <a:t>https://www.nacole.org/community_oversight_paves_the_road_to_police_accountability</a:t>
            </a:r>
            <a:endParaRPr lang="en-US" sz="1600" dirty="0">
              <a:solidFill>
                <a:schemeClr val="accent1"/>
              </a:solidFill>
              <a:latin typeface="Tw Cen MT" panose="020B0602020104020603" pitchFamily="34" charset="77"/>
            </a:endParaRPr>
          </a:p>
          <a:p>
            <a:pPr marL="457200" indent="-457200">
              <a:buFont typeface="Arial" panose="020B0604020202020204" pitchFamily="34" charset="0"/>
              <a:buAutoNum type="arabicPeriod"/>
            </a:pPr>
            <a:r>
              <a:rPr lang="en-US" sz="2000" b="1" dirty="0" err="1">
                <a:latin typeface="Tw Cen MT" panose="020B0602020104020603" pitchFamily="34" charset="77"/>
              </a:rPr>
              <a:t>OakDot</a:t>
            </a:r>
            <a:r>
              <a:rPr lang="en-US" sz="2000" b="1" dirty="0">
                <a:latin typeface="Tw Cen MT" panose="020B0602020104020603" pitchFamily="34" charset="77"/>
              </a:rPr>
              <a:t> Geographic Equity Toolbox</a:t>
            </a:r>
            <a:r>
              <a:rPr lang="en-US" sz="2000" dirty="0">
                <a:latin typeface="Tw Cen MT" panose="020B0602020104020603" pitchFamily="34" charset="77"/>
              </a:rPr>
              <a:t>: </a:t>
            </a:r>
            <a:r>
              <a:rPr lang="en-US" sz="1600" dirty="0">
                <a:latin typeface="Tw Cen MT" panose="020B0602020104020603" pitchFamily="34" charset="77"/>
                <a:hlinkClick r:id="rId8"/>
              </a:rPr>
              <a:t>https://www.oaklandca.gov/resources/oakdot-geographic-equity-toolbox</a:t>
            </a:r>
            <a:r>
              <a:rPr lang="en-US" sz="1600" dirty="0">
                <a:latin typeface="Tw Cen MT" panose="020B0602020104020603" pitchFamily="34" charset="77"/>
              </a:rPr>
              <a:t>    </a:t>
            </a:r>
          </a:p>
          <a:p>
            <a:pPr marL="457200" indent="-457200">
              <a:buFont typeface="Arial" panose="020B0604020202020204" pitchFamily="34" charset="0"/>
              <a:buAutoNum type="arabicPeriod"/>
            </a:pPr>
            <a:endParaRPr lang="en-US" sz="1600" dirty="0">
              <a:solidFill>
                <a:schemeClr val="accent1"/>
              </a:solidFill>
              <a:latin typeface="Tw Cen MT" panose="020B0602020104020603" pitchFamily="34" charset="77"/>
            </a:endParaRPr>
          </a:p>
          <a:p>
            <a:pPr marL="0" indent="0">
              <a:buNone/>
            </a:pPr>
            <a:endParaRPr lang="en-US" sz="1600" dirty="0">
              <a:solidFill>
                <a:schemeClr val="accent1"/>
              </a:solidFill>
              <a:latin typeface="Tw Cen MT" panose="020B0602020104020603" pitchFamily="34" charset="77"/>
            </a:endParaRPr>
          </a:p>
          <a:p>
            <a:pPr marL="457200" indent="-457200">
              <a:buAutoNum type="arabicPeriod"/>
            </a:pPr>
            <a:endParaRPr lang="en-US" sz="1600" dirty="0">
              <a:latin typeface="Tw Cen MT" panose="020B0602020104020603" pitchFamily="34" charset="77"/>
            </a:endParaRPr>
          </a:p>
          <a:p>
            <a:pPr marL="457200" indent="-457200">
              <a:buAutoNum type="arabicPeriod"/>
            </a:pPr>
            <a:endParaRPr lang="en-US" sz="2000" dirty="0">
              <a:latin typeface="Tw Cen MT" panose="020B0602020104020603" pitchFamily="34" charset="77"/>
            </a:endParaRPr>
          </a:p>
        </p:txBody>
      </p:sp>
    </p:spTree>
    <p:extLst>
      <p:ext uri="{BB962C8B-B14F-4D97-AF65-F5344CB8AC3E}">
        <p14:creationId xmlns:p14="http://schemas.microsoft.com/office/powerpoint/2010/main" val="416320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Timeline of Budget Discussion</a:t>
            </a:r>
          </a:p>
        </p:txBody>
      </p:sp>
      <p:graphicFrame>
        <p:nvGraphicFramePr>
          <p:cNvPr id="7" name="Content Placeholder 6">
            <a:extLst>
              <a:ext uri="{FF2B5EF4-FFF2-40B4-BE49-F238E27FC236}">
                <a16:creationId xmlns:a16="http://schemas.microsoft.com/office/drawing/2014/main" id="{D36184C0-A3DF-50E9-1E09-C0D6C4421DED}"/>
              </a:ext>
            </a:extLst>
          </p:cNvPr>
          <p:cNvGraphicFramePr>
            <a:graphicFrameLocks noGrp="1"/>
          </p:cNvGraphicFramePr>
          <p:nvPr>
            <p:ph idx="1"/>
            <p:extLst>
              <p:ext uri="{D42A27DB-BD31-4B8C-83A1-F6EECF244321}">
                <p14:modId xmlns:p14="http://schemas.microsoft.com/office/powerpoint/2010/main" val="93956008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850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Police Commission Role and Responsibilities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rmAutofit/>
          </a:bodyPr>
          <a:lstStyle/>
          <a:p>
            <a:pPr marL="0" indent="0">
              <a:buNone/>
            </a:pPr>
            <a:r>
              <a:rPr lang="en-US" sz="2400" dirty="0">
                <a:effectLst/>
                <a:latin typeface="Tw Cen MT" panose="020B0602020104020603" pitchFamily="34" charset="77"/>
                <a:cs typeface="Calibri" panose="020F0502020204030204" pitchFamily="34" charset="0"/>
              </a:rPr>
              <a:t>The Commission’s core role is to oversee and reform policing in Oakland to steward public safety and instill confidence in a just legal system. We carry out this mission through the following responsibilities:</a:t>
            </a:r>
          </a:p>
          <a:p>
            <a:pPr marL="0" indent="0">
              <a:buNone/>
            </a:pPr>
            <a:endParaRPr lang="en-US" sz="800" dirty="0">
              <a:effectLst/>
              <a:latin typeface="Tw Cen MT" panose="020B0602020104020603" pitchFamily="34" charset="77"/>
              <a:cs typeface="Calibri" panose="020F0502020204030204" pitchFamily="34" charset="0"/>
            </a:endParaRPr>
          </a:p>
          <a:p>
            <a:r>
              <a:rPr lang="en-US" sz="2400" b="1" dirty="0">
                <a:effectLst/>
                <a:latin typeface="Tw Cen MT" panose="020B0602020104020603" pitchFamily="34" charset="77"/>
                <a:cs typeface="Calibri" panose="020F0502020204030204" pitchFamily="34" charset="0"/>
              </a:rPr>
              <a:t>Police Oversight </a:t>
            </a:r>
            <a:r>
              <a:rPr lang="en-US" sz="2400" dirty="0">
                <a:effectLst/>
                <a:latin typeface="Tw Cen MT" panose="020B0602020104020603" pitchFamily="34" charset="77"/>
                <a:cs typeface="Calibri" panose="020F0502020204030204" pitchFamily="34" charset="0"/>
              </a:rPr>
              <a:t>in collaboration with the Community Police Review Agency (CPRA) and the Office of the Ins</a:t>
            </a:r>
            <a:r>
              <a:rPr lang="en-US" sz="2400" dirty="0">
                <a:latin typeface="Tw Cen MT" panose="020B0602020104020603" pitchFamily="34" charset="77"/>
                <a:cs typeface="Calibri" panose="020F0502020204030204" pitchFamily="34" charset="0"/>
              </a:rPr>
              <a:t>pector General (OIG)</a:t>
            </a:r>
          </a:p>
          <a:p>
            <a:endParaRPr lang="en-US" sz="800" dirty="0">
              <a:effectLst/>
              <a:latin typeface="Tw Cen MT" panose="020B0602020104020603" pitchFamily="34" charset="77"/>
              <a:cs typeface="Calibri" panose="020F0502020204030204" pitchFamily="34" charset="0"/>
            </a:endParaRPr>
          </a:p>
          <a:p>
            <a:r>
              <a:rPr lang="en-US" sz="2400" b="1" dirty="0">
                <a:effectLst/>
                <a:latin typeface="Tw Cen MT" panose="020B0602020104020603" pitchFamily="34" charset="77"/>
                <a:cs typeface="Calibri" panose="020F0502020204030204" pitchFamily="34" charset="0"/>
              </a:rPr>
              <a:t>Police Reform </a:t>
            </a:r>
            <a:r>
              <a:rPr lang="en-US" sz="2400" dirty="0">
                <a:effectLst/>
                <a:latin typeface="Tw Cen MT" panose="020B0602020104020603" pitchFamily="34" charset="77"/>
                <a:cs typeface="Calibri" panose="020F0502020204030204" pitchFamily="34" charset="0"/>
              </a:rPr>
              <a:t>through policy, culture change, and community engagement</a:t>
            </a:r>
          </a:p>
          <a:p>
            <a:endParaRPr lang="en-US" sz="800" dirty="0">
              <a:effectLst/>
              <a:latin typeface="Tw Cen MT" panose="020B0602020104020603" pitchFamily="34" charset="77"/>
              <a:cs typeface="Calibri" panose="020F0502020204030204" pitchFamily="34" charset="0"/>
            </a:endParaRPr>
          </a:p>
          <a:p>
            <a:r>
              <a:rPr lang="en-US" sz="2400" b="1" dirty="0">
                <a:effectLst/>
                <a:latin typeface="Tw Cen MT" panose="020B0602020104020603" pitchFamily="34" charset="77"/>
                <a:cs typeface="Calibri" panose="020F0502020204030204" pitchFamily="34" charset="0"/>
              </a:rPr>
              <a:t>Charter and Municipal Mandates </a:t>
            </a:r>
            <a:r>
              <a:rPr lang="en-US" sz="2400" dirty="0">
                <a:latin typeface="Tw Cen MT" panose="020B0602020104020603" pitchFamily="34" charset="77"/>
                <a:cs typeface="Calibri" panose="020F0502020204030204" pitchFamily="34" charset="0"/>
              </a:rPr>
              <a:t>as determined by the voters of Oakland</a:t>
            </a:r>
          </a:p>
          <a:p>
            <a:endParaRPr lang="en-US" sz="800" dirty="0">
              <a:effectLst/>
              <a:latin typeface="Tw Cen MT" panose="020B0602020104020603" pitchFamily="34" charset="77"/>
              <a:cs typeface="Calibri" panose="020F0502020204030204" pitchFamily="34" charset="0"/>
            </a:endParaRPr>
          </a:p>
          <a:p>
            <a:r>
              <a:rPr lang="en-US" sz="2400" b="1" dirty="0">
                <a:latin typeface="Tw Cen MT" panose="020B0602020104020603" pitchFamily="34" charset="77"/>
                <a:cs typeface="Calibri" panose="020F0502020204030204" pitchFamily="34" charset="0"/>
              </a:rPr>
              <a:t>Negotiated Settlement Agreement </a:t>
            </a:r>
            <a:r>
              <a:rPr lang="en-US" sz="2400" dirty="0">
                <a:latin typeface="Tw Cen MT" panose="020B0602020104020603" pitchFamily="34" charset="77"/>
                <a:cs typeface="Calibri" panose="020F0502020204030204" pitchFamily="34" charset="0"/>
              </a:rPr>
              <a:t>compliance, sustainability, and transition</a:t>
            </a:r>
          </a:p>
        </p:txBody>
      </p:sp>
    </p:spTree>
    <p:extLst>
      <p:ext uri="{BB962C8B-B14F-4D97-AF65-F5344CB8AC3E}">
        <p14:creationId xmlns:p14="http://schemas.microsoft.com/office/powerpoint/2010/main" val="1733951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Measuring the Commission’s Success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rmAutofit lnSpcReduction="10000"/>
          </a:bodyPr>
          <a:lstStyle/>
          <a:p>
            <a:pPr marL="0" indent="0">
              <a:buNone/>
            </a:pPr>
            <a:r>
              <a:rPr lang="en-US" dirty="0">
                <a:effectLst/>
                <a:latin typeface="Tw Cen MT" panose="020B0602020104020603" pitchFamily="34" charset="77"/>
                <a:cs typeface="Calibri" panose="020F0502020204030204" pitchFamily="34" charset="0"/>
              </a:rPr>
              <a:t>Key indicators of the Commission’s success:</a:t>
            </a:r>
          </a:p>
          <a:p>
            <a:r>
              <a:rPr lang="en-US" dirty="0">
                <a:effectLst/>
                <a:latin typeface="Tw Cen MT" panose="020B0602020104020603" pitchFamily="34" charset="77"/>
                <a:cs typeface="Calibri" panose="020F0502020204030204" pitchFamily="34" charset="0"/>
              </a:rPr>
              <a:t>Charter and Municipal Code mandates fulfilled</a:t>
            </a:r>
          </a:p>
          <a:p>
            <a:r>
              <a:rPr lang="en-US" dirty="0">
                <a:effectLst/>
                <a:latin typeface="Tw Cen MT" panose="020B0602020104020603" pitchFamily="34" charset="77"/>
                <a:cs typeface="Calibri" panose="020F0502020204030204" pitchFamily="34" charset="0"/>
              </a:rPr>
              <a:t>Impact of policies reviewed and approved </a:t>
            </a:r>
          </a:p>
          <a:p>
            <a:r>
              <a:rPr lang="en-US" dirty="0">
                <a:latin typeface="Tw Cen MT" panose="020B0602020104020603" pitchFamily="34" charset="77"/>
                <a:cs typeface="Calibri" panose="020F0502020204030204" pitchFamily="34" charset="0"/>
              </a:rPr>
              <a:t>Address racial disparities in policing practices</a:t>
            </a:r>
          </a:p>
          <a:p>
            <a:r>
              <a:rPr lang="en-US" dirty="0">
                <a:latin typeface="Tw Cen MT" panose="020B0602020104020603" pitchFamily="34" charset="77"/>
                <a:cs typeface="Calibri" panose="020F0502020204030204" pitchFamily="34" charset="0"/>
              </a:rPr>
              <a:t>Mitigate police misconduct </a:t>
            </a:r>
          </a:p>
          <a:p>
            <a:r>
              <a:rPr lang="en-US" dirty="0">
                <a:latin typeface="Tw Cen MT" panose="020B0602020104020603" pitchFamily="34" charset="77"/>
                <a:cs typeface="Calibri" panose="020F0502020204030204" pitchFamily="34" charset="0"/>
              </a:rPr>
              <a:t>Negotiated Settlement Agreement Tasks and Sustainability</a:t>
            </a:r>
          </a:p>
          <a:p>
            <a:r>
              <a:rPr lang="en-US" dirty="0">
                <a:latin typeface="Tw Cen MT" panose="020B0602020104020603" pitchFamily="34" charset="77"/>
                <a:cs typeface="Calibri" panose="020F0502020204030204" pitchFamily="34" charset="0"/>
              </a:rPr>
              <a:t>Compliance with City Audit Report</a:t>
            </a:r>
          </a:p>
          <a:p>
            <a:r>
              <a:rPr lang="en-US" dirty="0">
                <a:latin typeface="Tw Cen MT" panose="020B0602020104020603" pitchFamily="34" charset="77"/>
                <a:cs typeface="Calibri" panose="020F0502020204030204" pitchFamily="34" charset="0"/>
              </a:rPr>
              <a:t>Public forums and community engagement</a:t>
            </a:r>
          </a:p>
          <a:p>
            <a:r>
              <a:rPr lang="en-US" dirty="0">
                <a:latin typeface="Tw Cen MT" panose="020B0602020104020603" pitchFamily="34" charset="77"/>
                <a:cs typeface="Calibri" panose="020F0502020204030204" pitchFamily="34" charset="0"/>
              </a:rPr>
              <a:t>Evaluation of inclusion and transparency</a:t>
            </a:r>
          </a:p>
          <a:p>
            <a:r>
              <a:rPr lang="en-US" dirty="0">
                <a:latin typeface="Tw Cen MT" panose="020B0602020104020603" pitchFamily="34" charset="77"/>
                <a:cs typeface="Calibri" panose="020F0502020204030204" pitchFamily="34" charset="0"/>
              </a:rPr>
              <a:t>Staff recruitment, management, retention, and performance evaluation</a:t>
            </a:r>
          </a:p>
        </p:txBody>
      </p:sp>
    </p:spTree>
    <p:extLst>
      <p:ext uri="{BB962C8B-B14F-4D97-AF65-F5344CB8AC3E}">
        <p14:creationId xmlns:p14="http://schemas.microsoft.com/office/powerpoint/2010/main" val="3535654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Commission’s Greatest Challenges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rmAutofit/>
          </a:bodyPr>
          <a:lstStyle/>
          <a:p>
            <a:pPr lvl="1"/>
            <a:endParaRPr lang="en-US" sz="2000" dirty="0">
              <a:effectLst/>
              <a:highlight>
                <a:srgbClr val="FFFF00"/>
              </a:highlight>
              <a:latin typeface="Helvetica" pitchFamily="2" charset="0"/>
              <a:cs typeface="Calibri" panose="020F0502020204030204" pitchFamily="34" charset="0"/>
            </a:endParaRPr>
          </a:p>
          <a:p>
            <a:endParaRPr lang="en-US" sz="2400" dirty="0">
              <a:effectLst/>
              <a:highlight>
                <a:srgbClr val="FFFF00"/>
              </a:highlight>
              <a:latin typeface="Helvetica" pitchFamily="2" charset="0"/>
              <a:cs typeface="Calibri" panose="020F0502020204030204" pitchFamily="34" charset="0"/>
            </a:endParaRPr>
          </a:p>
          <a:p>
            <a:pPr marL="0" indent="0">
              <a:buNone/>
            </a:pPr>
            <a:endParaRPr lang="en-US" sz="800" dirty="0">
              <a:effectLst/>
              <a:highlight>
                <a:srgbClr val="FFFF00"/>
              </a:highlight>
              <a:latin typeface="Helvetica" pitchFamily="2" charset="0"/>
              <a:cs typeface="Calibri" panose="020F0502020204030204" pitchFamily="34" charset="0"/>
            </a:endParaRPr>
          </a:p>
        </p:txBody>
      </p:sp>
      <p:graphicFrame>
        <p:nvGraphicFramePr>
          <p:cNvPr id="4" name="Diagram 3">
            <a:extLst>
              <a:ext uri="{FF2B5EF4-FFF2-40B4-BE49-F238E27FC236}">
                <a16:creationId xmlns:a16="http://schemas.microsoft.com/office/drawing/2014/main" id="{695CDA50-EB1F-2853-38D0-003E65E02D66}"/>
              </a:ext>
            </a:extLst>
          </p:cNvPr>
          <p:cNvGraphicFramePr/>
          <p:nvPr>
            <p:extLst>
              <p:ext uri="{D42A27DB-BD31-4B8C-83A1-F6EECF244321}">
                <p14:modId xmlns:p14="http://schemas.microsoft.com/office/powerpoint/2010/main" val="1889160097"/>
              </p:ext>
            </p:extLst>
          </p:nvPr>
        </p:nvGraphicFramePr>
        <p:xfrm>
          <a:off x="2041498" y="135352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35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Budget Proposal Principles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Autofit/>
          </a:bodyPr>
          <a:lstStyle/>
          <a:p>
            <a:pPr marL="0" indent="0">
              <a:buNone/>
            </a:pPr>
            <a:r>
              <a:rPr lang="en-US" dirty="0">
                <a:effectLst/>
                <a:latin typeface="Tw Cen MT" panose="020B0602020104020603" pitchFamily="34" charset="77"/>
              </a:rPr>
              <a:t>Departments were instructed to adhere to the following principles in developing the budget proposals to embrace the opportunity and necessity for process improvements by:</a:t>
            </a:r>
          </a:p>
          <a:p>
            <a:pPr marL="0" indent="0">
              <a:buNone/>
            </a:pPr>
            <a:endParaRPr lang="en-US" sz="800" dirty="0">
              <a:effectLst/>
              <a:latin typeface="Tw Cen MT" panose="020B0602020104020603" pitchFamily="34" charset="77"/>
            </a:endParaRPr>
          </a:p>
          <a:p>
            <a:r>
              <a:rPr lang="en-US" b="1" dirty="0">
                <a:effectLst/>
                <a:latin typeface="Tw Cen MT" panose="020B0602020104020603" pitchFamily="34" charset="77"/>
              </a:rPr>
              <a:t>Centering Equity </a:t>
            </a:r>
            <a:r>
              <a:rPr lang="en-US" dirty="0">
                <a:effectLst/>
                <a:latin typeface="Tw Cen MT" panose="020B0602020104020603" pitchFamily="34" charset="77"/>
              </a:rPr>
              <a:t>– an intentional effort to prevent exacerbating racial disparities and to reduce racial disparities wherever possible</a:t>
            </a:r>
          </a:p>
          <a:p>
            <a:pPr marL="0" indent="0">
              <a:buNone/>
            </a:pPr>
            <a:endParaRPr lang="en-US" sz="800" dirty="0">
              <a:effectLst/>
              <a:latin typeface="Tw Cen MT" panose="020B0602020104020603" pitchFamily="34" charset="77"/>
            </a:endParaRPr>
          </a:p>
          <a:p>
            <a:r>
              <a:rPr lang="en-US" b="1" dirty="0">
                <a:effectLst/>
                <a:latin typeface="Tw Cen MT" panose="020B0602020104020603" pitchFamily="34" charset="77"/>
              </a:rPr>
              <a:t>Valuing the City Workforce </a:t>
            </a:r>
            <a:r>
              <a:rPr lang="en-US" dirty="0">
                <a:effectLst/>
                <a:latin typeface="Tw Cen MT" panose="020B0602020104020603" pitchFamily="34" charset="77"/>
              </a:rPr>
              <a:t>–</a:t>
            </a:r>
            <a:r>
              <a:rPr lang="en-US" b="1" dirty="0">
                <a:effectLst/>
                <a:latin typeface="Tw Cen MT" panose="020B0602020104020603" pitchFamily="34" charset="77"/>
              </a:rPr>
              <a:t> </a:t>
            </a:r>
            <a:r>
              <a:rPr lang="en-US" dirty="0">
                <a:effectLst/>
                <a:latin typeface="Tw Cen MT" panose="020B0602020104020603" pitchFamily="34" charset="77"/>
              </a:rPr>
              <a:t>prioritizing the wellbeing and professional development of our dedicated and talented workforce</a:t>
            </a:r>
          </a:p>
          <a:p>
            <a:pPr marL="0" indent="0">
              <a:buNone/>
            </a:pPr>
            <a:endParaRPr lang="en-US" sz="800" dirty="0">
              <a:effectLst/>
              <a:latin typeface="Tw Cen MT" panose="020B0602020104020603" pitchFamily="34" charset="77"/>
            </a:endParaRPr>
          </a:p>
          <a:p>
            <a:r>
              <a:rPr lang="en-US" b="1" dirty="0">
                <a:effectLst/>
                <a:latin typeface="Tw Cen MT" panose="020B0602020104020603" pitchFamily="34" charset="77"/>
              </a:rPr>
              <a:t>Strategic Thinking </a:t>
            </a:r>
            <a:r>
              <a:rPr lang="en-US" dirty="0">
                <a:effectLst/>
                <a:latin typeface="Tw Cen MT" panose="020B0602020104020603" pitchFamily="34" charset="77"/>
              </a:rPr>
              <a:t>– encouraging creative and innovative strategies to become a more efficient and effective City</a:t>
            </a:r>
            <a:endParaRPr lang="en-US" dirty="0">
              <a:latin typeface="Tw Cen MT" panose="020B0602020104020603" pitchFamily="34" charset="77"/>
            </a:endParaRPr>
          </a:p>
        </p:txBody>
      </p:sp>
    </p:spTree>
    <p:extLst>
      <p:ext uri="{BB962C8B-B14F-4D97-AF65-F5344CB8AC3E}">
        <p14:creationId xmlns:p14="http://schemas.microsoft.com/office/powerpoint/2010/main" val="530733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Research and Analysis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rmAutofit/>
          </a:bodyPr>
          <a:lstStyle/>
          <a:p>
            <a:pPr marL="0" indent="0">
              <a:lnSpc>
                <a:spcPct val="120000"/>
              </a:lnSpc>
              <a:spcBef>
                <a:spcPts val="0"/>
              </a:spcBef>
              <a:buNone/>
            </a:pPr>
            <a:r>
              <a:rPr lang="en-US" sz="2400" dirty="0">
                <a:effectLst/>
                <a:latin typeface="Tw Cen MT" panose="020B0602020104020603" pitchFamily="34" charset="77"/>
              </a:rPr>
              <a:t>Research, consultation, and analysis completed in developing this proposal:</a:t>
            </a:r>
          </a:p>
          <a:p>
            <a:pPr marL="0" indent="0">
              <a:lnSpc>
                <a:spcPct val="120000"/>
              </a:lnSpc>
              <a:spcBef>
                <a:spcPts val="0"/>
              </a:spcBef>
              <a:buNone/>
            </a:pPr>
            <a:endParaRPr lang="en-US" sz="800" dirty="0">
              <a:effectLst/>
              <a:latin typeface="Tw Cen MT" panose="020B0602020104020603" pitchFamily="34" charset="77"/>
            </a:endParaRPr>
          </a:p>
          <a:p>
            <a:pPr>
              <a:lnSpc>
                <a:spcPct val="120000"/>
              </a:lnSpc>
              <a:spcBef>
                <a:spcPts val="0"/>
              </a:spcBef>
            </a:pPr>
            <a:r>
              <a:rPr lang="en-US" sz="2400" b="1" dirty="0">
                <a:latin typeface="Tw Cen MT" panose="020B0602020104020603" pitchFamily="34" charset="77"/>
              </a:rPr>
              <a:t>Independent Monitoring Team (IMT) Organizational Structure</a:t>
            </a:r>
            <a:endParaRPr lang="en-US" sz="800" dirty="0">
              <a:latin typeface="Tw Cen MT" panose="020B0602020104020603" pitchFamily="34" charset="77"/>
            </a:endParaRPr>
          </a:p>
          <a:p>
            <a:pPr>
              <a:lnSpc>
                <a:spcPct val="120000"/>
              </a:lnSpc>
              <a:spcBef>
                <a:spcPts val="0"/>
              </a:spcBef>
            </a:pPr>
            <a:r>
              <a:rPr lang="en-US" sz="2400" b="1" dirty="0">
                <a:latin typeface="Tw Cen MT" panose="020B0602020104020603" pitchFamily="34" charset="77"/>
              </a:rPr>
              <a:t>Oakland Equity Indicator Report</a:t>
            </a:r>
            <a:r>
              <a:rPr lang="en-US" sz="2400" baseline="30000" dirty="0">
                <a:latin typeface="Tw Cen MT" panose="020B0602020104020603" pitchFamily="34" charset="77"/>
              </a:rPr>
              <a:t>1</a:t>
            </a:r>
            <a:r>
              <a:rPr lang="en-US" sz="2400" b="1" dirty="0">
                <a:latin typeface="Tw Cen MT" panose="020B0602020104020603" pitchFamily="34" charset="77"/>
              </a:rPr>
              <a:t> </a:t>
            </a:r>
            <a:endParaRPr lang="en-US" dirty="0">
              <a:effectLst/>
              <a:latin typeface="Tw Cen MT" panose="020B0602020104020603" pitchFamily="34" charset="77"/>
              <a:ea typeface="Calibri" panose="020F0502020204030204" pitchFamily="34" charset="0"/>
              <a:cs typeface="Times New Roman" panose="02020603050405020304" pitchFamily="18" charset="0"/>
            </a:endParaRPr>
          </a:p>
          <a:p>
            <a:pPr>
              <a:lnSpc>
                <a:spcPct val="120000"/>
              </a:lnSpc>
              <a:spcBef>
                <a:spcPts val="0"/>
              </a:spcBef>
            </a:pPr>
            <a:r>
              <a:rPr lang="en-US" sz="2400" b="1" dirty="0">
                <a:latin typeface="Tw Cen MT" panose="020B0602020104020603" pitchFamily="34" charset="77"/>
              </a:rPr>
              <a:t>FY 2021-23 Service Impact Statements</a:t>
            </a:r>
            <a:r>
              <a:rPr lang="en-US" sz="2400" baseline="30000" dirty="0">
                <a:latin typeface="Tw Cen MT" panose="020B0602020104020603" pitchFamily="34" charset="77"/>
              </a:rPr>
              <a:t>2</a:t>
            </a:r>
            <a:r>
              <a:rPr lang="en-US" sz="2400" b="1" dirty="0">
                <a:latin typeface="Tw Cen MT" panose="020B0602020104020603" pitchFamily="34" charset="77"/>
              </a:rPr>
              <a:t> </a:t>
            </a:r>
            <a:endParaRPr lang="en-US" sz="2400" dirty="0">
              <a:latin typeface="Tw Cen MT" panose="020B0602020104020603" pitchFamily="34" charset="77"/>
            </a:endParaRPr>
          </a:p>
          <a:p>
            <a:pPr>
              <a:lnSpc>
                <a:spcPct val="120000"/>
              </a:lnSpc>
              <a:spcBef>
                <a:spcPts val="0"/>
              </a:spcBef>
            </a:pPr>
            <a:r>
              <a:rPr lang="en-US" sz="2400" b="1" dirty="0">
                <a:effectLst/>
                <a:latin typeface="Tw Cen MT" panose="020B0602020104020603" pitchFamily="34" charset="77"/>
              </a:rPr>
              <a:t>2022-23 Budget Priority Survey</a:t>
            </a:r>
            <a:r>
              <a:rPr lang="en-US" sz="2400" baseline="30000" dirty="0">
                <a:latin typeface="Tw Cen MT" panose="020B0602020104020603" pitchFamily="34" charset="77"/>
              </a:rPr>
              <a:t>3</a:t>
            </a:r>
            <a:endParaRPr lang="en-US" sz="2400" b="1" baseline="30000" dirty="0">
              <a:effectLst/>
              <a:latin typeface="Tw Cen MT" panose="020B0602020104020603" pitchFamily="34" charset="77"/>
            </a:endParaRPr>
          </a:p>
          <a:p>
            <a:pPr algn="l">
              <a:lnSpc>
                <a:spcPct val="120000"/>
              </a:lnSpc>
              <a:spcBef>
                <a:spcPts val="0"/>
              </a:spcBef>
            </a:pPr>
            <a:r>
              <a:rPr lang="en-US" sz="2400" b="1" dirty="0">
                <a:latin typeface="Tw Cen MT" panose="020B0602020104020603" pitchFamily="34" charset="77"/>
              </a:rPr>
              <a:t>International City/County Management Association (I</a:t>
            </a:r>
            <a:r>
              <a:rPr lang="en-US" sz="2400" b="1" dirty="0">
                <a:effectLst/>
                <a:latin typeface="Tw Cen MT" panose="020B0602020104020603" pitchFamily="34" charset="77"/>
              </a:rPr>
              <a:t>CMA)</a:t>
            </a:r>
            <a:r>
              <a:rPr lang="en-US" sz="2400" baseline="30000" dirty="0">
                <a:latin typeface="Tw Cen MT" panose="020B0602020104020603" pitchFamily="34" charset="77"/>
              </a:rPr>
              <a:t>4</a:t>
            </a:r>
            <a:endParaRPr lang="en-US" sz="800" dirty="0">
              <a:effectLst/>
              <a:latin typeface="Tw Cen MT" panose="020B0602020104020603" pitchFamily="34" charset="77"/>
            </a:endParaRPr>
          </a:p>
          <a:p>
            <a:pPr>
              <a:lnSpc>
                <a:spcPct val="120000"/>
              </a:lnSpc>
              <a:spcBef>
                <a:spcPts val="0"/>
              </a:spcBef>
            </a:pPr>
            <a:r>
              <a:rPr lang="en-US" sz="2400" b="1" dirty="0">
                <a:latin typeface="Tw Cen MT" panose="020B0602020104020603" pitchFamily="34" charset="77"/>
              </a:rPr>
              <a:t>National Association for Civilian Oversight of Law Enforcement (NACOLE)</a:t>
            </a:r>
            <a:r>
              <a:rPr lang="en-US" sz="2400" baseline="30000" dirty="0">
                <a:latin typeface="Tw Cen MT" panose="020B0602020104020603" pitchFamily="34" charset="77"/>
              </a:rPr>
              <a:t>5</a:t>
            </a:r>
          </a:p>
          <a:p>
            <a:pPr marL="0" marR="0" fontAlgn="base">
              <a:lnSpc>
                <a:spcPct val="107000"/>
              </a:lnSpc>
              <a:spcBef>
                <a:spcPts val="0"/>
              </a:spcBef>
              <a:spcAft>
                <a:spcPts val="0"/>
              </a:spcAft>
            </a:pPr>
            <a:r>
              <a:rPr lang="en-US" sz="2400" b="1" dirty="0">
                <a:latin typeface="Tw Cen MT" panose="020B0602020104020603" pitchFamily="34" charset="77"/>
              </a:rPr>
              <a:t>OakDot Geographic Equity Toolbox</a:t>
            </a:r>
            <a:r>
              <a:rPr lang="en-US" sz="2400" baseline="30000" dirty="0">
                <a:latin typeface="Tw Cen MT" panose="020B0602020104020603" pitchFamily="34" charset="77"/>
              </a:rPr>
              <a:t>6</a:t>
            </a:r>
            <a:endParaRPr lang="en-US" sz="2400" b="1" dirty="0">
              <a:latin typeface="Tw Cen MT" panose="020B0602020104020603" pitchFamily="34" charset="77"/>
            </a:endParaRPr>
          </a:p>
          <a:p>
            <a:pPr marL="0" marR="0" fontAlgn="base">
              <a:lnSpc>
                <a:spcPct val="107000"/>
              </a:lnSpc>
              <a:spcBef>
                <a:spcPts val="0"/>
              </a:spcBef>
              <a:spcAft>
                <a:spcPts val="0"/>
              </a:spcAft>
            </a:pPr>
            <a:r>
              <a:rPr lang="en-US" sz="2400" b="1" dirty="0">
                <a:effectLst/>
                <a:latin typeface="Tw Cen MT" panose="020B0602020104020603" pitchFamily="34" charset="77"/>
              </a:rPr>
              <a:t>City of Oakland Human Resources</a:t>
            </a:r>
            <a:r>
              <a:rPr lang="en-US" sz="2400" dirty="0">
                <a:effectLst/>
                <a:latin typeface="Tw Cen MT" panose="020B0602020104020603" pitchFamily="34" charset="77"/>
              </a:rPr>
              <a:t> </a:t>
            </a:r>
          </a:p>
          <a:p>
            <a:pPr>
              <a:lnSpc>
                <a:spcPct val="120000"/>
              </a:lnSpc>
              <a:spcBef>
                <a:spcPts val="0"/>
              </a:spcBef>
            </a:pPr>
            <a:r>
              <a:rPr lang="en-US" sz="2400" b="1" dirty="0">
                <a:latin typeface="Tw Cen MT" panose="020B0602020104020603" pitchFamily="34" charset="77"/>
              </a:rPr>
              <a:t>City of Oakland Finance Department</a:t>
            </a:r>
          </a:p>
          <a:p>
            <a:pPr>
              <a:lnSpc>
                <a:spcPct val="120000"/>
              </a:lnSpc>
              <a:spcBef>
                <a:spcPts val="0"/>
              </a:spcBef>
            </a:pPr>
            <a:r>
              <a:rPr lang="en-US" sz="2400" b="1" dirty="0">
                <a:latin typeface="Tw Cen MT" panose="020B0602020104020603" pitchFamily="34" charset="77"/>
              </a:rPr>
              <a:t>Police Commission and Annual Retreat</a:t>
            </a:r>
            <a:endParaRPr lang="en-US" sz="2400" b="1" dirty="0">
              <a:effectLst/>
              <a:latin typeface="Tw Cen MT" panose="020B0602020104020603" pitchFamily="34" charset="77"/>
            </a:endParaRPr>
          </a:p>
        </p:txBody>
      </p:sp>
    </p:spTree>
    <p:extLst>
      <p:ext uri="{BB962C8B-B14F-4D97-AF65-F5344CB8AC3E}">
        <p14:creationId xmlns:p14="http://schemas.microsoft.com/office/powerpoint/2010/main" val="264418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Community Survey</a:t>
            </a:r>
          </a:p>
        </p:txBody>
      </p:sp>
      <p:pic>
        <p:nvPicPr>
          <p:cNvPr id="6" name="Picture 5">
            <a:extLst>
              <a:ext uri="{FF2B5EF4-FFF2-40B4-BE49-F238E27FC236}">
                <a16:creationId xmlns:a16="http://schemas.microsoft.com/office/drawing/2014/main" id="{59EF070B-1E9D-967A-A691-B6ABAD3FFDFE}"/>
              </a:ext>
            </a:extLst>
          </p:cNvPr>
          <p:cNvPicPr>
            <a:picLocks noChangeAspect="1"/>
          </p:cNvPicPr>
          <p:nvPr/>
        </p:nvPicPr>
        <p:blipFill>
          <a:blip r:embed="rId3"/>
          <a:stretch>
            <a:fillRect/>
          </a:stretch>
        </p:blipFill>
        <p:spPr>
          <a:xfrm>
            <a:off x="5094514" y="1641348"/>
            <a:ext cx="7097486" cy="5216651"/>
          </a:xfrm>
          <a:prstGeom prst="rect">
            <a:avLst/>
          </a:prstGeom>
        </p:spPr>
      </p:pic>
      <p:sp>
        <p:nvSpPr>
          <p:cNvPr id="7" name="TextBox 6">
            <a:extLst>
              <a:ext uri="{FF2B5EF4-FFF2-40B4-BE49-F238E27FC236}">
                <a16:creationId xmlns:a16="http://schemas.microsoft.com/office/drawing/2014/main" id="{1A3EFADE-EA38-BB69-0BDF-5E546CEC5CD8}"/>
              </a:ext>
            </a:extLst>
          </p:cNvPr>
          <p:cNvSpPr txBox="1"/>
          <p:nvPr/>
        </p:nvSpPr>
        <p:spPr>
          <a:xfrm>
            <a:off x="171616" y="1910592"/>
            <a:ext cx="5093558" cy="4401205"/>
          </a:xfrm>
          <a:prstGeom prst="rect">
            <a:avLst/>
          </a:prstGeom>
          <a:noFill/>
        </p:spPr>
        <p:txBody>
          <a:bodyPr wrap="square" rtlCol="0">
            <a:spAutoFit/>
          </a:bodyPr>
          <a:lstStyle/>
          <a:p>
            <a:r>
              <a:rPr lang="en-US" sz="2000" b="1" dirty="0"/>
              <a:t>Entry Points of Crime &amp; Violence:</a:t>
            </a:r>
          </a:p>
          <a:p>
            <a:r>
              <a:rPr lang="en-US" sz="2000" i="1" dirty="0"/>
              <a:t>Fireproofing &amp; Putting Out Fires</a:t>
            </a:r>
          </a:p>
          <a:p>
            <a:endParaRPr lang="en-US" sz="2000" i="1" dirty="0"/>
          </a:p>
          <a:p>
            <a:r>
              <a:rPr lang="en-US" sz="2000" dirty="0"/>
              <a:t>Research shows that effective crime and violence prevention must be addressed </a:t>
            </a:r>
            <a:r>
              <a:rPr lang="en-US" sz="2000" b="1" dirty="0"/>
              <a:t>comprehensively</a:t>
            </a:r>
            <a:r>
              <a:rPr lang="en-US" sz="2000" dirty="0"/>
              <a:t> at each point of entry. Building community trust in the policing system is essential to this mission. With an investment in police, there must be commensurate support for the oversight and reform of policing in the City of Oakland. As a legislative body, we seek to advance policies that result in the most effective impact on police reform and reimagining public safety in Oakland.</a:t>
            </a:r>
          </a:p>
        </p:txBody>
      </p:sp>
    </p:spTree>
    <p:extLst>
      <p:ext uri="{BB962C8B-B14F-4D97-AF65-F5344CB8AC3E}">
        <p14:creationId xmlns:p14="http://schemas.microsoft.com/office/powerpoint/2010/main" val="302682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813ED-8A15-F590-74F2-4DE1AF543004}"/>
              </a:ext>
            </a:extLst>
          </p:cNvPr>
          <p:cNvSpPr>
            <a:spLocks noGrp="1"/>
          </p:cNvSpPr>
          <p:nvPr>
            <p:ph type="title"/>
          </p:nvPr>
        </p:nvSpPr>
        <p:spPr>
          <a:xfrm>
            <a:off x="454644" y="319851"/>
            <a:ext cx="9895951" cy="1033669"/>
          </a:xfrm>
        </p:spPr>
        <p:txBody>
          <a:bodyPr>
            <a:normAutofit/>
          </a:bodyPr>
          <a:lstStyle/>
          <a:p>
            <a:r>
              <a:rPr lang="en-US" dirty="0">
                <a:solidFill>
                  <a:srgbClr val="FFFFFF"/>
                </a:solidFill>
                <a:latin typeface="Tw Cen MT" panose="020B0602020104020603" pitchFamily="34" charset="77"/>
              </a:rPr>
              <a:t>Police Commission Budget Proposals</a:t>
            </a:r>
          </a:p>
        </p:txBody>
      </p:sp>
      <p:sp>
        <p:nvSpPr>
          <p:cNvPr id="3" name="Content Placeholder 2">
            <a:extLst>
              <a:ext uri="{FF2B5EF4-FFF2-40B4-BE49-F238E27FC236}">
                <a16:creationId xmlns:a16="http://schemas.microsoft.com/office/drawing/2014/main" id="{487B3822-ABF4-53A9-BEC0-4DE91A47006F}"/>
              </a:ext>
            </a:extLst>
          </p:cNvPr>
          <p:cNvSpPr>
            <a:spLocks noGrp="1"/>
          </p:cNvSpPr>
          <p:nvPr>
            <p:ph idx="1"/>
          </p:nvPr>
        </p:nvSpPr>
        <p:spPr>
          <a:xfrm>
            <a:off x="454644" y="1622745"/>
            <a:ext cx="11282707" cy="4966030"/>
          </a:xfrm>
        </p:spPr>
        <p:txBody>
          <a:bodyPr anchor="ctr">
            <a:noAutofit/>
          </a:bodyPr>
          <a:lstStyle/>
          <a:p>
            <a:pPr marL="357188" lvl="1" indent="-342900"/>
            <a:endParaRPr lang="en-US" sz="2000" b="1" dirty="0">
              <a:latin typeface="Tw Cen MT" panose="020B0602020104020603" pitchFamily="34" charset="77"/>
            </a:endParaRPr>
          </a:p>
          <a:p>
            <a:pPr marL="357188" lvl="1" indent="-342900"/>
            <a:r>
              <a:rPr lang="en-US" sz="2000" b="1" dirty="0">
                <a:latin typeface="Tw Cen MT" panose="020B0602020104020603" pitchFamily="34" charset="77"/>
              </a:rPr>
              <a:t>Retain current budgeted positions:</a:t>
            </a:r>
          </a:p>
          <a:p>
            <a:pPr marL="14288" lvl="1" indent="0">
              <a:buNone/>
            </a:pPr>
            <a:endParaRPr lang="en-US" sz="400" b="1" dirty="0">
              <a:latin typeface="Tw Cen MT" panose="020B0602020104020603" pitchFamily="34" charset="77"/>
            </a:endParaRPr>
          </a:p>
          <a:p>
            <a:pPr marL="814388" lvl="2" indent="-342900"/>
            <a:r>
              <a:rPr lang="en-US" b="1" dirty="0">
                <a:latin typeface="Tw Cen MT" panose="020B0602020104020603" pitchFamily="34" charset="77"/>
              </a:rPr>
              <a:t>Chief of Staff: </a:t>
            </a:r>
            <a:r>
              <a:rPr lang="en-US" dirty="0">
                <a:latin typeface="Tw Cen MT" panose="020B0602020104020603" pitchFamily="34" charset="77"/>
              </a:rPr>
              <a:t>Commission liaison to City of Oakland relationships, oversees Commission Staff and support for ad hoc committees, manages Commission operations, meetings and strategic initiatives</a:t>
            </a:r>
          </a:p>
          <a:p>
            <a:pPr marL="471488" lvl="2" indent="0">
              <a:buNone/>
            </a:pPr>
            <a:endParaRPr lang="en-US" sz="400" dirty="0">
              <a:latin typeface="Tw Cen MT" panose="020B0602020104020603" pitchFamily="34" charset="77"/>
            </a:endParaRPr>
          </a:p>
          <a:p>
            <a:pPr marL="814388" lvl="2" indent="-342900"/>
            <a:r>
              <a:rPr lang="en-US" b="1" dirty="0">
                <a:latin typeface="Tw Cen MT" panose="020B0602020104020603" pitchFamily="34" charset="77"/>
              </a:rPr>
              <a:t>Administrative Analyst II: </a:t>
            </a:r>
            <a:r>
              <a:rPr lang="en-US" dirty="0">
                <a:latin typeface="Tw Cen MT" panose="020B0602020104020603" pitchFamily="34" charset="77"/>
              </a:rPr>
              <a:t>Performs duties related to calendar management, departmental recruiting, agenda distribution, budgets and contracts, and general administrative support as assigned</a:t>
            </a:r>
            <a:br>
              <a:rPr lang="en-US" sz="1800" b="1" dirty="0">
                <a:latin typeface="Tw Cen MT" panose="020B0602020104020603" pitchFamily="34" charset="77"/>
              </a:rPr>
            </a:br>
            <a:endParaRPr lang="en-US" sz="1800" b="1" dirty="0">
              <a:latin typeface="Tw Cen MT" panose="020B0602020104020603" pitchFamily="34" charset="77"/>
            </a:endParaRPr>
          </a:p>
          <a:p>
            <a:pPr marL="357188" lvl="1" indent="-342900"/>
            <a:r>
              <a:rPr lang="en-US" sz="2000" b="1" dirty="0">
                <a:latin typeface="Tw Cen MT" panose="020B0602020104020603" pitchFamily="34" charset="77"/>
              </a:rPr>
              <a:t>Proposed addition of FTE positions:</a:t>
            </a:r>
          </a:p>
          <a:p>
            <a:pPr marL="14288" lvl="1" indent="0">
              <a:buNone/>
            </a:pPr>
            <a:endParaRPr lang="en-US" sz="400" b="1" dirty="0">
              <a:latin typeface="Tw Cen MT" panose="020B0602020104020603" pitchFamily="34" charset="77"/>
            </a:endParaRPr>
          </a:p>
          <a:p>
            <a:pPr lvl="1"/>
            <a:r>
              <a:rPr lang="en-US" sz="2000" b="1" dirty="0">
                <a:latin typeface="Tw Cen MT" panose="020B0602020104020603" pitchFamily="34" charset="77"/>
              </a:rPr>
              <a:t>Senior Policy Analyst</a:t>
            </a:r>
            <a:r>
              <a:rPr lang="en-US" sz="2000" dirty="0">
                <a:latin typeface="Tw Cen MT" panose="020B0602020104020603" pitchFamily="34" charset="77"/>
              </a:rPr>
              <a:t>: Proactive policy research, design, implementation, analysis</a:t>
            </a:r>
          </a:p>
          <a:p>
            <a:pPr marL="457200" lvl="1" indent="0">
              <a:buNone/>
            </a:pPr>
            <a:endParaRPr lang="en-US" sz="400" dirty="0">
              <a:latin typeface="Tw Cen MT" panose="020B0602020104020603" pitchFamily="34" charset="77"/>
            </a:endParaRPr>
          </a:p>
          <a:p>
            <a:pPr lvl="1"/>
            <a:r>
              <a:rPr lang="en-US" sz="2000" b="1" dirty="0">
                <a:latin typeface="Tw Cen MT" panose="020B0602020104020603" pitchFamily="34" charset="77"/>
              </a:rPr>
              <a:t>Program Analyst II: </a:t>
            </a:r>
            <a:r>
              <a:rPr lang="en-US" sz="2000" dirty="0">
                <a:latin typeface="Tw Cen MT" panose="020B0602020104020603" pitchFamily="34" charset="77"/>
              </a:rPr>
              <a:t>Interagency liaison between OPD, OPC, CPRA, and OIG to oversee monitoring and compliance post-NSA, including data analysis</a:t>
            </a:r>
          </a:p>
          <a:p>
            <a:pPr marL="457200" lvl="1" indent="0">
              <a:buNone/>
            </a:pPr>
            <a:endParaRPr lang="en-US" sz="400" dirty="0">
              <a:latin typeface="Tw Cen MT" panose="020B0602020104020603" pitchFamily="34" charset="77"/>
            </a:endParaRPr>
          </a:p>
          <a:p>
            <a:pPr lvl="1"/>
            <a:r>
              <a:rPr lang="en-US" sz="2000" b="1" dirty="0">
                <a:latin typeface="Tw Cen MT" panose="020B0602020104020603" pitchFamily="34" charset="77"/>
              </a:rPr>
              <a:t>Public Information Officer I</a:t>
            </a:r>
            <a:r>
              <a:rPr lang="en-US" sz="2000" dirty="0">
                <a:latin typeface="Tw Cen MT" panose="020B0602020104020603" pitchFamily="34" charset="77"/>
              </a:rPr>
              <a:t>: Media relations, communications and social media strategy, community engagement and events</a:t>
            </a:r>
          </a:p>
          <a:p>
            <a:pPr marL="457200" lvl="1" indent="0">
              <a:buNone/>
            </a:pPr>
            <a:endParaRPr lang="en-US" sz="1200" dirty="0">
              <a:latin typeface="Tw Cen MT" panose="020B0602020104020603" pitchFamily="34" charset="77"/>
            </a:endParaRPr>
          </a:p>
          <a:p>
            <a:r>
              <a:rPr lang="en-US" sz="2000" b="1" dirty="0">
                <a:latin typeface="Tw Cen MT" panose="020B0602020104020603" pitchFamily="34" charset="77"/>
              </a:rPr>
              <a:t>Third-party</a:t>
            </a:r>
            <a:r>
              <a:rPr lang="en-US" sz="2000" b="1" dirty="0">
                <a:solidFill>
                  <a:srgbClr val="FF0000"/>
                </a:solidFill>
                <a:latin typeface="Tw Cen MT" panose="020B0602020104020603" pitchFamily="34" charset="77"/>
              </a:rPr>
              <a:t> </a:t>
            </a:r>
            <a:r>
              <a:rPr lang="en-US" sz="2000" b="1" dirty="0">
                <a:latin typeface="Tw Cen MT" panose="020B0602020104020603" pitchFamily="34" charset="77"/>
              </a:rPr>
              <a:t>search firm funding to lead Chief of Police search</a:t>
            </a:r>
          </a:p>
          <a:p>
            <a:pPr marL="457200" lvl="1" indent="0">
              <a:buNone/>
            </a:pPr>
            <a:endParaRPr lang="en-US" sz="2000" dirty="0">
              <a:latin typeface="Tw Cen MT" panose="020B0602020104020603" pitchFamily="34" charset="77"/>
            </a:endParaRPr>
          </a:p>
        </p:txBody>
      </p:sp>
    </p:spTree>
    <p:extLst>
      <p:ext uri="{BB962C8B-B14F-4D97-AF65-F5344CB8AC3E}">
        <p14:creationId xmlns:p14="http://schemas.microsoft.com/office/powerpoint/2010/main" val="3626846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7767</TotalTime>
  <Words>957</Words>
  <Application>Microsoft Macintosh PowerPoint</Application>
  <PresentationFormat>Widescreen</PresentationFormat>
  <Paragraphs>114</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Helvetica</vt:lpstr>
      <vt:lpstr>Tw Cen MT</vt:lpstr>
      <vt:lpstr>Office Theme</vt:lpstr>
      <vt:lpstr>Biennial 2023-25  Budget Proposal Oakland Police Commission    </vt:lpstr>
      <vt:lpstr>Timeline of Budget Discussion</vt:lpstr>
      <vt:lpstr>Police Commission Role and Responsibilities</vt:lpstr>
      <vt:lpstr>Measuring the Commission’s Success</vt:lpstr>
      <vt:lpstr>Commission’s Greatest Challenges</vt:lpstr>
      <vt:lpstr>Budget Proposal Principles</vt:lpstr>
      <vt:lpstr>Research and Analysis</vt:lpstr>
      <vt:lpstr>Community Survey</vt:lpstr>
      <vt:lpstr>Police Commission Budget Proposals</vt:lpstr>
      <vt:lpstr>Police Commission Org Chart</vt:lpstr>
      <vt:lpstr>Addendum: FY22-23 Budget Working Totals  </vt:lpstr>
      <vt:lpstr>Addendum: Biennial 2023-25 Budget Proposals</vt:lpstr>
      <vt:lpstr>End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Biennial 2023-35  Police Commission Budget </dc:title>
  <dc:creator>Yun, Kelly</dc:creator>
  <cp:lastModifiedBy>Yun, Kelly</cp:lastModifiedBy>
  <cp:revision>70</cp:revision>
  <dcterms:created xsi:type="dcterms:W3CDTF">2023-02-25T06:35:58Z</dcterms:created>
  <dcterms:modified xsi:type="dcterms:W3CDTF">2023-03-28T00:56:37Z</dcterms:modified>
</cp:coreProperties>
</file>