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4"/>
  </p:sldMasterIdLst>
  <p:sldIdLst>
    <p:sldId id="256" r:id="rId5"/>
    <p:sldId id="258" r:id="rId6"/>
    <p:sldId id="261" r:id="rId7"/>
    <p:sldId id="265" r:id="rId8"/>
    <p:sldId id="263" r:id="rId9"/>
    <p:sldId id="262" r:id="rId10"/>
    <p:sldId id="264" r:id="rId11"/>
    <p:sldId id="259" r:id="rId12"/>
    <p:sldId id="266" r:id="rId13"/>
    <p:sldId id="267" r:id="rId14"/>
    <p:sldId id="269" r:id="rId15"/>
    <p:sldId id="270" r:id="rId16"/>
    <p:sldId id="268" r:id="rId17"/>
    <p:sldId id="272" r:id="rId18"/>
    <p:sldId id="273" r:id="rId19"/>
    <p:sldId id="275" r:id="rId20"/>
    <p:sldId id="276" r:id="rId21"/>
    <p:sldId id="277" r:id="rId22"/>
    <p:sldId id="279" r:id="rId23"/>
    <p:sldId id="280" r:id="rId24"/>
    <p:sldId id="278" r:id="rId25"/>
    <p:sldId id="281"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p:cViewPr varScale="1">
        <p:scale>
          <a:sx n="67" d="100"/>
          <a:sy n="67" d="100"/>
        </p:scale>
        <p:origin x="528" y="44"/>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wan, Rania" userId="6ced17c2-bbe6-407a-9863-5702742c7553" providerId="ADAL" clId="{C4A5856D-1342-46CF-93A4-D74207F4EF59}"/>
    <pc:docChg chg="modSld">
      <pc:chgData name="Adwan, Rania" userId="6ced17c2-bbe6-407a-9863-5702742c7553" providerId="ADAL" clId="{C4A5856D-1342-46CF-93A4-D74207F4EF59}" dt="2021-09-09T00:52:06.476" v="6" actId="20577"/>
      <pc:docMkLst>
        <pc:docMk/>
      </pc:docMkLst>
      <pc:sldChg chg="modSp mod">
        <pc:chgData name="Adwan, Rania" userId="6ced17c2-bbe6-407a-9863-5702742c7553" providerId="ADAL" clId="{C4A5856D-1342-46CF-93A4-D74207F4EF59}" dt="2021-09-09T00:52:06.476" v="6" actId="20577"/>
        <pc:sldMkLst>
          <pc:docMk/>
          <pc:sldMk cId="2708598288" sldId="256"/>
        </pc:sldMkLst>
        <pc:spChg chg="mod">
          <ac:chgData name="Adwan, Rania" userId="6ced17c2-bbe6-407a-9863-5702742c7553" providerId="ADAL" clId="{C4A5856D-1342-46CF-93A4-D74207F4EF59}" dt="2021-09-09T00:52:06.476" v="6" actId="20577"/>
          <ac:spMkLst>
            <pc:docMk/>
            <pc:sldMk cId="2708598288" sldId="256"/>
            <ac:spMk id="2" creationId="{91E7F04C-8629-4880-8DE7-759E7BA70B11}"/>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C8CF1ED-7EC6-48A2-894A-F53243889E51}" type="datetimeFigureOut">
              <a:rPr lang="en-US" smtClean="0"/>
              <a:t>9/8/2021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9E8E6C-5066-49F2-8BE5-923A295B5EAD}" type="slidenum">
              <a:rPr lang="en-US" smtClean="0"/>
              <a:t>‹#›</a:t>
            </a:fld>
            <a:endParaRPr lang="en-US"/>
          </a:p>
        </p:txBody>
      </p:sp>
    </p:spTree>
    <p:extLst>
      <p:ext uri="{BB962C8B-B14F-4D97-AF65-F5344CB8AC3E}">
        <p14:creationId xmlns:p14="http://schemas.microsoft.com/office/powerpoint/2010/main" val="261991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8CF1ED-7EC6-48A2-894A-F53243889E51}" type="datetimeFigureOut">
              <a:rPr lang="en-US" smtClean="0"/>
              <a:t>9/8/2021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9E8E6C-5066-49F2-8BE5-923A295B5EAD}" type="slidenum">
              <a:rPr lang="en-US" smtClean="0"/>
              <a:t>‹#›</a:t>
            </a:fld>
            <a:endParaRPr lang="en-US"/>
          </a:p>
        </p:txBody>
      </p:sp>
    </p:spTree>
    <p:extLst>
      <p:ext uri="{BB962C8B-B14F-4D97-AF65-F5344CB8AC3E}">
        <p14:creationId xmlns:p14="http://schemas.microsoft.com/office/powerpoint/2010/main" val="3629735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8CF1ED-7EC6-48A2-894A-F53243889E51}" type="datetimeFigureOut">
              <a:rPr lang="en-US" smtClean="0"/>
              <a:t>9/8/2021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9E8E6C-5066-49F2-8BE5-923A295B5EAD}" type="slidenum">
              <a:rPr lang="en-US" smtClean="0"/>
              <a:t>‹#›</a:t>
            </a:fld>
            <a:endParaRPr lang="en-US"/>
          </a:p>
        </p:txBody>
      </p:sp>
    </p:spTree>
    <p:extLst>
      <p:ext uri="{BB962C8B-B14F-4D97-AF65-F5344CB8AC3E}">
        <p14:creationId xmlns:p14="http://schemas.microsoft.com/office/powerpoint/2010/main" val="1059527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8CF1ED-7EC6-48A2-894A-F53243889E51}" type="datetimeFigureOut">
              <a:rPr lang="en-US" smtClean="0"/>
              <a:t>9/8/2021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9E8E6C-5066-49F2-8BE5-923A295B5EAD}" type="slidenum">
              <a:rPr lang="en-US" smtClean="0"/>
              <a:t>‹#›</a:t>
            </a:fld>
            <a:endParaRPr lang="en-US"/>
          </a:p>
        </p:txBody>
      </p:sp>
    </p:spTree>
    <p:extLst>
      <p:ext uri="{BB962C8B-B14F-4D97-AF65-F5344CB8AC3E}">
        <p14:creationId xmlns:p14="http://schemas.microsoft.com/office/powerpoint/2010/main" val="1619865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C8CF1ED-7EC6-48A2-894A-F53243889E51}" type="datetimeFigureOut">
              <a:rPr lang="en-US" smtClean="0"/>
              <a:t>9/8/2021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9E8E6C-5066-49F2-8BE5-923A295B5EAD}" type="slidenum">
              <a:rPr lang="en-US" smtClean="0"/>
              <a:t>‹#›</a:t>
            </a:fld>
            <a:endParaRPr lang="en-US"/>
          </a:p>
        </p:txBody>
      </p:sp>
    </p:spTree>
    <p:extLst>
      <p:ext uri="{BB962C8B-B14F-4D97-AF65-F5344CB8AC3E}">
        <p14:creationId xmlns:p14="http://schemas.microsoft.com/office/powerpoint/2010/main" val="3754490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C8CF1ED-7EC6-48A2-894A-F53243889E51}" type="datetimeFigureOut">
              <a:rPr lang="en-US" smtClean="0"/>
              <a:t>9/8/2021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9E8E6C-5066-49F2-8BE5-923A295B5EAD}" type="slidenum">
              <a:rPr lang="en-US" smtClean="0"/>
              <a:t>‹#›</a:t>
            </a:fld>
            <a:endParaRPr lang="en-US"/>
          </a:p>
        </p:txBody>
      </p:sp>
    </p:spTree>
    <p:extLst>
      <p:ext uri="{BB962C8B-B14F-4D97-AF65-F5344CB8AC3E}">
        <p14:creationId xmlns:p14="http://schemas.microsoft.com/office/powerpoint/2010/main" val="584470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C8CF1ED-7EC6-48A2-894A-F53243889E51}" type="datetimeFigureOut">
              <a:rPr lang="en-US" smtClean="0"/>
              <a:t>9/8/2021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9E8E6C-5066-49F2-8BE5-923A295B5EAD}" type="slidenum">
              <a:rPr lang="en-US" smtClean="0"/>
              <a:t>‹#›</a:t>
            </a:fld>
            <a:endParaRPr lang="en-US"/>
          </a:p>
        </p:txBody>
      </p:sp>
    </p:spTree>
    <p:extLst>
      <p:ext uri="{BB962C8B-B14F-4D97-AF65-F5344CB8AC3E}">
        <p14:creationId xmlns:p14="http://schemas.microsoft.com/office/powerpoint/2010/main" val="3445530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C8CF1ED-7EC6-48A2-894A-F53243889E51}" type="datetimeFigureOut">
              <a:rPr lang="en-US" smtClean="0"/>
              <a:t>9/8/2021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9E8E6C-5066-49F2-8BE5-923A295B5EAD}" type="slidenum">
              <a:rPr lang="en-US" smtClean="0"/>
              <a:t>‹#›</a:t>
            </a:fld>
            <a:endParaRPr lang="en-US"/>
          </a:p>
        </p:txBody>
      </p:sp>
    </p:spTree>
    <p:extLst>
      <p:ext uri="{BB962C8B-B14F-4D97-AF65-F5344CB8AC3E}">
        <p14:creationId xmlns:p14="http://schemas.microsoft.com/office/powerpoint/2010/main" val="464817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8CF1ED-7EC6-48A2-894A-F53243889E51}" type="datetimeFigureOut">
              <a:rPr lang="en-US" smtClean="0"/>
              <a:t>9/8/2021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9E8E6C-5066-49F2-8BE5-923A295B5EAD}" type="slidenum">
              <a:rPr lang="en-US" smtClean="0"/>
              <a:t>‹#›</a:t>
            </a:fld>
            <a:endParaRPr lang="en-US"/>
          </a:p>
        </p:txBody>
      </p:sp>
    </p:spTree>
    <p:extLst>
      <p:ext uri="{BB962C8B-B14F-4D97-AF65-F5344CB8AC3E}">
        <p14:creationId xmlns:p14="http://schemas.microsoft.com/office/powerpoint/2010/main" val="2181330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C8CF1ED-7EC6-48A2-894A-F53243889E51}" type="datetimeFigureOut">
              <a:rPr lang="en-US" smtClean="0"/>
              <a:t>9/8/2021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9E8E6C-5066-49F2-8BE5-923A295B5EAD}" type="slidenum">
              <a:rPr lang="en-US" smtClean="0"/>
              <a:t>‹#›</a:t>
            </a:fld>
            <a:endParaRPr lang="en-US"/>
          </a:p>
        </p:txBody>
      </p:sp>
    </p:spTree>
    <p:extLst>
      <p:ext uri="{BB962C8B-B14F-4D97-AF65-F5344CB8AC3E}">
        <p14:creationId xmlns:p14="http://schemas.microsoft.com/office/powerpoint/2010/main" val="979426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C8CF1ED-7EC6-48A2-894A-F53243889E51}" type="datetimeFigureOut">
              <a:rPr lang="en-US" smtClean="0"/>
              <a:t>9/8/2021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9E8E6C-5066-49F2-8BE5-923A295B5EAD}" type="slidenum">
              <a:rPr lang="en-US" smtClean="0"/>
              <a:t>‹#›</a:t>
            </a:fld>
            <a:endParaRPr lang="en-US"/>
          </a:p>
        </p:txBody>
      </p:sp>
    </p:spTree>
    <p:extLst>
      <p:ext uri="{BB962C8B-B14F-4D97-AF65-F5344CB8AC3E}">
        <p14:creationId xmlns:p14="http://schemas.microsoft.com/office/powerpoint/2010/main" val="3728808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8CF1ED-7EC6-48A2-894A-F53243889E51}" type="datetimeFigureOut">
              <a:rPr lang="en-US" smtClean="0"/>
              <a:t>9/8/2021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9E8E6C-5066-49F2-8BE5-923A295B5EAD}" type="slidenum">
              <a:rPr lang="en-US" smtClean="0"/>
              <a:t>‹#›</a:t>
            </a:fld>
            <a:endParaRPr lang="en-US"/>
          </a:p>
        </p:txBody>
      </p:sp>
    </p:spTree>
    <p:extLst>
      <p:ext uri="{BB962C8B-B14F-4D97-AF65-F5344CB8AC3E}">
        <p14:creationId xmlns:p14="http://schemas.microsoft.com/office/powerpoint/2010/main" val="2286081040"/>
      </p:ext>
    </p:extLst>
  </p:cSld>
  <p:clrMap bg1="dk1" tx1="lt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40.jp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8.jp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hyperlink" Target="http://www.youtube.com/watch?v=O-ckZI4xOBM" TargetMode="External"/><Relationship Id="rId5" Type="http://schemas.openxmlformats.org/officeDocument/2006/relationships/image" Target="../media/image4.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7F04C-8629-4880-8DE7-759E7BA70B11}"/>
              </a:ext>
            </a:extLst>
          </p:cNvPr>
          <p:cNvSpPr>
            <a:spLocks noGrp="1"/>
          </p:cNvSpPr>
          <p:nvPr>
            <p:ph type="ctrTitle"/>
          </p:nvPr>
        </p:nvSpPr>
        <p:spPr>
          <a:xfrm>
            <a:off x="1507958" y="2176964"/>
            <a:ext cx="9144000" cy="2387600"/>
          </a:xfrm>
        </p:spPr>
        <p:txBody>
          <a:bodyPr>
            <a:normAutofit fontScale="90000"/>
          </a:bodyPr>
          <a:lstStyle/>
          <a:p>
            <a:r>
              <a:rPr lang="en-US"/>
              <a:t>Hillside Project</a:t>
            </a:r>
            <a:br>
              <a:rPr lang="en-US" dirty="0"/>
            </a:br>
            <a:br>
              <a:rPr lang="en-US"/>
            </a:br>
            <a:r>
              <a:rPr lang="en-US"/>
              <a:t>Lt. </a:t>
            </a:r>
            <a:r>
              <a:rPr lang="en-US" dirty="0"/>
              <a:t>William Febel</a:t>
            </a:r>
          </a:p>
        </p:txBody>
      </p:sp>
      <p:sp>
        <p:nvSpPr>
          <p:cNvPr id="3" name="Subtitle 2">
            <a:extLst>
              <a:ext uri="{FF2B5EF4-FFF2-40B4-BE49-F238E27FC236}">
                <a16:creationId xmlns:a16="http://schemas.microsoft.com/office/drawing/2014/main" id="{ED79EC0D-4752-449C-9906-C959E278D11E}"/>
              </a:ext>
            </a:extLst>
          </p:cNvPr>
          <p:cNvSpPr>
            <a:spLocks noGrp="1"/>
          </p:cNvSpPr>
          <p:nvPr>
            <p:ph type="subTitle" idx="1"/>
          </p:nvPr>
        </p:nvSpPr>
        <p:spPr>
          <a:xfrm>
            <a:off x="1836821" y="5410200"/>
            <a:ext cx="9144000" cy="810126"/>
          </a:xfrm>
        </p:spPr>
        <p:txBody>
          <a:bodyPr/>
          <a:lstStyle/>
          <a:p>
            <a:r>
              <a:rPr lang="en-US" i="1" dirty="0">
                <a:highlight>
                  <a:srgbClr val="FF0000"/>
                </a:highlight>
              </a:rPr>
              <a:t>CONFIDENTIAL TO MEMBERS OF THE OAKLAND POLICE DEPARTMENT and not for dissemination.</a:t>
            </a:r>
          </a:p>
        </p:txBody>
      </p:sp>
    </p:spTree>
    <p:extLst>
      <p:ext uri="{BB962C8B-B14F-4D97-AF65-F5344CB8AC3E}">
        <p14:creationId xmlns:p14="http://schemas.microsoft.com/office/powerpoint/2010/main" val="27085982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A304D5-BFA2-463E-B3B9-68A392B18171}"/>
              </a:ext>
            </a:extLst>
          </p:cNvPr>
          <p:cNvSpPr txBox="1"/>
          <p:nvPr/>
        </p:nvSpPr>
        <p:spPr>
          <a:xfrm>
            <a:off x="497305" y="272716"/>
            <a:ext cx="11165306" cy="369332"/>
          </a:xfrm>
          <a:prstGeom prst="rect">
            <a:avLst/>
          </a:prstGeom>
          <a:noFill/>
        </p:spPr>
        <p:txBody>
          <a:bodyPr wrap="square" rtlCol="0">
            <a:spAutoFit/>
          </a:bodyPr>
          <a:lstStyle/>
          <a:p>
            <a:pPr algn="ctr"/>
            <a:r>
              <a:rPr lang="en-US" dirty="0"/>
              <a:t>A </a:t>
            </a:r>
            <a:r>
              <a:rPr lang="en-US" dirty="0">
                <a:solidFill>
                  <a:srgbClr val="00B0F0"/>
                </a:solidFill>
              </a:rPr>
              <a:t>C</a:t>
            </a:r>
            <a:r>
              <a:rPr lang="en-US" dirty="0"/>
              <a:t>rime </a:t>
            </a:r>
            <a:r>
              <a:rPr lang="en-US" dirty="0">
                <a:solidFill>
                  <a:srgbClr val="00B0F0"/>
                </a:solidFill>
              </a:rPr>
              <a:t>P</a:t>
            </a:r>
            <a:r>
              <a:rPr lang="en-US" dirty="0"/>
              <a:t>revention </a:t>
            </a:r>
            <a:r>
              <a:rPr lang="en-US" dirty="0">
                <a:solidFill>
                  <a:srgbClr val="00B0F0"/>
                </a:solidFill>
              </a:rPr>
              <a:t>T</a:t>
            </a:r>
            <a:r>
              <a:rPr lang="en-US" dirty="0"/>
              <a:t>hrough </a:t>
            </a:r>
            <a:r>
              <a:rPr lang="en-US" dirty="0">
                <a:solidFill>
                  <a:srgbClr val="00B0F0"/>
                </a:solidFill>
              </a:rPr>
              <a:t>E</a:t>
            </a:r>
            <a:r>
              <a:rPr lang="en-US" dirty="0"/>
              <a:t>nvironmental </a:t>
            </a:r>
            <a:r>
              <a:rPr lang="en-US" dirty="0">
                <a:solidFill>
                  <a:srgbClr val="00B0F0"/>
                </a:solidFill>
              </a:rPr>
              <a:t>D</a:t>
            </a:r>
            <a:r>
              <a:rPr lang="en-US" dirty="0"/>
              <a:t>esign evaluation was conducted</a:t>
            </a:r>
          </a:p>
        </p:txBody>
      </p:sp>
      <p:sp>
        <p:nvSpPr>
          <p:cNvPr id="3" name="TextBox 2">
            <a:extLst>
              <a:ext uri="{FF2B5EF4-FFF2-40B4-BE49-F238E27FC236}">
                <a16:creationId xmlns:a16="http://schemas.microsoft.com/office/drawing/2014/main" id="{E8D32F0A-3FF2-4D4C-8F88-38E9EA22F1CF}"/>
              </a:ext>
            </a:extLst>
          </p:cNvPr>
          <p:cNvSpPr txBox="1"/>
          <p:nvPr/>
        </p:nvSpPr>
        <p:spPr>
          <a:xfrm>
            <a:off x="497305" y="770021"/>
            <a:ext cx="11397916" cy="276999"/>
          </a:xfrm>
          <a:prstGeom prst="rect">
            <a:avLst/>
          </a:prstGeom>
          <a:noFill/>
        </p:spPr>
        <p:txBody>
          <a:bodyPr wrap="square" rtlCol="0">
            <a:spAutoFit/>
          </a:bodyPr>
          <a:lstStyle/>
          <a:p>
            <a:r>
              <a:rPr lang="en-US" sz="1200" dirty="0"/>
              <a:t>The first inspection occurred in March of 2014 and the following were some, not all, of the deficiencies observed:</a:t>
            </a:r>
          </a:p>
        </p:txBody>
      </p:sp>
      <p:sp>
        <p:nvSpPr>
          <p:cNvPr id="4" name="TextBox 3">
            <a:extLst>
              <a:ext uri="{FF2B5EF4-FFF2-40B4-BE49-F238E27FC236}">
                <a16:creationId xmlns:a16="http://schemas.microsoft.com/office/drawing/2014/main" id="{EF786883-5714-462D-B3D8-5C22C4DBEF89}"/>
              </a:ext>
            </a:extLst>
          </p:cNvPr>
          <p:cNvSpPr txBox="1"/>
          <p:nvPr/>
        </p:nvSpPr>
        <p:spPr>
          <a:xfrm>
            <a:off x="639156" y="1174993"/>
            <a:ext cx="5320486" cy="3308598"/>
          </a:xfrm>
          <a:prstGeom prst="rect">
            <a:avLst/>
          </a:prstGeom>
          <a:noFill/>
        </p:spPr>
        <p:txBody>
          <a:bodyPr wrap="square" rtlCol="0">
            <a:spAutoFit/>
          </a:bodyPr>
          <a:lstStyle/>
          <a:p>
            <a:pPr marL="171450" indent="-171450">
              <a:buFont typeface="Arial" panose="020B0604020202020204" pitchFamily="34" charset="0"/>
              <a:buChar char="•"/>
            </a:pPr>
            <a:r>
              <a:rPr lang="en-US" sz="1100" dirty="0"/>
              <a:t>No security personnel.</a:t>
            </a:r>
          </a:p>
          <a:p>
            <a:pPr marL="171450" lvl="0" indent="-171450">
              <a:buFont typeface="Arial" panose="020B0604020202020204" pitchFamily="34" charset="0"/>
              <a:buChar char="•"/>
            </a:pPr>
            <a:r>
              <a:rPr lang="en-US" sz="1100" dirty="0"/>
              <a:t>Non-operational security entrances and gates.</a:t>
            </a:r>
          </a:p>
          <a:p>
            <a:pPr marL="171450" lvl="0" indent="-171450">
              <a:buFont typeface="Arial" panose="020B0604020202020204" pitchFamily="34" charset="0"/>
              <a:buChar char="•"/>
            </a:pPr>
            <a:r>
              <a:rPr lang="en-US" sz="1100" dirty="0"/>
              <a:t>Few security cameras (Possibly not operating) not placed in strategic locations.</a:t>
            </a:r>
          </a:p>
          <a:p>
            <a:pPr marL="171450" lvl="0" indent="-171450">
              <a:buFont typeface="Arial" panose="020B0604020202020204" pitchFamily="34" charset="0"/>
              <a:buChar char="•"/>
            </a:pPr>
            <a:r>
              <a:rPr lang="en-US" sz="1100" dirty="0"/>
              <a:t>Inadequate security lighting.</a:t>
            </a:r>
          </a:p>
          <a:p>
            <a:pPr marL="171450" lvl="0" indent="-171450">
              <a:buFont typeface="Arial" panose="020B0604020202020204" pitchFamily="34" charset="0"/>
              <a:buChar char="•"/>
            </a:pPr>
            <a:r>
              <a:rPr lang="en-US" sz="1100" dirty="0"/>
              <a:t>Graffiti (Gang indicia).</a:t>
            </a:r>
          </a:p>
          <a:p>
            <a:pPr marL="171450" lvl="0" indent="-171450">
              <a:buFont typeface="Arial" panose="020B0604020202020204" pitchFamily="34" charset="0"/>
              <a:buChar char="•"/>
            </a:pPr>
            <a:r>
              <a:rPr lang="en-US" sz="1100" dirty="0"/>
              <a:t>Roof top access to the property allowing suspects to see approaching authorities from several blocks away.</a:t>
            </a:r>
          </a:p>
          <a:p>
            <a:pPr marL="171450" lvl="0" indent="-171450">
              <a:buFont typeface="Arial" panose="020B0604020202020204" pitchFamily="34" charset="0"/>
              <a:buChar char="•"/>
            </a:pPr>
            <a:r>
              <a:rPr lang="en-US" sz="1100" dirty="0"/>
              <a:t>There was exposed wiring throughout the property.</a:t>
            </a:r>
          </a:p>
          <a:p>
            <a:pPr marL="171450" lvl="0" indent="-171450">
              <a:buFont typeface="Arial" panose="020B0604020202020204" pitchFamily="34" charset="0"/>
              <a:buChar char="•"/>
            </a:pPr>
            <a:r>
              <a:rPr lang="en-US" sz="1100" dirty="0"/>
              <a:t>Bullet holes throughout the property.</a:t>
            </a:r>
          </a:p>
          <a:p>
            <a:pPr marL="171450" lvl="0" indent="-171450">
              <a:buFont typeface="Arial" panose="020B0604020202020204" pitchFamily="34" charset="0"/>
              <a:buChar char="•"/>
            </a:pPr>
            <a:r>
              <a:rPr lang="en-US" sz="1100" dirty="0"/>
              <a:t>There were broken stair railings with exposed wire that created a hazard for children.</a:t>
            </a:r>
          </a:p>
          <a:p>
            <a:pPr marL="171450" lvl="0" indent="-171450">
              <a:buFont typeface="Arial" panose="020B0604020202020204" pitchFamily="34" charset="0"/>
              <a:buChar char="•"/>
            </a:pPr>
            <a:r>
              <a:rPr lang="en-US" sz="1100" dirty="0"/>
              <a:t>The property was littered with animal feces and trash in the common areas.</a:t>
            </a:r>
          </a:p>
          <a:p>
            <a:pPr marL="171450" lvl="0" indent="-171450">
              <a:buFont typeface="Arial" panose="020B0604020202020204" pitchFamily="34" charset="0"/>
              <a:buChar char="•"/>
            </a:pPr>
            <a:r>
              <a:rPr lang="en-US" sz="1100" dirty="0"/>
              <a:t>We discovered a dead animals on-site.</a:t>
            </a:r>
          </a:p>
          <a:p>
            <a:pPr marL="171450" lvl="0" indent="-171450">
              <a:buFont typeface="Arial" panose="020B0604020202020204" pitchFamily="34" charset="0"/>
              <a:buChar char="•"/>
            </a:pPr>
            <a:r>
              <a:rPr lang="en-US" sz="1100" dirty="0"/>
              <a:t>There was evidence of two fires that had occurred near the property roof line and no fire extinguishers.</a:t>
            </a:r>
          </a:p>
          <a:p>
            <a:pPr marL="171450" lvl="0" indent="-171450">
              <a:buFont typeface="Arial" panose="020B0604020202020204" pitchFamily="34" charset="0"/>
              <a:buChar char="•"/>
            </a:pPr>
            <a:r>
              <a:rPr lang="en-US" sz="1100" dirty="0"/>
              <a:t>There was evidence of marijuana grow equipment in the parking lot at 8701 Hillside St.</a:t>
            </a:r>
          </a:p>
          <a:p>
            <a:pPr marL="171450" lvl="0" indent="-171450">
              <a:buFont typeface="Arial" panose="020B0604020202020204" pitchFamily="34" charset="0"/>
              <a:buChar char="•"/>
            </a:pPr>
            <a:r>
              <a:rPr lang="en-US" sz="1100" dirty="0"/>
              <a:t>During our inspection numerous residents expressed concerns over an unabated insect infestation.</a:t>
            </a:r>
          </a:p>
          <a:p>
            <a:pPr marL="171450" lvl="0" indent="-171450">
              <a:buFont typeface="Arial" panose="020B0604020202020204" pitchFamily="34" charset="0"/>
              <a:buChar char="•"/>
            </a:pPr>
            <a:r>
              <a:rPr lang="en-US" sz="1100" dirty="0"/>
              <a:t>I quickly realized this project was not simply a criminal issue; it was a humanitarian issue.</a:t>
            </a:r>
          </a:p>
        </p:txBody>
      </p:sp>
      <p:pic>
        <p:nvPicPr>
          <p:cNvPr id="5" name="Picture 4">
            <a:extLst>
              <a:ext uri="{FF2B5EF4-FFF2-40B4-BE49-F238E27FC236}">
                <a16:creationId xmlns:a16="http://schemas.microsoft.com/office/drawing/2014/main" id="{D22EDC44-693B-4E76-A627-94036308CF4C}"/>
              </a:ext>
            </a:extLst>
          </p:cNvPr>
          <p:cNvPicPr>
            <a:picLocks noChangeAspect="1"/>
          </p:cNvPicPr>
          <p:nvPr/>
        </p:nvPicPr>
        <p:blipFill>
          <a:blip r:embed="rId2"/>
          <a:stretch>
            <a:fillRect/>
          </a:stretch>
        </p:blipFill>
        <p:spPr>
          <a:xfrm>
            <a:off x="6079958" y="1403684"/>
            <a:ext cx="1553578" cy="1153349"/>
          </a:xfrm>
          <a:prstGeom prst="rect">
            <a:avLst/>
          </a:prstGeom>
        </p:spPr>
      </p:pic>
      <p:pic>
        <p:nvPicPr>
          <p:cNvPr id="6" name="Picture 5">
            <a:extLst>
              <a:ext uri="{FF2B5EF4-FFF2-40B4-BE49-F238E27FC236}">
                <a16:creationId xmlns:a16="http://schemas.microsoft.com/office/drawing/2014/main" id="{C5D462F9-9E9D-46A5-AEE8-540668C93AAE}"/>
              </a:ext>
            </a:extLst>
          </p:cNvPr>
          <p:cNvPicPr>
            <a:picLocks noChangeAspect="1"/>
          </p:cNvPicPr>
          <p:nvPr/>
        </p:nvPicPr>
        <p:blipFill>
          <a:blip r:embed="rId3"/>
          <a:stretch>
            <a:fillRect/>
          </a:stretch>
        </p:blipFill>
        <p:spPr>
          <a:xfrm>
            <a:off x="6079958" y="2557033"/>
            <a:ext cx="1524304" cy="1147462"/>
          </a:xfrm>
          <a:prstGeom prst="rect">
            <a:avLst/>
          </a:prstGeom>
        </p:spPr>
      </p:pic>
      <p:pic>
        <p:nvPicPr>
          <p:cNvPr id="7" name="Picture 6">
            <a:extLst>
              <a:ext uri="{FF2B5EF4-FFF2-40B4-BE49-F238E27FC236}">
                <a16:creationId xmlns:a16="http://schemas.microsoft.com/office/drawing/2014/main" id="{59680E86-94F1-4263-A0A8-4208DED73594}"/>
              </a:ext>
            </a:extLst>
          </p:cNvPr>
          <p:cNvPicPr>
            <a:picLocks noChangeAspect="1"/>
          </p:cNvPicPr>
          <p:nvPr/>
        </p:nvPicPr>
        <p:blipFill>
          <a:blip r:embed="rId4"/>
          <a:stretch>
            <a:fillRect/>
          </a:stretch>
        </p:blipFill>
        <p:spPr>
          <a:xfrm>
            <a:off x="6079958" y="3704495"/>
            <a:ext cx="1551660" cy="1153349"/>
          </a:xfrm>
          <a:prstGeom prst="rect">
            <a:avLst/>
          </a:prstGeom>
        </p:spPr>
      </p:pic>
      <p:pic>
        <p:nvPicPr>
          <p:cNvPr id="8" name="Picture 7">
            <a:extLst>
              <a:ext uri="{FF2B5EF4-FFF2-40B4-BE49-F238E27FC236}">
                <a16:creationId xmlns:a16="http://schemas.microsoft.com/office/drawing/2014/main" id="{95324800-668B-40D3-AE23-7DFEBD13C55C}"/>
              </a:ext>
            </a:extLst>
          </p:cNvPr>
          <p:cNvPicPr>
            <a:picLocks noChangeAspect="1"/>
          </p:cNvPicPr>
          <p:nvPr/>
        </p:nvPicPr>
        <p:blipFill>
          <a:blip r:embed="rId5"/>
          <a:stretch>
            <a:fillRect/>
          </a:stretch>
        </p:blipFill>
        <p:spPr>
          <a:xfrm>
            <a:off x="7604261" y="1403684"/>
            <a:ext cx="2336021" cy="1153349"/>
          </a:xfrm>
          <a:prstGeom prst="rect">
            <a:avLst/>
          </a:prstGeom>
        </p:spPr>
      </p:pic>
      <p:pic>
        <p:nvPicPr>
          <p:cNvPr id="9" name="Picture 8">
            <a:extLst>
              <a:ext uri="{FF2B5EF4-FFF2-40B4-BE49-F238E27FC236}">
                <a16:creationId xmlns:a16="http://schemas.microsoft.com/office/drawing/2014/main" id="{EE9BC013-0EE4-4B51-823B-9D67261DDCDF}"/>
              </a:ext>
            </a:extLst>
          </p:cNvPr>
          <p:cNvPicPr>
            <a:picLocks noChangeAspect="1"/>
          </p:cNvPicPr>
          <p:nvPr/>
        </p:nvPicPr>
        <p:blipFill>
          <a:blip r:embed="rId6"/>
          <a:stretch>
            <a:fillRect/>
          </a:stretch>
        </p:blipFill>
        <p:spPr>
          <a:xfrm>
            <a:off x="7604260" y="2557033"/>
            <a:ext cx="1006141" cy="1345767"/>
          </a:xfrm>
          <a:prstGeom prst="rect">
            <a:avLst/>
          </a:prstGeom>
        </p:spPr>
      </p:pic>
      <p:pic>
        <p:nvPicPr>
          <p:cNvPr id="10" name="Picture 9">
            <a:extLst>
              <a:ext uri="{FF2B5EF4-FFF2-40B4-BE49-F238E27FC236}">
                <a16:creationId xmlns:a16="http://schemas.microsoft.com/office/drawing/2014/main" id="{34BC73F1-EB6C-4752-B938-1A85B5C13CBF}"/>
              </a:ext>
            </a:extLst>
          </p:cNvPr>
          <p:cNvPicPr>
            <a:picLocks noChangeAspect="1"/>
          </p:cNvPicPr>
          <p:nvPr/>
        </p:nvPicPr>
        <p:blipFill>
          <a:blip r:embed="rId7"/>
          <a:stretch>
            <a:fillRect/>
          </a:stretch>
        </p:blipFill>
        <p:spPr>
          <a:xfrm>
            <a:off x="8610401" y="2555167"/>
            <a:ext cx="1877841" cy="1349499"/>
          </a:xfrm>
          <a:prstGeom prst="rect">
            <a:avLst/>
          </a:prstGeom>
        </p:spPr>
      </p:pic>
      <p:pic>
        <p:nvPicPr>
          <p:cNvPr id="11" name="Picture 10">
            <a:extLst>
              <a:ext uri="{FF2B5EF4-FFF2-40B4-BE49-F238E27FC236}">
                <a16:creationId xmlns:a16="http://schemas.microsoft.com/office/drawing/2014/main" id="{0358DE2A-6BF8-4F16-B4F2-9356453F6D72}"/>
              </a:ext>
            </a:extLst>
          </p:cNvPr>
          <p:cNvPicPr>
            <a:picLocks noChangeAspect="1"/>
          </p:cNvPicPr>
          <p:nvPr/>
        </p:nvPicPr>
        <p:blipFill>
          <a:blip r:embed="rId8"/>
          <a:stretch>
            <a:fillRect/>
          </a:stretch>
        </p:blipFill>
        <p:spPr>
          <a:xfrm>
            <a:off x="7631618" y="3902800"/>
            <a:ext cx="1984208" cy="1462933"/>
          </a:xfrm>
          <a:prstGeom prst="rect">
            <a:avLst/>
          </a:prstGeom>
        </p:spPr>
      </p:pic>
      <p:pic>
        <p:nvPicPr>
          <p:cNvPr id="12" name="Picture 11">
            <a:extLst>
              <a:ext uri="{FF2B5EF4-FFF2-40B4-BE49-F238E27FC236}">
                <a16:creationId xmlns:a16="http://schemas.microsoft.com/office/drawing/2014/main" id="{E2935C2B-CF76-46B1-B521-E96A9EB84753}"/>
              </a:ext>
            </a:extLst>
          </p:cNvPr>
          <p:cNvPicPr>
            <a:picLocks noChangeAspect="1"/>
          </p:cNvPicPr>
          <p:nvPr/>
        </p:nvPicPr>
        <p:blipFill>
          <a:blip r:embed="rId9"/>
          <a:stretch>
            <a:fillRect/>
          </a:stretch>
        </p:blipFill>
        <p:spPr>
          <a:xfrm>
            <a:off x="5601038" y="4851957"/>
            <a:ext cx="2030580" cy="1697014"/>
          </a:xfrm>
          <a:prstGeom prst="rect">
            <a:avLst/>
          </a:prstGeom>
        </p:spPr>
      </p:pic>
      <p:pic>
        <p:nvPicPr>
          <p:cNvPr id="13" name="Picture 12">
            <a:extLst>
              <a:ext uri="{FF2B5EF4-FFF2-40B4-BE49-F238E27FC236}">
                <a16:creationId xmlns:a16="http://schemas.microsoft.com/office/drawing/2014/main" id="{781A4084-7CFD-43B7-9EE1-B549026EE8B1}"/>
              </a:ext>
            </a:extLst>
          </p:cNvPr>
          <p:cNvPicPr>
            <a:picLocks noChangeAspect="1"/>
          </p:cNvPicPr>
          <p:nvPr/>
        </p:nvPicPr>
        <p:blipFill>
          <a:blip r:embed="rId10"/>
          <a:stretch>
            <a:fillRect/>
          </a:stretch>
        </p:blipFill>
        <p:spPr>
          <a:xfrm>
            <a:off x="9615826" y="3923130"/>
            <a:ext cx="1825041" cy="1442603"/>
          </a:xfrm>
          <a:prstGeom prst="rect">
            <a:avLst/>
          </a:prstGeom>
        </p:spPr>
      </p:pic>
      <p:pic>
        <p:nvPicPr>
          <p:cNvPr id="14" name="Picture 13">
            <a:extLst>
              <a:ext uri="{FF2B5EF4-FFF2-40B4-BE49-F238E27FC236}">
                <a16:creationId xmlns:a16="http://schemas.microsoft.com/office/drawing/2014/main" id="{13A43631-FB6C-4FE4-9E0B-6771437B5EA3}"/>
              </a:ext>
            </a:extLst>
          </p:cNvPr>
          <p:cNvPicPr>
            <a:picLocks noChangeAspect="1"/>
          </p:cNvPicPr>
          <p:nvPr/>
        </p:nvPicPr>
        <p:blipFill>
          <a:blip r:embed="rId11"/>
          <a:stretch>
            <a:fillRect/>
          </a:stretch>
        </p:blipFill>
        <p:spPr>
          <a:xfrm>
            <a:off x="7631618" y="5365733"/>
            <a:ext cx="2409160" cy="1164549"/>
          </a:xfrm>
          <a:prstGeom prst="rect">
            <a:avLst/>
          </a:prstGeom>
        </p:spPr>
      </p:pic>
      <p:pic>
        <p:nvPicPr>
          <p:cNvPr id="15" name="Picture 14">
            <a:extLst>
              <a:ext uri="{FF2B5EF4-FFF2-40B4-BE49-F238E27FC236}">
                <a16:creationId xmlns:a16="http://schemas.microsoft.com/office/drawing/2014/main" id="{2E91262E-033D-4760-8E37-F072457B49AB}"/>
              </a:ext>
            </a:extLst>
          </p:cNvPr>
          <p:cNvPicPr>
            <a:picLocks noChangeAspect="1"/>
          </p:cNvPicPr>
          <p:nvPr/>
        </p:nvPicPr>
        <p:blipFill>
          <a:blip r:embed="rId12"/>
          <a:stretch>
            <a:fillRect/>
          </a:stretch>
        </p:blipFill>
        <p:spPr>
          <a:xfrm>
            <a:off x="850710" y="4727671"/>
            <a:ext cx="1338372" cy="1777443"/>
          </a:xfrm>
          <a:prstGeom prst="rect">
            <a:avLst/>
          </a:prstGeom>
        </p:spPr>
      </p:pic>
      <p:pic>
        <p:nvPicPr>
          <p:cNvPr id="16" name="Picture 15">
            <a:extLst>
              <a:ext uri="{FF2B5EF4-FFF2-40B4-BE49-F238E27FC236}">
                <a16:creationId xmlns:a16="http://schemas.microsoft.com/office/drawing/2014/main" id="{8E476F5F-EABB-4752-BF13-8D717826F5A9}"/>
              </a:ext>
            </a:extLst>
          </p:cNvPr>
          <p:cNvPicPr>
            <a:picLocks noChangeAspect="1"/>
          </p:cNvPicPr>
          <p:nvPr/>
        </p:nvPicPr>
        <p:blipFill>
          <a:blip r:embed="rId13"/>
          <a:stretch>
            <a:fillRect/>
          </a:stretch>
        </p:blipFill>
        <p:spPr>
          <a:xfrm>
            <a:off x="2246399" y="4727671"/>
            <a:ext cx="3180687" cy="1777443"/>
          </a:xfrm>
          <a:prstGeom prst="rect">
            <a:avLst/>
          </a:prstGeom>
        </p:spPr>
      </p:pic>
    </p:spTree>
    <p:extLst>
      <p:ext uri="{BB962C8B-B14F-4D97-AF65-F5344CB8AC3E}">
        <p14:creationId xmlns:p14="http://schemas.microsoft.com/office/powerpoint/2010/main" val="18886699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53B3700-9EB7-4349-9200-E1F19730388E}"/>
              </a:ext>
            </a:extLst>
          </p:cNvPr>
          <p:cNvSpPr/>
          <p:nvPr/>
        </p:nvSpPr>
        <p:spPr>
          <a:xfrm>
            <a:off x="577515" y="3264570"/>
            <a:ext cx="11201063" cy="3231654"/>
          </a:xfrm>
          <a:prstGeom prst="rect">
            <a:avLst/>
          </a:prstGeom>
        </p:spPr>
        <p:txBody>
          <a:bodyPr wrap="square">
            <a:spAutoFit/>
          </a:bodyPr>
          <a:lstStyle/>
          <a:p>
            <a:r>
              <a:rPr lang="en-US" sz="1200" dirty="0"/>
              <a:t>From Mar 2014 to Apr 2015, SRS5 units responded to the property and monitored the above conditions and noted the following issues (Among others) still existed:</a:t>
            </a:r>
          </a:p>
          <a:p>
            <a:endParaRPr lang="en-US" sz="1200" dirty="0"/>
          </a:p>
          <a:p>
            <a:pPr marL="285750" lvl="0" indent="-285750">
              <a:buFont typeface="Arial" panose="020B0604020202020204" pitchFamily="34" charset="0"/>
              <a:buChar char="•"/>
            </a:pPr>
            <a:r>
              <a:rPr lang="en-US" sz="1200" dirty="0"/>
              <a:t>The owner refused to update the surveillance cameras.</a:t>
            </a:r>
          </a:p>
          <a:p>
            <a:pPr marL="285750" indent="-285750">
              <a:buFont typeface="Arial" panose="020B0604020202020204" pitchFamily="34" charset="0"/>
              <a:buChar char="•"/>
            </a:pPr>
            <a:r>
              <a:rPr lang="en-US" sz="1200" dirty="0"/>
              <a:t>The physical barriers to the property were breached and the owner always had an excuse why they weren’t repaired.</a:t>
            </a:r>
          </a:p>
          <a:p>
            <a:pPr marL="285750" indent="-285750">
              <a:buFont typeface="Arial" panose="020B0604020202020204" pitchFamily="34" charset="0"/>
              <a:buChar char="•"/>
            </a:pPr>
            <a:r>
              <a:rPr lang="en-US" sz="1200" dirty="0"/>
              <a:t>Numerous abandoned autos still existed (Possible Chop Shop on site)</a:t>
            </a:r>
          </a:p>
          <a:p>
            <a:pPr marL="285750" indent="-285750">
              <a:buFont typeface="Arial" panose="020B0604020202020204" pitchFamily="34" charset="0"/>
              <a:buChar char="•"/>
            </a:pPr>
            <a:r>
              <a:rPr lang="en-US" sz="1200" dirty="0"/>
              <a:t>We were locating numerous stolen vehicles on the property.  Officer Cooper followed one such vehicle into the parking lot of 8603 Hillside where the suspects fled into an unknown property leaving behind a loaded firearm in the stolen vehicle.</a:t>
            </a:r>
          </a:p>
          <a:p>
            <a:pPr marL="285750" indent="-285750">
              <a:buFont typeface="Arial" panose="020B0604020202020204" pitchFamily="34" charset="0"/>
              <a:buChar char="•"/>
            </a:pPr>
            <a:r>
              <a:rPr lang="en-US" sz="1200" dirty="0"/>
              <a:t>There was open air narcotic trafficking IFO the property.  Several arrests were made, but the problem persisted.  </a:t>
            </a:r>
          </a:p>
          <a:p>
            <a:pPr marL="285750" indent="-285750">
              <a:buFont typeface="Arial" panose="020B0604020202020204" pitchFamily="34" charset="0"/>
              <a:buChar char="•"/>
            </a:pPr>
            <a:r>
              <a:rPr lang="en-US" sz="1200" dirty="0"/>
              <a:t>Numerous robberies were occurring in the immediate area.  The suspects were observed fleeing into the property.  The victims of the robberies included local tenants and juveniles attending Castlemont H.S.</a:t>
            </a:r>
          </a:p>
          <a:p>
            <a:pPr marL="285750" lvl="0" indent="-285750">
              <a:buFont typeface="Arial" panose="020B0604020202020204" pitchFamily="34" charset="0"/>
              <a:buChar char="•"/>
            </a:pPr>
            <a:r>
              <a:rPr lang="en-US" sz="1200" dirty="0"/>
              <a:t>Several known Case gang members still loitered on, or about, the property.</a:t>
            </a:r>
          </a:p>
          <a:p>
            <a:pPr marL="285750" lvl="0" indent="-285750">
              <a:buFont typeface="Arial" panose="020B0604020202020204" pitchFamily="34" charset="0"/>
              <a:buChar char="•"/>
            </a:pPr>
            <a:r>
              <a:rPr lang="en-US" sz="1200" i="1" dirty="0"/>
              <a:t>Enforcement efforts were significantly encumbered by hostile tenants.  </a:t>
            </a:r>
            <a:endParaRPr lang="en-US" sz="1200" dirty="0"/>
          </a:p>
          <a:p>
            <a:pPr marL="285750" lvl="0" indent="-285750">
              <a:buFont typeface="Arial" panose="020B0604020202020204" pitchFamily="34" charset="0"/>
              <a:buChar char="•"/>
            </a:pPr>
            <a:r>
              <a:rPr lang="en-US" sz="1200" i="1" dirty="0"/>
              <a:t>The owner refused to document and follow through on evictions of tenants in violation of the rental agreement.</a:t>
            </a:r>
            <a:endParaRPr lang="en-US" sz="1200" dirty="0"/>
          </a:p>
          <a:p>
            <a:pPr marL="285750" lvl="0" indent="-285750">
              <a:buFont typeface="Arial" panose="020B0604020202020204" pitchFamily="34" charset="0"/>
              <a:buChar char="•"/>
            </a:pPr>
            <a:r>
              <a:rPr lang="en-US" sz="1200" dirty="0"/>
              <a:t>During this time the previous management team was replaced because it was discovered the current team wasn’t permitted to operate in California and residents alleged the firm had embezzled rent money.  The new management team was willing to communicate with OPD, however they refused any direct involvement in enforcement efforts out of fear of retaliation.  </a:t>
            </a:r>
          </a:p>
          <a:p>
            <a:pPr marL="342900" indent="-342900">
              <a:spcAft>
                <a:spcPts val="1000"/>
              </a:spcAft>
              <a:buFont typeface="Symbol" panose="05050102010706020507" pitchFamily="18" charset="2"/>
              <a:buChar char=""/>
            </a:pPr>
            <a:endParaRPr lang="en-US" sz="1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0D693EB0-F627-46B4-9750-473EFE0D46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0189" y="964242"/>
            <a:ext cx="4403558" cy="2300328"/>
          </a:xfrm>
          <a:prstGeom prst="rect">
            <a:avLst/>
          </a:prstGeom>
        </p:spPr>
      </p:pic>
      <p:sp>
        <p:nvSpPr>
          <p:cNvPr id="7" name="TextBox 6">
            <a:extLst>
              <a:ext uri="{FF2B5EF4-FFF2-40B4-BE49-F238E27FC236}">
                <a16:creationId xmlns:a16="http://schemas.microsoft.com/office/drawing/2014/main" id="{828EBADA-C70E-4D1B-97A9-5596404DAF85}"/>
              </a:ext>
            </a:extLst>
          </p:cNvPr>
          <p:cNvSpPr txBox="1"/>
          <p:nvPr/>
        </p:nvSpPr>
        <p:spPr>
          <a:xfrm>
            <a:off x="2173706" y="296779"/>
            <a:ext cx="6521116" cy="523220"/>
          </a:xfrm>
          <a:prstGeom prst="rect">
            <a:avLst/>
          </a:prstGeom>
          <a:noFill/>
        </p:spPr>
        <p:txBody>
          <a:bodyPr wrap="square" rtlCol="0">
            <a:spAutoFit/>
          </a:bodyPr>
          <a:lstStyle/>
          <a:p>
            <a:pPr algn="ctr"/>
            <a:r>
              <a:rPr lang="en-US" sz="2800" b="1" dirty="0">
                <a:solidFill>
                  <a:srgbClr val="FF0000"/>
                </a:solidFill>
              </a:rPr>
              <a:t>Challenges</a:t>
            </a:r>
          </a:p>
        </p:txBody>
      </p:sp>
    </p:spTree>
    <p:extLst>
      <p:ext uri="{BB962C8B-B14F-4D97-AF65-F5344CB8AC3E}">
        <p14:creationId xmlns:p14="http://schemas.microsoft.com/office/powerpoint/2010/main" val="13270306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92822" y="263471"/>
            <a:ext cx="11292181" cy="461665"/>
          </a:xfrm>
          <a:prstGeom prst="rect">
            <a:avLst/>
          </a:prstGeom>
          <a:noFill/>
        </p:spPr>
        <p:txBody>
          <a:bodyPr wrap="square" rtlCol="0">
            <a:spAutoFit/>
          </a:bodyPr>
          <a:lstStyle/>
          <a:p>
            <a:r>
              <a:rPr lang="en-US" dirty="0"/>
              <a:t>                      </a:t>
            </a:r>
            <a:r>
              <a:rPr lang="en-US" sz="2400" dirty="0">
                <a:solidFill>
                  <a:srgbClr val="00B0F0"/>
                </a:solidFill>
              </a:rPr>
              <a:t> It was time for a Re-Assessment…</a:t>
            </a:r>
          </a:p>
        </p:txBody>
      </p:sp>
      <p:sp>
        <p:nvSpPr>
          <p:cNvPr id="3" name="TextBox 2"/>
          <p:cNvSpPr txBox="1"/>
          <p:nvPr/>
        </p:nvSpPr>
        <p:spPr>
          <a:xfrm>
            <a:off x="4794191" y="1008404"/>
            <a:ext cx="7010738" cy="5970865"/>
          </a:xfrm>
          <a:prstGeom prst="rect">
            <a:avLst/>
          </a:prstGeom>
          <a:noFill/>
        </p:spPr>
        <p:txBody>
          <a:bodyPr wrap="square" rtlCol="0">
            <a:spAutoFit/>
          </a:bodyPr>
          <a:lstStyle/>
          <a:p>
            <a:pPr marL="285750" indent="-285750">
              <a:buFont typeface="Arial" pitchFamily="34" charset="0"/>
              <a:buChar char="•"/>
            </a:pPr>
            <a:r>
              <a:rPr lang="en-US" sz="1400" dirty="0"/>
              <a:t>Despite the proactive outreach to the property owner, coupled with enforcement operations and security checks, I was unable to successfully alleviate the property of criminal activity.  The property was actually showing increased signs of degradation.</a:t>
            </a:r>
          </a:p>
          <a:p>
            <a:pPr marL="285750" indent="-285750">
              <a:buFont typeface="Arial" pitchFamily="34" charset="0"/>
              <a:buChar char="•"/>
            </a:pPr>
            <a:endParaRPr lang="en-US" sz="1400" dirty="0"/>
          </a:p>
          <a:p>
            <a:pPr marL="285750" indent="-285750">
              <a:buFont typeface="Arial" pitchFamily="34" charset="0"/>
              <a:buChar char="•"/>
            </a:pPr>
            <a:r>
              <a:rPr lang="en-US" sz="1400" dirty="0"/>
              <a:t>Based on the lack of cooperation from the property owner, a re-assessment was conducted.  It was determined at that time that the most likely outcome of success would be yielded from large scale Intelligence Based Policing enforcement utilizing partnerships with community leaders, Cease Fire, The City Attorney’s Office, and several law enforcement entities.</a:t>
            </a:r>
          </a:p>
          <a:p>
            <a:pPr marL="285750" indent="-285750">
              <a:buFont typeface="Arial" pitchFamily="34" charset="0"/>
              <a:buChar char="•"/>
            </a:pPr>
            <a:endParaRPr lang="en-US" sz="1400" dirty="0"/>
          </a:p>
          <a:p>
            <a:pPr marL="285750" indent="-285750">
              <a:buFont typeface="Arial" pitchFamily="34" charset="0"/>
              <a:buChar char="•"/>
            </a:pPr>
            <a:r>
              <a:rPr lang="en-US" sz="1400" dirty="0"/>
              <a:t>Upon conclusion of the re-assessment we elected to conduct a large scale operation at 8603/8701 Hillside St.  Using OPD’s Cease Fire team, FBI, Probation, Parole, and GITF members, we gathered intelligence for our operations.</a:t>
            </a:r>
          </a:p>
          <a:p>
            <a:endParaRPr lang="en-US" sz="1400" dirty="0"/>
          </a:p>
          <a:p>
            <a:pPr marL="285750" indent="-285750">
              <a:buFont typeface="Arial" pitchFamily="34" charset="0"/>
              <a:buChar char="•"/>
            </a:pPr>
            <a:r>
              <a:rPr lang="en-US" sz="1400" dirty="0"/>
              <a:t>On 30 Jul 2014, with the assistance of several of the above agencies, I served a search warrant, and simultaneously conducted probation/parole compliance checks at both 8603/8701 Hillside St.  During our operation suspected cocaine, suspected heroin, and evidence of narcotic trafficking activities were discovered and arrests were made.  During the operation, a wanted home invasion suspect related to the Case gang was also discovered to be hiding out on the property at 8701 Hillside St.  </a:t>
            </a:r>
          </a:p>
          <a:p>
            <a:endParaRPr lang="en-US" sz="1400" dirty="0"/>
          </a:p>
          <a:p>
            <a:pPr marL="285750" indent="-285750">
              <a:buFont typeface="Arial" pitchFamily="34" charset="0"/>
              <a:buChar char="•"/>
            </a:pPr>
            <a:r>
              <a:rPr lang="en-US" sz="1400" dirty="0"/>
              <a:t>At this time, in addition to numerous other violations, the property was in violation of 11570 HS (Nuisance drug property).</a:t>
            </a:r>
          </a:p>
          <a:p>
            <a:pPr marL="285750" indent="-285750">
              <a:buFont typeface="Arial" pitchFamily="34" charset="0"/>
              <a:buChar char="•"/>
            </a:pPr>
            <a:endParaRPr lang="en-US" sz="1400" dirty="0"/>
          </a:p>
          <a:p>
            <a:pPr marL="285750" indent="-285750">
              <a:buFont typeface="Arial" pitchFamily="34" charset="0"/>
              <a:buChar char="•"/>
            </a:pPr>
            <a:r>
              <a:rPr lang="en-US" sz="1400" dirty="0"/>
              <a:t>Based on the above, I worked diligently with City Attorney’s Lance </a:t>
            </a:r>
            <a:r>
              <a:rPr lang="en-US" sz="1400" dirty="0" err="1"/>
              <a:t>Kennix</a:t>
            </a:r>
            <a:r>
              <a:rPr lang="en-US" sz="1400" dirty="0"/>
              <a:t> and Scott Hugo to address the quality of life issues affecting the residents at the property.</a:t>
            </a:r>
          </a:p>
          <a:p>
            <a:pPr marL="285750" indent="-285750">
              <a:buFont typeface="Arial" pitchFamily="34" charset="0"/>
              <a:buChar char="•"/>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016" y="1128045"/>
            <a:ext cx="3835994" cy="5114658"/>
          </a:xfrm>
          <a:prstGeom prst="rect">
            <a:avLst/>
          </a:prstGeom>
        </p:spPr>
      </p:pic>
    </p:spTree>
    <p:extLst>
      <p:ext uri="{BB962C8B-B14F-4D97-AF65-F5344CB8AC3E}">
        <p14:creationId xmlns:p14="http://schemas.microsoft.com/office/powerpoint/2010/main" val="12583839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4AF32C-D720-40AF-AC68-DB27C498F7C1}"/>
              </a:ext>
            </a:extLst>
          </p:cNvPr>
          <p:cNvSpPr txBox="1"/>
          <p:nvPr/>
        </p:nvSpPr>
        <p:spPr>
          <a:xfrm>
            <a:off x="1599335" y="488921"/>
            <a:ext cx="11333747" cy="307777"/>
          </a:xfrm>
          <a:prstGeom prst="rect">
            <a:avLst/>
          </a:prstGeom>
          <a:noFill/>
        </p:spPr>
        <p:txBody>
          <a:bodyPr wrap="square" rtlCol="0">
            <a:spAutoFit/>
          </a:bodyPr>
          <a:lstStyle/>
          <a:p>
            <a:r>
              <a:rPr lang="en-US" sz="1400" dirty="0">
                <a:solidFill>
                  <a:srgbClr val="00B0F0"/>
                </a:solidFill>
              </a:rPr>
              <a:t>Working with the City Attorney</a:t>
            </a:r>
          </a:p>
        </p:txBody>
      </p:sp>
      <p:sp>
        <p:nvSpPr>
          <p:cNvPr id="3" name="TextBox 2">
            <a:extLst>
              <a:ext uri="{FF2B5EF4-FFF2-40B4-BE49-F238E27FC236}">
                <a16:creationId xmlns:a16="http://schemas.microsoft.com/office/drawing/2014/main" id="{FDE33497-645E-49DC-B011-5646885166A7}"/>
              </a:ext>
            </a:extLst>
          </p:cNvPr>
          <p:cNvSpPr txBox="1"/>
          <p:nvPr/>
        </p:nvSpPr>
        <p:spPr>
          <a:xfrm>
            <a:off x="1599335" y="898722"/>
            <a:ext cx="2681411" cy="6740307"/>
          </a:xfrm>
          <a:prstGeom prst="rect">
            <a:avLst/>
          </a:prstGeom>
          <a:noFill/>
        </p:spPr>
        <p:txBody>
          <a:bodyPr wrap="square" rtlCol="0">
            <a:spAutoFit/>
          </a:bodyPr>
          <a:lstStyle/>
          <a:p>
            <a:endParaRPr lang="en-US" sz="1200" dirty="0"/>
          </a:p>
          <a:p>
            <a:r>
              <a:rPr lang="en-US" sz="1200" dirty="0"/>
              <a:t>Over the next several months, we worked diligently with the City Attorney’s office regarding the dealing of narcotics, constant presence of gang members on or about the property, and the numerous habitability issues discovered with the property.</a:t>
            </a:r>
          </a:p>
          <a:p>
            <a:endParaRPr lang="en-US" sz="1200" dirty="0"/>
          </a:p>
          <a:p>
            <a:r>
              <a:rPr lang="en-US" sz="1200" dirty="0"/>
              <a:t>At that time the City Attorney’s Office felt our best leverage against the property owner was deplorable living conditions on the property.  Based on the City Attorney’s advise we partnered with the following entities:</a:t>
            </a:r>
          </a:p>
          <a:p>
            <a:endParaRPr lang="en-US" sz="1200" dirty="0"/>
          </a:p>
          <a:p>
            <a:pPr marL="171450" indent="-171450">
              <a:buFont typeface="Arial" panose="020B0604020202020204" pitchFamily="34" charset="0"/>
              <a:buChar char="•"/>
            </a:pPr>
            <a:r>
              <a:rPr lang="en-US" sz="1200" dirty="0"/>
              <a:t>Alameda County Health Department</a:t>
            </a:r>
          </a:p>
          <a:p>
            <a:pPr marL="171450" indent="-171450">
              <a:buFont typeface="Arial" panose="020B0604020202020204" pitchFamily="34" charset="0"/>
              <a:buChar char="•"/>
            </a:pPr>
            <a:r>
              <a:rPr lang="en-US" sz="1200" dirty="0"/>
              <a:t>Alameda County Vector Control</a:t>
            </a:r>
          </a:p>
          <a:p>
            <a:pPr marL="171450" indent="-171450">
              <a:buFont typeface="Arial" panose="020B0604020202020204" pitchFamily="34" charset="0"/>
              <a:buChar char="•"/>
            </a:pPr>
            <a:r>
              <a:rPr lang="en-US" sz="1200" dirty="0"/>
              <a:t>City of Oakland Neighborhood Services Division</a:t>
            </a:r>
          </a:p>
          <a:p>
            <a:pPr marL="171450" indent="-171450">
              <a:buFont typeface="Arial" panose="020B0604020202020204" pitchFamily="34" charset="0"/>
              <a:buChar char="•"/>
            </a:pPr>
            <a:r>
              <a:rPr lang="en-US" sz="1200" dirty="0"/>
              <a:t>Oakland Fire Department</a:t>
            </a:r>
          </a:p>
          <a:p>
            <a:endParaRPr lang="en-US" sz="1200" dirty="0"/>
          </a:p>
          <a:p>
            <a:r>
              <a:rPr lang="en-US" sz="1200" dirty="0"/>
              <a:t>In February of 2015 City Attorney’s Lance </a:t>
            </a:r>
            <a:r>
              <a:rPr lang="en-US" sz="1200" dirty="0" err="1"/>
              <a:t>Kennix</a:t>
            </a:r>
            <a:r>
              <a:rPr lang="en-US" sz="1200" dirty="0"/>
              <a:t> and Scott Hugo successfully litigated a habitability lawsuit against the owners and the property management team </a:t>
            </a:r>
            <a:r>
              <a:rPr lang="en-US" sz="1200" dirty="0" err="1"/>
              <a:t>ParaWest</a:t>
            </a:r>
            <a:r>
              <a:rPr lang="en-US" sz="1200" dirty="0"/>
              <a:t>.  </a:t>
            </a:r>
          </a:p>
          <a:p>
            <a:endParaRPr lang="en-US" sz="1200" dirty="0"/>
          </a:p>
          <a:p>
            <a:r>
              <a:rPr lang="en-US" sz="1200" dirty="0"/>
              <a:t>In addition to remedying all of the habitability issues, the property owner agreed to the following terms:</a:t>
            </a:r>
          </a:p>
          <a:p>
            <a:endParaRPr lang="en-US" sz="1200" dirty="0"/>
          </a:p>
          <a:p>
            <a:endParaRPr lang="en-US" sz="1200" dirty="0"/>
          </a:p>
          <a:p>
            <a:endParaRPr lang="en-US" dirty="0"/>
          </a:p>
          <a:p>
            <a:endParaRPr lang="en-US" dirty="0"/>
          </a:p>
        </p:txBody>
      </p:sp>
      <p:sp>
        <p:nvSpPr>
          <p:cNvPr id="4" name="TextBox 3">
            <a:extLst>
              <a:ext uri="{FF2B5EF4-FFF2-40B4-BE49-F238E27FC236}">
                <a16:creationId xmlns:a16="http://schemas.microsoft.com/office/drawing/2014/main" id="{2C93A677-0C0F-4BCB-81AF-81DAF0E1AD5B}"/>
              </a:ext>
            </a:extLst>
          </p:cNvPr>
          <p:cNvSpPr txBox="1"/>
          <p:nvPr/>
        </p:nvSpPr>
        <p:spPr>
          <a:xfrm>
            <a:off x="4403557" y="4758767"/>
            <a:ext cx="6817895" cy="1785104"/>
          </a:xfrm>
          <a:prstGeom prst="rect">
            <a:avLst/>
          </a:prstGeom>
          <a:noFill/>
        </p:spPr>
        <p:txBody>
          <a:bodyPr wrap="square" rtlCol="0">
            <a:spAutoFit/>
          </a:bodyPr>
          <a:lstStyle/>
          <a:p>
            <a:pPr marL="171450" indent="-171450">
              <a:buFont typeface="Arial" panose="020B0604020202020204" pitchFamily="34" charset="0"/>
              <a:buChar char="•"/>
            </a:pPr>
            <a:r>
              <a:rPr lang="en-US" sz="1000" dirty="0"/>
              <a:t>32 Cameras installed with remote access</a:t>
            </a:r>
          </a:p>
          <a:p>
            <a:pPr marL="171450" indent="-171450">
              <a:buFont typeface="Arial" panose="020B0604020202020204" pitchFamily="34" charset="0"/>
              <a:buChar char="•"/>
            </a:pPr>
            <a:r>
              <a:rPr lang="en-US" sz="1000" dirty="0"/>
              <a:t>One armed security guard from 6PM-6AM with response team available "As Needed“</a:t>
            </a:r>
          </a:p>
          <a:p>
            <a:pPr marL="171450" indent="-171450">
              <a:buFont typeface="Arial" panose="020B0604020202020204" pitchFamily="34" charset="0"/>
              <a:buChar char="•"/>
            </a:pPr>
            <a:r>
              <a:rPr lang="en-US" sz="1000" dirty="0"/>
              <a:t>Two separate armed guards available for back up within 10 minutes</a:t>
            </a:r>
          </a:p>
          <a:p>
            <a:pPr marL="171450" indent="-171450">
              <a:buFont typeface="Arial" panose="020B0604020202020204" pitchFamily="34" charset="0"/>
              <a:buChar char="•"/>
            </a:pPr>
            <a:r>
              <a:rPr lang="en-US" sz="1000" dirty="0"/>
              <a:t>Close up all entry holes in exterior fences</a:t>
            </a:r>
          </a:p>
          <a:p>
            <a:pPr marL="171450" indent="-171450">
              <a:buFont typeface="Arial" panose="020B0604020202020204" pitchFamily="34" charset="0"/>
              <a:buChar char="•"/>
            </a:pPr>
            <a:r>
              <a:rPr lang="en-US" sz="1000" dirty="0"/>
              <a:t>Make sure all perimeter doors are closing and locking</a:t>
            </a:r>
          </a:p>
          <a:p>
            <a:pPr marL="171450" indent="-171450">
              <a:buFont typeface="Arial" panose="020B0604020202020204" pitchFamily="34" charset="0"/>
              <a:buChar char="•"/>
            </a:pPr>
            <a:r>
              <a:rPr lang="en-US" sz="1000" dirty="0"/>
              <a:t>No auto repair allowed on the property</a:t>
            </a:r>
          </a:p>
          <a:p>
            <a:pPr marL="171450" indent="-171450">
              <a:buFont typeface="Arial" panose="020B0604020202020204" pitchFamily="34" charset="0"/>
              <a:buChar char="•"/>
            </a:pPr>
            <a:r>
              <a:rPr lang="en-US" sz="1000" dirty="0"/>
              <a:t>No cars parked in the back of the building </a:t>
            </a:r>
          </a:p>
          <a:p>
            <a:pPr marL="171450" indent="-171450">
              <a:buFont typeface="Arial" panose="020B0604020202020204" pitchFamily="34" charset="0"/>
              <a:buChar char="•"/>
            </a:pPr>
            <a:r>
              <a:rPr lang="en-US" sz="1000" dirty="0"/>
              <a:t>Coordinate with the Oakland Police Department regarding illegal activities and violent crime</a:t>
            </a:r>
          </a:p>
          <a:p>
            <a:pPr marL="171450" indent="-171450">
              <a:buFont typeface="Arial" panose="020B0604020202020204" pitchFamily="34" charset="0"/>
              <a:buChar char="•"/>
            </a:pPr>
            <a:r>
              <a:rPr lang="en-US" sz="1000" i="1" dirty="0"/>
              <a:t>Build a neighborhood watch program </a:t>
            </a:r>
          </a:p>
          <a:p>
            <a:pPr marL="171450" indent="-171450">
              <a:buFont typeface="Arial" panose="020B0604020202020204" pitchFamily="34" charset="0"/>
              <a:buChar char="•"/>
            </a:pPr>
            <a:r>
              <a:rPr lang="en-US" sz="1000" dirty="0"/>
              <a:t>Review and adjust staffing as needed based on effectiveness </a:t>
            </a:r>
          </a:p>
          <a:p>
            <a:pPr marL="171450" indent="-171450">
              <a:buFont typeface="Arial" panose="020B0604020202020204" pitchFamily="34" charset="0"/>
              <a:buChar char="•"/>
            </a:pPr>
            <a:r>
              <a:rPr lang="en-US" sz="1000" i="1" dirty="0"/>
              <a:t>A court appointed receiver would monitor the property for a minimum of three years.</a:t>
            </a:r>
          </a:p>
        </p:txBody>
      </p:sp>
      <p:pic>
        <p:nvPicPr>
          <p:cNvPr id="8" name="Picture 7">
            <a:extLst>
              <a:ext uri="{FF2B5EF4-FFF2-40B4-BE49-F238E27FC236}">
                <a16:creationId xmlns:a16="http://schemas.microsoft.com/office/drawing/2014/main" id="{997D8CB5-E596-43E8-9E69-40D09C2B09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9182" y="199790"/>
            <a:ext cx="3163323" cy="4428357"/>
          </a:xfrm>
          <a:prstGeom prst="rect">
            <a:avLst/>
          </a:prstGeom>
        </p:spPr>
      </p:pic>
    </p:spTree>
    <p:extLst>
      <p:ext uri="{BB962C8B-B14F-4D97-AF65-F5344CB8AC3E}">
        <p14:creationId xmlns:p14="http://schemas.microsoft.com/office/powerpoint/2010/main" val="33045518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47547" y="150783"/>
            <a:ext cx="10910807" cy="369332"/>
          </a:xfrm>
          <a:prstGeom prst="rect">
            <a:avLst/>
          </a:prstGeom>
          <a:noFill/>
        </p:spPr>
        <p:txBody>
          <a:bodyPr wrap="square" rtlCol="0">
            <a:spAutoFit/>
          </a:bodyPr>
          <a:lstStyle/>
          <a:p>
            <a:r>
              <a:rPr lang="en-US" dirty="0">
                <a:solidFill>
                  <a:srgbClr val="00B0F0"/>
                </a:solidFill>
              </a:rPr>
              <a:t>Despite All Our Effort… Progress Was </a:t>
            </a:r>
            <a:r>
              <a:rPr lang="en-US" i="1" dirty="0">
                <a:solidFill>
                  <a:srgbClr val="00B0F0"/>
                </a:solidFill>
              </a:rPr>
              <a:t>Slow</a:t>
            </a:r>
          </a:p>
        </p:txBody>
      </p:sp>
      <p:sp>
        <p:nvSpPr>
          <p:cNvPr id="3" name="TextBox 2"/>
          <p:cNvSpPr txBox="1"/>
          <p:nvPr/>
        </p:nvSpPr>
        <p:spPr>
          <a:xfrm>
            <a:off x="781868" y="520115"/>
            <a:ext cx="10771322" cy="3662541"/>
          </a:xfrm>
          <a:prstGeom prst="rect">
            <a:avLst/>
          </a:prstGeom>
          <a:noFill/>
        </p:spPr>
        <p:txBody>
          <a:bodyPr wrap="square" rtlCol="0">
            <a:spAutoFit/>
          </a:bodyPr>
          <a:lstStyle/>
          <a:p>
            <a:pPr marL="285750" indent="-285750">
              <a:buFont typeface="Arial" pitchFamily="34" charset="0"/>
              <a:buChar char="•"/>
            </a:pPr>
            <a:r>
              <a:rPr lang="en-US" sz="1100" dirty="0"/>
              <a:t>A security system, of poor quality, was installed.</a:t>
            </a:r>
          </a:p>
          <a:p>
            <a:pPr marL="285750" indent="-285750">
              <a:buFont typeface="Arial" pitchFamily="34" charset="0"/>
              <a:buChar char="•"/>
            </a:pPr>
            <a:r>
              <a:rPr lang="en-US" sz="1100" dirty="0"/>
              <a:t>An on-site security team, headed by Felix </a:t>
            </a:r>
            <a:r>
              <a:rPr lang="en-US" sz="1100" dirty="0" err="1"/>
              <a:t>Montemeyer</a:t>
            </a:r>
            <a:r>
              <a:rPr lang="en-US" sz="1100" dirty="0"/>
              <a:t>, was hired.</a:t>
            </a:r>
          </a:p>
          <a:p>
            <a:pPr marL="285750" indent="-285750">
              <a:buFont typeface="Arial" pitchFamily="34" charset="0"/>
              <a:buChar char="•"/>
            </a:pPr>
            <a:r>
              <a:rPr lang="en-US" sz="1100" dirty="0"/>
              <a:t>The interior of the residences were actively being rehabilitated.  </a:t>
            </a:r>
          </a:p>
          <a:p>
            <a:pPr marL="285750" indent="-285750">
              <a:buFont typeface="Arial" pitchFamily="34" charset="0"/>
              <a:buChar char="•"/>
            </a:pPr>
            <a:r>
              <a:rPr lang="en-US" sz="1100" dirty="0"/>
              <a:t>The new manager </a:t>
            </a:r>
            <a:r>
              <a:rPr lang="en-US" sz="1100" dirty="0" err="1"/>
              <a:t>Mystica</a:t>
            </a:r>
            <a:r>
              <a:rPr lang="en-US" sz="1100" dirty="0"/>
              <a:t> was willing to communicate with OPD, but appeared indifferent to the gang presence on the property.</a:t>
            </a:r>
          </a:p>
          <a:p>
            <a:pPr marL="285750" indent="-285750">
              <a:buFont typeface="Arial" pitchFamily="34" charset="0"/>
              <a:buChar char="•"/>
            </a:pPr>
            <a:endParaRPr lang="en-US" sz="1100" dirty="0"/>
          </a:p>
          <a:p>
            <a:r>
              <a:rPr lang="en-US" sz="1100" i="1" dirty="0"/>
              <a:t>Despite the above changes, criminal activity was rampant on the property…</a:t>
            </a:r>
            <a:endParaRPr lang="en-US" sz="1100" dirty="0"/>
          </a:p>
          <a:p>
            <a:endParaRPr lang="en-US" sz="1100" dirty="0"/>
          </a:p>
          <a:p>
            <a:pPr marL="285750" indent="-285750">
              <a:buFont typeface="Courier New" pitchFamily="49" charset="0"/>
              <a:buChar char="o"/>
            </a:pPr>
            <a:r>
              <a:rPr lang="en-US" sz="1100" dirty="0"/>
              <a:t>On 22 Apr 2014, I responded to a shooting at 8701 Hillside St.  While on scene, I observed seven .45 caliber casings and a vehicle in the parking lot that was struck by gun fire. </a:t>
            </a:r>
          </a:p>
          <a:p>
            <a:pPr marL="285750" indent="-285750">
              <a:buFont typeface="Courier New" pitchFamily="49" charset="0"/>
              <a:buChar char="o"/>
            </a:pPr>
            <a:r>
              <a:rPr lang="en-US" sz="1100" dirty="0"/>
              <a:t>Through the month of August I, along with patrol units, continued monitoring the property for criminal activity.  During my security checks I still observed numerous case gang members loitering on or about the property.  </a:t>
            </a:r>
          </a:p>
          <a:p>
            <a:pPr marL="285750" indent="-285750">
              <a:buFont typeface="Courier New" pitchFamily="49" charset="0"/>
              <a:buChar char="o"/>
            </a:pPr>
            <a:r>
              <a:rPr lang="en-US" sz="1100" dirty="0"/>
              <a:t>The property continuously harbored stolen vehicles and the environmental contamination appeared to only be getting worse.  </a:t>
            </a:r>
          </a:p>
          <a:p>
            <a:pPr marL="285750" indent="-285750">
              <a:buFont typeface="Courier New" pitchFamily="49" charset="0"/>
              <a:buChar char="o"/>
            </a:pPr>
            <a:r>
              <a:rPr lang="en-US" sz="1100" dirty="0"/>
              <a:t>On 4 Aug 2014, a BMW sedan was intentionally burned in the parking lot at 8603 Hillside St.  We knew based on our training and experience that criminals will sometimes burn vehicles to destroy evidence of their criminal activity.  It appeared despite our efforts, the property was still being used as a base for crime.</a:t>
            </a:r>
          </a:p>
          <a:p>
            <a:pPr marL="285750" indent="-285750">
              <a:buFont typeface="Courier New" pitchFamily="49" charset="0"/>
              <a:buChar char="o"/>
            </a:pPr>
            <a:r>
              <a:rPr lang="en-US" sz="1100" dirty="0"/>
              <a:t>On 25 Aug 2014, I responded to 8701 Hillside to conduct a security check of the rear parking lot.  I frequently conducted security checks in that part of the property because I knew that suspects often hid stolen cars there among other criminal activity.  During my security check I contacted a driver of a suspected stolen vehicle.  The driver attempted to escape capture by fighting me and my partner.  After taking the suspect into custody a loaded firearm was recovered from his person.  A file check of the suspect revealed he had a history of narcotic trafficking activity.</a:t>
            </a:r>
          </a:p>
          <a:p>
            <a:pPr marL="285750" indent="-285750">
              <a:buFont typeface="Courier New" pitchFamily="49" charset="0"/>
              <a:buChar char="o"/>
            </a:pPr>
            <a:r>
              <a:rPr lang="en-US" sz="1100" dirty="0"/>
              <a:t>On 4 Sep 2014, I conducted a security check of the parking lot at 8603 Hillside St when we observed several suspects flee from a vehicle in the parking lot.  Further investigation of the parking lot revealed a late model Chevrolet Camaro that was being stripped of its parts.  The Camaro belonged to a victim on beat 35 further confirming my suspicion that a significant portion of crime in the area may be related to 8603/8701 Hillside.</a:t>
            </a:r>
          </a:p>
          <a:p>
            <a:endParaRPr lang="en-US" sz="1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2778" y="4081666"/>
            <a:ext cx="6096000" cy="2590800"/>
          </a:xfrm>
          <a:prstGeom prst="rect">
            <a:avLst/>
          </a:prstGeom>
        </p:spPr>
      </p:pic>
    </p:spTree>
    <p:extLst>
      <p:ext uri="{BB962C8B-B14F-4D97-AF65-F5344CB8AC3E}">
        <p14:creationId xmlns:p14="http://schemas.microsoft.com/office/powerpoint/2010/main" val="42329675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9965" y="1265322"/>
            <a:ext cx="6062259" cy="4185761"/>
          </a:xfrm>
          <a:prstGeom prst="rect">
            <a:avLst/>
          </a:prstGeom>
          <a:noFill/>
        </p:spPr>
        <p:txBody>
          <a:bodyPr wrap="square" rtlCol="0">
            <a:spAutoFit/>
          </a:bodyPr>
          <a:lstStyle/>
          <a:p>
            <a:pPr marL="285750" indent="-285750">
              <a:buFont typeface="Arial" pitchFamily="34" charset="0"/>
              <a:buChar char="•"/>
            </a:pPr>
            <a:endParaRPr lang="en-US" sz="1400" dirty="0"/>
          </a:p>
          <a:p>
            <a:pPr marL="742950" lvl="1" indent="-285750">
              <a:buFont typeface="Courier New" pitchFamily="49" charset="0"/>
              <a:buChar char="o"/>
            </a:pPr>
            <a:r>
              <a:rPr lang="en-US" sz="1400" dirty="0"/>
              <a:t>On 20 SEP 2014, Alex BREGGS was </a:t>
            </a:r>
            <a:r>
              <a:rPr lang="en-US" sz="1400" dirty="0">
                <a:solidFill>
                  <a:srgbClr val="FF0000"/>
                </a:solidFill>
              </a:rPr>
              <a:t>murdered</a:t>
            </a:r>
            <a:r>
              <a:rPr lang="en-US" sz="1400" dirty="0"/>
              <a:t> IFO 8701 Hillside St. </a:t>
            </a:r>
          </a:p>
          <a:p>
            <a:pPr marL="742950" lvl="1" indent="-285750">
              <a:buFont typeface="Courier New" pitchFamily="49" charset="0"/>
              <a:buChar char="o"/>
            </a:pPr>
            <a:r>
              <a:rPr lang="en-US" sz="1400" dirty="0"/>
              <a:t>25 Mar 2015 a shooting occurred on the property.  Two resident female residents verbally accosted responding officers and enraged a crowd nearly started a riot.  The property owner refused to take action against the tenant.</a:t>
            </a:r>
          </a:p>
          <a:p>
            <a:pPr marL="742950" lvl="1" indent="-285750">
              <a:buFont typeface="Courier New" pitchFamily="49" charset="0"/>
              <a:buChar char="o"/>
            </a:pPr>
            <a:r>
              <a:rPr lang="en-US" sz="1400" dirty="0"/>
              <a:t>On April 15 2015, the latest property manager, Shantell GARNER, was shot IFO the property by her boyfriend, and property employee, Juan RODRIGUEZ.  It was later discovered RODRIGUEZ was on parole and GARNER was providing him with a concealment apartment off the books.  During our investigation another property employee, Donte EASLEY, was arrested on charges of aiding and abetting a felon because he helped RODRIGUEZ escape capture from OPD.</a:t>
            </a:r>
          </a:p>
          <a:p>
            <a:pPr marL="742950" lvl="1" indent="-285750">
              <a:buFont typeface="Courier New" pitchFamily="49" charset="0"/>
              <a:buChar char="o"/>
            </a:pPr>
            <a:r>
              <a:rPr lang="en-US" sz="1400" dirty="0"/>
              <a:t>15 MAY 2015, Kevin </a:t>
            </a:r>
            <a:r>
              <a:rPr lang="en-US" sz="1400" dirty="0" err="1"/>
              <a:t>McGHEE</a:t>
            </a:r>
            <a:r>
              <a:rPr lang="en-US" sz="1400" dirty="0"/>
              <a:t> was </a:t>
            </a:r>
            <a:r>
              <a:rPr lang="en-US" sz="1400" dirty="0">
                <a:solidFill>
                  <a:srgbClr val="FF0000"/>
                </a:solidFill>
              </a:rPr>
              <a:t>murdered</a:t>
            </a:r>
            <a:r>
              <a:rPr lang="en-US" sz="1400" dirty="0"/>
              <a:t> IFO 8701 Hillside St. </a:t>
            </a:r>
          </a:p>
          <a:p>
            <a:pPr marL="742950" lvl="1" indent="-285750">
              <a:buFont typeface="Courier New" pitchFamily="49" charset="0"/>
              <a:buChar char="o"/>
            </a:pPr>
            <a:r>
              <a:rPr lang="en-US" sz="1400" dirty="0"/>
              <a:t>9 SEP 2015, Avery ENOCH and Robert FIELDS are </a:t>
            </a:r>
            <a:r>
              <a:rPr lang="en-US" sz="1400" dirty="0">
                <a:solidFill>
                  <a:srgbClr val="FF0000"/>
                </a:solidFill>
              </a:rPr>
              <a:t>murdered</a:t>
            </a:r>
            <a:r>
              <a:rPr lang="en-US" sz="1400" dirty="0"/>
              <a:t> at 88</a:t>
            </a:r>
            <a:r>
              <a:rPr lang="en-US" sz="1400" baseline="30000" dirty="0"/>
              <a:t>th</a:t>
            </a:r>
            <a:r>
              <a:rPr lang="en-US" sz="1400" dirty="0"/>
              <a:t> and Hillside. </a:t>
            </a:r>
          </a:p>
          <a:p>
            <a:pPr marL="742950" lvl="1" indent="-285750">
              <a:buFont typeface="Courier New" pitchFamily="49" charset="0"/>
              <a:buChar char="o"/>
            </a:pPr>
            <a:r>
              <a:rPr lang="en-US" sz="1400" dirty="0"/>
              <a:t>16 DEC 2016, </a:t>
            </a:r>
            <a:r>
              <a:rPr lang="en-US" sz="1400" dirty="0" err="1"/>
              <a:t>Dwan</a:t>
            </a:r>
            <a:r>
              <a:rPr lang="en-US" sz="1400" dirty="0"/>
              <a:t> TAYLOR is murdered in the 8700 block of Hillside. </a:t>
            </a:r>
          </a:p>
          <a:p>
            <a:pPr marL="742950" lvl="1" indent="-285750">
              <a:buFont typeface="Courier New" pitchFamily="49" charset="0"/>
              <a:buChar char="o"/>
            </a:pPr>
            <a:endParaRPr lang="en-US" sz="1400" dirty="0"/>
          </a:p>
          <a:p>
            <a:pPr marL="285750" indent="-285750" algn="ctr">
              <a:buFont typeface="Arial" pitchFamily="34" charset="0"/>
              <a:buChar char="•"/>
            </a:pPr>
            <a:r>
              <a:rPr lang="en-US" sz="1400" dirty="0">
                <a:solidFill>
                  <a:srgbClr val="FF0000"/>
                </a:solidFill>
              </a:rPr>
              <a:t>All five murders were tied to the property</a:t>
            </a:r>
            <a:endParaRPr lang="en-US" sz="1200" dirty="0">
              <a:solidFill>
                <a:srgbClr val="FF0000"/>
              </a:solidFill>
            </a:endParaRPr>
          </a:p>
        </p:txBody>
      </p:sp>
      <p:pic>
        <p:nvPicPr>
          <p:cNvPr id="5" name="Picture 4">
            <a:extLst>
              <a:ext uri="{FF2B5EF4-FFF2-40B4-BE49-F238E27FC236}">
                <a16:creationId xmlns:a16="http://schemas.microsoft.com/office/drawing/2014/main" id="{01683CA1-9B5A-4BB8-A573-ABBF03DECE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72224" y="1586164"/>
            <a:ext cx="5591877" cy="3752850"/>
          </a:xfrm>
          <a:prstGeom prst="rect">
            <a:avLst/>
          </a:prstGeom>
        </p:spPr>
      </p:pic>
    </p:spTree>
    <p:extLst>
      <p:ext uri="{BB962C8B-B14F-4D97-AF65-F5344CB8AC3E}">
        <p14:creationId xmlns:p14="http://schemas.microsoft.com/office/powerpoint/2010/main" val="20644216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2441" y="294468"/>
            <a:ext cx="11127783" cy="6278642"/>
          </a:xfrm>
          <a:prstGeom prst="rect">
            <a:avLst/>
          </a:prstGeom>
          <a:noFill/>
        </p:spPr>
        <p:txBody>
          <a:bodyPr wrap="square" rtlCol="0">
            <a:spAutoFit/>
          </a:bodyPr>
          <a:lstStyle/>
          <a:p>
            <a:pPr algn="ctr"/>
            <a:r>
              <a:rPr lang="en-US" sz="2400" dirty="0">
                <a:solidFill>
                  <a:srgbClr val="00B0F0"/>
                </a:solidFill>
              </a:rPr>
              <a:t>Tough decisions had to be made…</a:t>
            </a:r>
          </a:p>
          <a:p>
            <a:endParaRPr lang="en-US" dirty="0"/>
          </a:p>
          <a:p>
            <a:r>
              <a:rPr lang="en-US" dirty="0"/>
              <a:t>In the latter part of 2015 it simply did not appear the property was going to progress into a safe entity long term.  An additional CPTED evaluation was conducted and we developed several potential solutions for the property:</a:t>
            </a:r>
          </a:p>
          <a:p>
            <a:endParaRPr lang="en-US" dirty="0"/>
          </a:p>
          <a:p>
            <a:pPr marL="342900" indent="-342900">
              <a:buFont typeface="+mj-lt"/>
              <a:buAutoNum type="arabicPeriod"/>
            </a:pPr>
            <a:r>
              <a:rPr lang="en-US" dirty="0"/>
              <a:t>Demolish the entire property and repurpose the land.</a:t>
            </a:r>
          </a:p>
          <a:p>
            <a:pPr marL="342900" indent="-342900">
              <a:buFont typeface="+mj-lt"/>
              <a:buAutoNum type="arabicPeriod"/>
            </a:pPr>
            <a:r>
              <a:rPr lang="en-US" dirty="0"/>
              <a:t>Demolish 8603 Hillside creating a thoroughfare through 87</a:t>
            </a:r>
            <a:r>
              <a:rPr lang="en-US" baseline="30000" dirty="0"/>
              <a:t>th</a:t>
            </a:r>
            <a:r>
              <a:rPr lang="en-US" dirty="0"/>
              <a:t> Ave.  This would reduce the property size in half.</a:t>
            </a:r>
          </a:p>
          <a:p>
            <a:pPr marL="342900" indent="-342900">
              <a:buFont typeface="+mj-lt"/>
              <a:buAutoNum type="arabicPeriod"/>
            </a:pPr>
            <a:r>
              <a:rPr lang="en-US" dirty="0"/>
              <a:t>Reset the property and repurpose it.</a:t>
            </a:r>
          </a:p>
          <a:p>
            <a:endParaRPr lang="en-US" dirty="0"/>
          </a:p>
          <a:p>
            <a:r>
              <a:rPr lang="en-US" dirty="0"/>
              <a:t>The Oakland Police Department’s position preferred solutions 1 and 2.  These were guaranteed to bring positive resolution to the property after nearly 30 years.  While demolition was strongly considered, the City began experiencing a critical housing shortage and strongly discouraged options 1 and 2.</a:t>
            </a:r>
          </a:p>
          <a:p>
            <a:endParaRPr lang="en-US" dirty="0"/>
          </a:p>
          <a:p>
            <a:r>
              <a:rPr lang="en-US" dirty="0"/>
              <a:t>Based on the above the property was positioned for sale.  </a:t>
            </a:r>
          </a:p>
          <a:p>
            <a:endParaRPr lang="en-US" dirty="0"/>
          </a:p>
          <a:p>
            <a:r>
              <a:rPr lang="en-US" dirty="0"/>
              <a:t>There were numerous potential buyers, however they had to meet strict criteria and conform to the settlement we agreed upon.</a:t>
            </a:r>
          </a:p>
          <a:p>
            <a:endParaRPr lang="en-US" dirty="0"/>
          </a:p>
          <a:p>
            <a:r>
              <a:rPr lang="en-US" dirty="0"/>
              <a:t>Nearly every potential buyer wanted to purchase the property outright and get the Oakland Police Department to agree to abolish the settlement agreement.  Having knowledge of the property’s history, the Oakland Police Department strongly </a:t>
            </a:r>
            <a:r>
              <a:rPr lang="en-US"/>
              <a:t>opposed any </a:t>
            </a:r>
            <a:r>
              <a:rPr lang="en-US" dirty="0"/>
              <a:t>weakening of the settlement.</a:t>
            </a:r>
          </a:p>
          <a:p>
            <a:pPr marL="342900" indent="-342900">
              <a:buFont typeface="+mj-lt"/>
              <a:buAutoNum type="arabicPeriod"/>
            </a:pPr>
            <a:endParaRPr lang="en-US" dirty="0"/>
          </a:p>
        </p:txBody>
      </p:sp>
    </p:spTree>
    <p:extLst>
      <p:ext uri="{BB962C8B-B14F-4D97-AF65-F5344CB8AC3E}">
        <p14:creationId xmlns:p14="http://schemas.microsoft.com/office/powerpoint/2010/main" val="28341939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4283" y="176169"/>
            <a:ext cx="11459361" cy="369332"/>
          </a:xfrm>
          <a:prstGeom prst="rect">
            <a:avLst/>
          </a:prstGeom>
          <a:noFill/>
        </p:spPr>
        <p:txBody>
          <a:bodyPr wrap="square" rtlCol="0">
            <a:spAutoFit/>
          </a:bodyPr>
          <a:lstStyle/>
          <a:p>
            <a:pPr algn="ctr"/>
            <a:r>
              <a:rPr lang="en-US" dirty="0">
                <a:solidFill>
                  <a:srgbClr val="00B0F0"/>
                </a:solidFill>
              </a:rPr>
              <a:t>Intelligence Based Policing turns the tide…</a:t>
            </a:r>
          </a:p>
        </p:txBody>
      </p:sp>
      <p:sp>
        <p:nvSpPr>
          <p:cNvPr id="3" name="TextBox 2"/>
          <p:cNvSpPr txBox="1"/>
          <p:nvPr/>
        </p:nvSpPr>
        <p:spPr>
          <a:xfrm>
            <a:off x="926983" y="4462943"/>
            <a:ext cx="10393959" cy="3139321"/>
          </a:xfrm>
          <a:prstGeom prst="rect">
            <a:avLst/>
          </a:prstGeom>
          <a:noFill/>
        </p:spPr>
        <p:txBody>
          <a:bodyPr wrap="square" rtlCol="0">
            <a:spAutoFit/>
          </a:bodyPr>
          <a:lstStyle/>
          <a:p>
            <a:r>
              <a:rPr lang="en-US" dirty="0"/>
              <a:t>In October of 2015 the Oakland Police Department’s Cease Fire Division embarked upon a surgical solution that would prove highly effective at breaking up the Case Boy’s at 8603 Hillside.</a:t>
            </a:r>
          </a:p>
          <a:p>
            <a:endParaRPr lang="en-US" dirty="0"/>
          </a:p>
          <a:p>
            <a:r>
              <a:rPr lang="en-US" dirty="0"/>
              <a:t>The investigation lasted several months and about 35 arrests were made on suspected Case Boy gang members and their associates.  Several of those gang members were tied to 8603 Hillside.  </a:t>
            </a:r>
          </a:p>
          <a:p>
            <a:endParaRPr lang="en-US" dirty="0"/>
          </a:p>
          <a:p>
            <a:r>
              <a:rPr lang="en-US" dirty="0"/>
              <a:t>Working with the latest </a:t>
            </a:r>
            <a:r>
              <a:rPr lang="en-US" i="1" dirty="0"/>
              <a:t>legal</a:t>
            </a:r>
            <a:r>
              <a:rPr lang="en-US" dirty="0"/>
              <a:t> property management and security team, the associated stash houses were slowly evicted one at a time.  The vacated units were not re-rented out.</a:t>
            </a:r>
          </a:p>
          <a:p>
            <a:endParaRPr lang="en-US" dirty="0"/>
          </a:p>
          <a:p>
            <a:endParaRPr lang="en-US" dirty="0"/>
          </a:p>
          <a:p>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6983" y="607877"/>
            <a:ext cx="9949343" cy="3792689"/>
          </a:xfrm>
          <a:prstGeom prst="rect">
            <a:avLst/>
          </a:prstGeom>
        </p:spPr>
      </p:pic>
    </p:spTree>
    <p:extLst>
      <p:ext uri="{BB962C8B-B14F-4D97-AF65-F5344CB8AC3E}">
        <p14:creationId xmlns:p14="http://schemas.microsoft.com/office/powerpoint/2010/main" val="37938147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06379" y="943173"/>
            <a:ext cx="10779853" cy="5355312"/>
          </a:xfrm>
          <a:prstGeom prst="rect">
            <a:avLst/>
          </a:prstGeom>
        </p:spPr>
        <p:txBody>
          <a:bodyPr wrap="square">
            <a:spAutoFit/>
          </a:bodyPr>
          <a:lstStyle/>
          <a:p>
            <a:r>
              <a:rPr lang="en-US" dirty="0"/>
              <a:t>In 2015, a qualified potential buyer with strong community ties, expressed his vision for the property.  </a:t>
            </a:r>
          </a:p>
          <a:p>
            <a:endParaRPr lang="en-US" dirty="0"/>
          </a:p>
          <a:p>
            <a:r>
              <a:rPr lang="en-US" dirty="0"/>
              <a:t>The potential buyer, the City, and the Oakland Police Department discussed a new vision for the property:</a:t>
            </a:r>
          </a:p>
          <a:p>
            <a:endParaRPr lang="en-US" dirty="0"/>
          </a:p>
          <a:p>
            <a:pPr marL="285750" indent="-285750">
              <a:buFont typeface="Courier New" panose="02070309020205020404" pitchFamily="49" charset="0"/>
              <a:buChar char="o"/>
            </a:pPr>
            <a:r>
              <a:rPr lang="en-US" dirty="0"/>
              <a:t>The property would be physically rehabilitated to Oakland PD’s CPTED analysis standards including:</a:t>
            </a:r>
          </a:p>
          <a:p>
            <a:pPr marL="285750" indent="-285750">
              <a:buFont typeface="Courier New" panose="02070309020205020404" pitchFamily="49" charset="0"/>
              <a:buChar char="o"/>
            </a:pPr>
            <a:r>
              <a:rPr lang="en-US" dirty="0"/>
              <a:t>All gates would be repaired and a digital key card system would be implemented.</a:t>
            </a:r>
          </a:p>
          <a:p>
            <a:pPr marL="285750" indent="-285750">
              <a:buFont typeface="Courier New" panose="02070309020205020404" pitchFamily="49" charset="0"/>
              <a:buChar char="o"/>
            </a:pPr>
            <a:r>
              <a:rPr lang="en-US" dirty="0"/>
              <a:t>Despite the cost, both parking lots would be repaved with strict assigned parking.</a:t>
            </a:r>
          </a:p>
          <a:p>
            <a:pPr marL="285750" indent="-285750">
              <a:buFont typeface="Courier New" panose="02070309020205020404" pitchFamily="49" charset="0"/>
              <a:buChar char="o"/>
            </a:pPr>
            <a:r>
              <a:rPr lang="en-US" dirty="0"/>
              <a:t>Hazardous parts of the property would be reconditioned (Fencing, holes in the ground, broken windows, </a:t>
            </a:r>
            <a:r>
              <a:rPr lang="en-US" dirty="0" err="1"/>
              <a:t>etc</a:t>
            </a:r>
            <a:r>
              <a:rPr lang="en-US" dirty="0"/>
              <a:t>)</a:t>
            </a:r>
          </a:p>
          <a:p>
            <a:pPr marL="285750" indent="-285750">
              <a:buFont typeface="Courier New" panose="02070309020205020404" pitchFamily="49" charset="0"/>
              <a:buChar char="o"/>
            </a:pPr>
            <a:r>
              <a:rPr lang="en-US" dirty="0"/>
              <a:t>A top of the line surveillance system would be installed with vehicle license plate reading ability.</a:t>
            </a:r>
          </a:p>
          <a:p>
            <a:endParaRPr lang="en-US" dirty="0"/>
          </a:p>
          <a:p>
            <a:pPr marL="285750" indent="-285750">
              <a:buFont typeface="Arial" panose="020B0604020202020204" pitchFamily="34" charset="0"/>
              <a:buChar char="•"/>
            </a:pPr>
            <a:r>
              <a:rPr lang="en-US" dirty="0"/>
              <a:t>The property would be also be repurposed to assist Oakland’s housing crisis:</a:t>
            </a:r>
          </a:p>
          <a:p>
            <a:pPr marL="285750" indent="-285750">
              <a:buFont typeface="Courier New" panose="02070309020205020404" pitchFamily="49" charset="0"/>
              <a:buChar char="o"/>
            </a:pPr>
            <a:r>
              <a:rPr lang="en-US" dirty="0"/>
              <a:t>New tenants must have proof of continuous employment.</a:t>
            </a:r>
          </a:p>
          <a:p>
            <a:pPr marL="285750" indent="-285750">
              <a:buFont typeface="Courier New" panose="02070309020205020404" pitchFamily="49" charset="0"/>
              <a:buChar char="o"/>
            </a:pPr>
            <a:r>
              <a:rPr lang="en-US" dirty="0"/>
              <a:t>The new tenants would qualify for median income exceptions (60 and 80 percent of Oakland median income)</a:t>
            </a:r>
          </a:p>
          <a:p>
            <a:pPr marL="285750" indent="-285750">
              <a:buFont typeface="Courier New" panose="02070309020205020404" pitchFamily="49" charset="0"/>
              <a:buChar char="o"/>
            </a:pPr>
            <a:r>
              <a:rPr lang="en-US" dirty="0"/>
              <a:t>Special housing considerations would be made for military veterans.</a:t>
            </a:r>
          </a:p>
          <a:p>
            <a:pPr marL="285750" indent="-285750">
              <a:buFont typeface="Courier New" panose="02070309020205020404" pitchFamily="49" charset="0"/>
              <a:buChar char="o"/>
            </a:pPr>
            <a:endParaRPr lang="en-US" dirty="0"/>
          </a:p>
          <a:p>
            <a:pPr marL="285750" indent="-285750">
              <a:buFont typeface="Courier New" panose="02070309020205020404" pitchFamily="49" charset="0"/>
              <a:buChar char="o"/>
            </a:pPr>
            <a:r>
              <a:rPr lang="en-US" dirty="0"/>
              <a:t>Over the following 16 months, CRO5 Officer J. Belligan worked with the security team, management team, the new potential buyer, and Oakland Police crime reduction teams on the continued enforcement of the property.</a:t>
            </a:r>
          </a:p>
          <a:p>
            <a:pPr marL="285750" indent="-285750">
              <a:buFont typeface="Courier New" panose="02070309020205020404" pitchFamily="49" charset="0"/>
              <a:buChar char="o"/>
            </a:pPr>
            <a:endParaRPr lang="en-US" dirty="0"/>
          </a:p>
          <a:p>
            <a:pPr marL="285750" indent="-285750">
              <a:buFont typeface="Courier New" panose="02070309020205020404" pitchFamily="49" charset="0"/>
              <a:buChar char="o"/>
            </a:pPr>
            <a:r>
              <a:rPr lang="en-US" dirty="0"/>
              <a:t>Utilizing this model we achieved the following results…</a:t>
            </a:r>
          </a:p>
        </p:txBody>
      </p:sp>
      <p:sp>
        <p:nvSpPr>
          <p:cNvPr id="3" name="TextBox 2">
            <a:extLst>
              <a:ext uri="{FF2B5EF4-FFF2-40B4-BE49-F238E27FC236}">
                <a16:creationId xmlns:a16="http://schemas.microsoft.com/office/drawing/2014/main" id="{B88BFC7A-129C-4FEF-BCD6-10BD2AFFB7A3}"/>
              </a:ext>
            </a:extLst>
          </p:cNvPr>
          <p:cNvSpPr txBox="1"/>
          <p:nvPr/>
        </p:nvSpPr>
        <p:spPr>
          <a:xfrm>
            <a:off x="2671012" y="329108"/>
            <a:ext cx="6785810" cy="461665"/>
          </a:xfrm>
          <a:prstGeom prst="rect">
            <a:avLst/>
          </a:prstGeom>
          <a:noFill/>
        </p:spPr>
        <p:txBody>
          <a:bodyPr wrap="square" rtlCol="0">
            <a:spAutoFit/>
          </a:bodyPr>
          <a:lstStyle/>
          <a:p>
            <a:r>
              <a:rPr lang="en-US" sz="2400" dirty="0">
                <a:solidFill>
                  <a:srgbClr val="00B0F0"/>
                </a:solidFill>
              </a:rPr>
              <a:t>In 2015 The Future Was Looking Brighter</a:t>
            </a:r>
          </a:p>
        </p:txBody>
      </p:sp>
    </p:spTree>
    <p:extLst>
      <p:ext uri="{BB962C8B-B14F-4D97-AF65-F5344CB8AC3E}">
        <p14:creationId xmlns:p14="http://schemas.microsoft.com/office/powerpoint/2010/main" val="38693963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A338CA-4133-42AB-B386-86FFEE28BD9F}"/>
              </a:ext>
            </a:extLst>
          </p:cNvPr>
          <p:cNvSpPr txBox="1"/>
          <p:nvPr/>
        </p:nvSpPr>
        <p:spPr>
          <a:xfrm>
            <a:off x="1026695" y="858253"/>
            <a:ext cx="10435389" cy="5509200"/>
          </a:xfrm>
          <a:prstGeom prst="rect">
            <a:avLst/>
          </a:prstGeom>
          <a:noFill/>
        </p:spPr>
        <p:txBody>
          <a:bodyPr wrap="square" rtlCol="0">
            <a:spAutoFit/>
          </a:bodyPr>
          <a:lstStyle/>
          <a:p>
            <a:r>
              <a:rPr lang="en-US" sz="1600" dirty="0"/>
              <a:t>In review of the data taken from </a:t>
            </a:r>
            <a:r>
              <a:rPr lang="en-US" sz="1600" dirty="0" err="1"/>
              <a:t>Speedtrack</a:t>
            </a:r>
            <a:r>
              <a:rPr lang="en-US" sz="1600" dirty="0"/>
              <a:t>, the data reflects the following outcomes:</a:t>
            </a:r>
          </a:p>
          <a:p>
            <a:endParaRPr lang="en-US" sz="1600" dirty="0"/>
          </a:p>
          <a:p>
            <a:r>
              <a:rPr lang="en-US" sz="1600" dirty="0"/>
              <a:t>It should be noted, the data compared the years January 1 2012 to January 1 2016.  These year’s most accurately reflect the calls for service on the property up until OPD’s successful intervention and ultimately the transition of the property in early 2017.  The 2017 data most accurately reflects the long-term results of the project.</a:t>
            </a:r>
          </a:p>
          <a:p>
            <a:endParaRPr lang="en-US" sz="1600" dirty="0"/>
          </a:p>
          <a:p>
            <a:r>
              <a:rPr lang="en-US" sz="1600" dirty="0"/>
              <a:t>Calls for service is a double edged sword in determination of crime reduction statistics.  Prior to OPD’s successful intervention on the property, the property was the number one residential property for calls for service.  Reviewing 2017’s data of 297 calls for service over a ten month period actually suggests that there was only a marginal reduction in calls for service leading one to believe the project may not have been as successful as anticipated.  However, it is in fact the opposite, based on the figures as I’ll later explain:</a:t>
            </a:r>
          </a:p>
          <a:p>
            <a:endParaRPr lang="en-US" sz="1600" dirty="0"/>
          </a:p>
          <a:p>
            <a:r>
              <a:rPr lang="en-US" sz="1600" dirty="0"/>
              <a:t>It is general knowledge in Law Enforcement that communities who suffer from violence, and the threat of violence, often under report criminal activity out of fear of retribution.  I believe the presence of a violent gang on the property likely held this theory to fact.  So, we can make an educated inference that the properties crime level prior to OPD’s intervention was actually higher than what </a:t>
            </a:r>
            <a:r>
              <a:rPr lang="en-US" sz="1600" dirty="0" err="1"/>
              <a:t>SpeedTrack</a:t>
            </a:r>
            <a:r>
              <a:rPr lang="en-US" sz="1600" dirty="0"/>
              <a:t> reflected.  Knowing this, and implementing modern principals of CPTED, one of the mandatory tasks the property owner was to institute (OPD driven) was the formation of a neighborhood watch (Or system similar) on the property.  While neighborhood watches provide many known benefits, they also have a tendency to</a:t>
            </a:r>
            <a:r>
              <a:rPr lang="en-US" sz="1600" i="1" dirty="0"/>
              <a:t> increase</a:t>
            </a:r>
            <a:r>
              <a:rPr lang="en-US" sz="1600" dirty="0"/>
              <a:t> calls for service.  And this is a </a:t>
            </a:r>
            <a:r>
              <a:rPr lang="en-US" sz="1600" i="1" dirty="0"/>
              <a:t>good</a:t>
            </a:r>
            <a:r>
              <a:rPr lang="en-US" sz="1600" dirty="0"/>
              <a:t> thing.  This means the cycle of fear is being broken and citizens are reporting crime in an effort to improve their community.  </a:t>
            </a:r>
          </a:p>
          <a:p>
            <a:endParaRPr lang="en-US" sz="1600" dirty="0"/>
          </a:p>
          <a:p>
            <a:r>
              <a:rPr lang="en-US" sz="1600" dirty="0"/>
              <a:t>Knowing this, it came as no surprise that calls for service remained relatively unchanged by percentage during this project.</a:t>
            </a:r>
          </a:p>
        </p:txBody>
      </p:sp>
      <p:sp>
        <p:nvSpPr>
          <p:cNvPr id="3" name="TextBox 2">
            <a:extLst>
              <a:ext uri="{FF2B5EF4-FFF2-40B4-BE49-F238E27FC236}">
                <a16:creationId xmlns:a16="http://schemas.microsoft.com/office/drawing/2014/main" id="{45D06260-60C0-4B2D-9443-214D84E2867A}"/>
              </a:ext>
            </a:extLst>
          </p:cNvPr>
          <p:cNvSpPr txBox="1"/>
          <p:nvPr/>
        </p:nvSpPr>
        <p:spPr>
          <a:xfrm>
            <a:off x="1187116" y="288758"/>
            <a:ext cx="9809747" cy="584775"/>
          </a:xfrm>
          <a:prstGeom prst="rect">
            <a:avLst/>
          </a:prstGeom>
          <a:noFill/>
        </p:spPr>
        <p:txBody>
          <a:bodyPr wrap="square" rtlCol="0">
            <a:spAutoFit/>
          </a:bodyPr>
          <a:lstStyle/>
          <a:p>
            <a:pPr algn="ctr"/>
            <a:r>
              <a:rPr lang="en-US" sz="3200" dirty="0">
                <a:solidFill>
                  <a:srgbClr val="00B0F0"/>
                </a:solidFill>
              </a:rPr>
              <a:t>#</a:t>
            </a:r>
            <a:r>
              <a:rPr lang="en-US" sz="3200" dirty="0"/>
              <a:t>  </a:t>
            </a:r>
            <a:r>
              <a:rPr lang="en-US" sz="3200" dirty="0">
                <a:solidFill>
                  <a:srgbClr val="FF0000"/>
                </a:solidFill>
              </a:rPr>
              <a:t>The Numbers  </a:t>
            </a:r>
            <a:r>
              <a:rPr lang="en-US" sz="3200" dirty="0">
                <a:solidFill>
                  <a:srgbClr val="00B0F0"/>
                </a:solidFill>
              </a:rPr>
              <a:t>#</a:t>
            </a:r>
          </a:p>
        </p:txBody>
      </p:sp>
    </p:spTree>
    <p:extLst>
      <p:ext uri="{BB962C8B-B14F-4D97-AF65-F5344CB8AC3E}">
        <p14:creationId xmlns:p14="http://schemas.microsoft.com/office/powerpoint/2010/main" val="4187851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1D54158F-15B8-42D6-8A55-495A15DF5F18}"/>
              </a:ext>
            </a:extLst>
          </p:cNvPr>
          <p:cNvSpPr>
            <a:spLocks noGrp="1"/>
          </p:cNvSpPr>
          <p:nvPr>
            <p:ph type="title"/>
          </p:nvPr>
        </p:nvSpPr>
        <p:spPr>
          <a:xfrm>
            <a:off x="3276684" y="915236"/>
            <a:ext cx="7772400" cy="820696"/>
          </a:xfrm>
        </p:spPr>
        <p:txBody>
          <a:bodyPr>
            <a:normAutofit fontScale="90000"/>
          </a:bodyPr>
          <a:lstStyle/>
          <a:p>
            <a:pPr marL="320040" indent="-320040">
              <a:buClr>
                <a:schemeClr val="accent6">
                  <a:lumMod val="75000"/>
                </a:schemeClr>
              </a:buClr>
              <a:defRPr/>
            </a:pPr>
            <a:r>
              <a:rPr lang="en-US" altLang="en-US" dirty="0">
                <a:solidFill>
                  <a:srgbClr val="00B0F0"/>
                </a:solidFill>
                <a:latin typeface="Arial" charset="0"/>
                <a:cs typeface="Arial" charset="0"/>
              </a:rPr>
              <a:t>Project #35X-14-004</a:t>
            </a:r>
            <a:br>
              <a:rPr lang="en-US" altLang="en-US" dirty="0">
                <a:solidFill>
                  <a:schemeClr val="tx1"/>
                </a:solidFill>
                <a:latin typeface="Arial" charset="0"/>
                <a:cs typeface="Arial" charset="0"/>
              </a:rPr>
            </a:br>
            <a:endParaRPr lang="en-US" altLang="en-US" sz="3200" dirty="0">
              <a:latin typeface="Arial" charset="0"/>
              <a:cs typeface="Arial" charset="0"/>
            </a:endParaRPr>
          </a:p>
        </p:txBody>
      </p:sp>
      <p:sp>
        <p:nvSpPr>
          <p:cNvPr id="5123" name="Content Placeholder 2">
            <a:extLst>
              <a:ext uri="{FF2B5EF4-FFF2-40B4-BE49-F238E27FC236}">
                <a16:creationId xmlns:a16="http://schemas.microsoft.com/office/drawing/2014/main" id="{D8623B04-66B9-476C-83BD-34BE4D9E5C92}"/>
              </a:ext>
            </a:extLst>
          </p:cNvPr>
          <p:cNvSpPr>
            <a:spLocks noGrp="1"/>
          </p:cNvSpPr>
          <p:nvPr>
            <p:ph idx="1"/>
          </p:nvPr>
        </p:nvSpPr>
        <p:spPr/>
        <p:txBody>
          <a:bodyPr rtlCol="0">
            <a:normAutofit fontScale="92500" lnSpcReduction="20000"/>
          </a:bodyPr>
          <a:lstStyle/>
          <a:p>
            <a:pPr marL="45720" indent="0" algn="ctr">
              <a:buClr>
                <a:schemeClr val="accent6">
                  <a:lumMod val="75000"/>
                </a:schemeClr>
              </a:buClr>
              <a:buNone/>
              <a:defRPr/>
            </a:pPr>
            <a:r>
              <a:rPr lang="en-US" altLang="en-US" sz="2600" b="1" dirty="0">
                <a:solidFill>
                  <a:schemeClr val="tx1">
                    <a:lumMod val="75000"/>
                    <a:lumOff val="25000"/>
                  </a:schemeClr>
                </a:solidFill>
                <a:latin typeface="Arial" charset="0"/>
                <a:cs typeface="Arial" charset="0"/>
              </a:rPr>
              <a:t>Opened – 01 Feb 2014 at 8603/8701 Hillside St.</a:t>
            </a:r>
          </a:p>
          <a:p>
            <a:pPr marL="45720" indent="0">
              <a:buClr>
                <a:schemeClr val="accent6">
                  <a:lumMod val="75000"/>
                </a:schemeClr>
              </a:buClr>
              <a:buNone/>
              <a:defRPr/>
            </a:pPr>
            <a:endParaRPr lang="en-US" altLang="en-US" sz="1900" b="1" dirty="0">
              <a:solidFill>
                <a:schemeClr val="tx1">
                  <a:lumMod val="75000"/>
                  <a:lumOff val="25000"/>
                </a:schemeClr>
              </a:solidFill>
              <a:latin typeface="Arial" charset="0"/>
              <a:cs typeface="Arial" charset="0"/>
            </a:endParaRPr>
          </a:p>
          <a:p>
            <a:pPr indent="-182880">
              <a:buClr>
                <a:schemeClr val="accent6">
                  <a:lumMod val="75000"/>
                </a:schemeClr>
              </a:buClr>
              <a:defRPr/>
            </a:pPr>
            <a:r>
              <a:rPr lang="en-US" altLang="en-US" sz="1900" b="1" dirty="0">
                <a:solidFill>
                  <a:schemeClr val="tx1">
                    <a:lumMod val="75000"/>
                    <a:lumOff val="25000"/>
                  </a:schemeClr>
                </a:solidFill>
                <a:latin typeface="Arial" charset="0"/>
                <a:cs typeface="Arial" charset="0"/>
              </a:rPr>
              <a:t>Nature of the Problem:  </a:t>
            </a:r>
          </a:p>
          <a:p>
            <a:pPr lvl="1" indent="-182880">
              <a:buClr>
                <a:schemeClr val="accent6">
                  <a:lumMod val="75000"/>
                </a:schemeClr>
              </a:buClr>
              <a:defRPr/>
            </a:pPr>
            <a:r>
              <a:rPr lang="en-US" altLang="en-US" sz="1900" b="1" dirty="0">
                <a:solidFill>
                  <a:schemeClr val="tx1">
                    <a:lumMod val="75000"/>
                    <a:lumOff val="25000"/>
                  </a:schemeClr>
                </a:solidFill>
                <a:latin typeface="Arial" charset="0"/>
                <a:cs typeface="Arial" charset="0"/>
              </a:rPr>
              <a:t>The property was controlled by the Case Boys gang.  Additionally, robbery, burglary, narcotics dealing and numerous other activities appeared to be based from the property.</a:t>
            </a:r>
          </a:p>
          <a:p>
            <a:pPr indent="-182880">
              <a:buClr>
                <a:schemeClr val="accent6">
                  <a:lumMod val="75000"/>
                </a:schemeClr>
              </a:buClr>
              <a:defRPr/>
            </a:pPr>
            <a:r>
              <a:rPr lang="en-US" altLang="en-US" sz="1900" b="1" dirty="0">
                <a:solidFill>
                  <a:schemeClr val="tx1">
                    <a:lumMod val="75000"/>
                    <a:lumOff val="25000"/>
                  </a:schemeClr>
                </a:solidFill>
                <a:latin typeface="Arial" charset="0"/>
                <a:cs typeface="Arial" charset="0"/>
              </a:rPr>
              <a:t>Problem ID</a:t>
            </a:r>
          </a:p>
          <a:p>
            <a:pPr lvl="2" indent="-182880">
              <a:buClr>
                <a:schemeClr val="accent6">
                  <a:lumMod val="75000"/>
                </a:schemeClr>
              </a:buClr>
              <a:defRPr/>
            </a:pPr>
            <a:r>
              <a:rPr lang="en-US" altLang="en-US" sz="1900" b="1" dirty="0">
                <a:solidFill>
                  <a:schemeClr val="tx1">
                    <a:lumMod val="75000"/>
                    <a:lumOff val="25000"/>
                  </a:schemeClr>
                </a:solidFill>
                <a:latin typeface="Arial" charset="0"/>
                <a:cs typeface="Arial" charset="0"/>
              </a:rPr>
              <a:t>Crime analysis:  The property was consistently ranked among the top calls for service.</a:t>
            </a:r>
          </a:p>
          <a:p>
            <a:pPr indent="-182880">
              <a:buClr>
                <a:schemeClr val="accent6">
                  <a:lumMod val="75000"/>
                </a:schemeClr>
              </a:buClr>
              <a:defRPr/>
            </a:pPr>
            <a:r>
              <a:rPr lang="en-US" altLang="en-US" sz="1900" b="1" dirty="0">
                <a:solidFill>
                  <a:schemeClr val="tx1">
                    <a:lumMod val="75000"/>
                    <a:lumOff val="25000"/>
                  </a:schemeClr>
                </a:solidFill>
                <a:latin typeface="Arial" charset="0"/>
                <a:cs typeface="Arial" charset="0"/>
              </a:rPr>
              <a:t>Stakeholders:</a:t>
            </a:r>
          </a:p>
          <a:p>
            <a:pPr marL="823277" lvl="2" indent="-182880">
              <a:buClr>
                <a:schemeClr val="accent6">
                  <a:lumMod val="75000"/>
                </a:schemeClr>
              </a:buClr>
              <a:defRPr/>
            </a:pPr>
            <a:r>
              <a:rPr lang="en-US" altLang="en-US" sz="1900" b="1" dirty="0">
                <a:solidFill>
                  <a:schemeClr val="tx1">
                    <a:lumMod val="75000"/>
                    <a:lumOff val="25000"/>
                  </a:schemeClr>
                </a:solidFill>
                <a:latin typeface="Arial" charset="0"/>
                <a:cs typeface="Arial" charset="0"/>
              </a:rPr>
              <a:t>Local residents, Children attending Castlemont H.S., The Oakland Police Department, and the City of Oakland.</a:t>
            </a:r>
          </a:p>
          <a:p>
            <a:pPr indent="-182880">
              <a:buClr>
                <a:schemeClr val="accent6">
                  <a:lumMod val="75000"/>
                </a:schemeClr>
              </a:buClr>
              <a:defRPr/>
            </a:pPr>
            <a:r>
              <a:rPr lang="en-US" altLang="en-US" sz="1900" b="1" dirty="0">
                <a:solidFill>
                  <a:schemeClr val="tx1">
                    <a:lumMod val="75000"/>
                    <a:lumOff val="25000"/>
                  </a:schemeClr>
                </a:solidFill>
                <a:latin typeface="Arial" charset="0"/>
                <a:cs typeface="Arial" charset="0"/>
              </a:rPr>
              <a:t>Sources of Problem:</a:t>
            </a:r>
          </a:p>
          <a:p>
            <a:pPr marL="823277" lvl="2" indent="-182880">
              <a:buClr>
                <a:schemeClr val="accent6">
                  <a:lumMod val="75000"/>
                </a:schemeClr>
              </a:buClr>
              <a:defRPr/>
            </a:pPr>
            <a:r>
              <a:rPr lang="en-US" altLang="en-US" sz="1900" b="1" dirty="0">
                <a:solidFill>
                  <a:schemeClr val="tx1">
                    <a:lumMod val="75000"/>
                    <a:lumOff val="25000"/>
                  </a:schemeClr>
                </a:solidFill>
                <a:latin typeface="Arial" charset="0"/>
                <a:cs typeface="Arial" charset="0"/>
              </a:rPr>
              <a:t>Lack of ownership responsibility.</a:t>
            </a:r>
          </a:p>
          <a:p>
            <a:pPr marL="823277" lvl="2" indent="-182880">
              <a:buClr>
                <a:schemeClr val="accent6">
                  <a:lumMod val="75000"/>
                </a:schemeClr>
              </a:buClr>
              <a:defRPr/>
            </a:pPr>
            <a:r>
              <a:rPr lang="en-US" altLang="en-US" sz="1900" b="1" dirty="0">
                <a:solidFill>
                  <a:schemeClr val="tx1">
                    <a:lumMod val="75000"/>
                    <a:lumOff val="25000"/>
                  </a:schemeClr>
                </a:solidFill>
                <a:latin typeface="Arial" charset="0"/>
                <a:cs typeface="Arial" charset="0"/>
              </a:rPr>
              <a:t>Highly defensible geographic location for crime.</a:t>
            </a:r>
          </a:p>
          <a:p>
            <a:pPr marL="823277" lvl="2" indent="-182880">
              <a:buClr>
                <a:schemeClr val="accent6">
                  <a:lumMod val="75000"/>
                </a:schemeClr>
              </a:buClr>
              <a:defRPr/>
            </a:pPr>
            <a:r>
              <a:rPr lang="en-US" altLang="en-US" sz="1900" b="1" dirty="0">
                <a:solidFill>
                  <a:schemeClr val="tx1">
                    <a:lumMod val="75000"/>
                    <a:lumOff val="25000"/>
                  </a:schemeClr>
                </a:solidFill>
                <a:latin typeface="Arial" charset="0"/>
                <a:cs typeface="Arial" charset="0"/>
              </a:rPr>
              <a:t>Several failed previous attempts to rehabilitate the property.</a:t>
            </a:r>
          </a:p>
          <a:p>
            <a:pPr indent="-182880">
              <a:buClr>
                <a:schemeClr val="accent6">
                  <a:lumMod val="75000"/>
                </a:schemeClr>
              </a:buClr>
              <a:defRPr/>
            </a:pPr>
            <a:endParaRPr lang="en-US" altLang="en-US" sz="2700" b="1" dirty="0">
              <a:solidFill>
                <a:schemeClr val="tx1">
                  <a:lumMod val="75000"/>
                  <a:lumOff val="25000"/>
                </a:schemeClr>
              </a:solidFill>
              <a:latin typeface="Arial" charset="0"/>
              <a:cs typeface="Arial" charset="0"/>
            </a:endParaRPr>
          </a:p>
        </p:txBody>
      </p:sp>
      <p:sp>
        <p:nvSpPr>
          <p:cNvPr id="9218" name="Slide Number Placeholder 3">
            <a:extLst>
              <a:ext uri="{FF2B5EF4-FFF2-40B4-BE49-F238E27FC236}">
                <a16:creationId xmlns:a16="http://schemas.microsoft.com/office/drawing/2014/main" id="{1E1A4C87-E845-4469-BF36-12B1D756DAA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eaLnBrk="0" hangingPunct="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eaLnBrk="0" hangingPunct="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eaLnBrk="0" hangingPunct="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eaLnBrk="0"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CAC2A3F7-A8F1-4606-B7A8-DD1452E02165}" type="slidenum">
              <a:rPr lang="en-US" altLang="en-US" sz="1400">
                <a:solidFill>
                  <a:schemeClr val="tx1"/>
                </a:solidFill>
                <a:latin typeface="Arial" panose="020B0604020202020204" pitchFamily="34" charset="0"/>
                <a:cs typeface="Arial" panose="020B0604020202020204" pitchFamily="34" charset="0"/>
              </a:rPr>
              <a:pPr>
                <a:spcBef>
                  <a:spcPct val="0"/>
                </a:spcBef>
                <a:spcAft>
                  <a:spcPct val="0"/>
                </a:spcAft>
                <a:buClrTx/>
                <a:buSzTx/>
                <a:buFontTx/>
                <a:buNone/>
              </a:pPr>
              <a:t>2</a:t>
            </a:fld>
            <a:endParaRPr lang="en-US" altLang="en-US" sz="14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86156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B4E305-B867-455D-A496-AB35C9691BB7}"/>
              </a:ext>
            </a:extLst>
          </p:cNvPr>
          <p:cNvSpPr txBox="1"/>
          <p:nvPr/>
        </p:nvSpPr>
        <p:spPr>
          <a:xfrm>
            <a:off x="802105" y="1082842"/>
            <a:ext cx="11165306" cy="584775"/>
          </a:xfrm>
          <a:prstGeom prst="rect">
            <a:avLst/>
          </a:prstGeom>
          <a:noFill/>
        </p:spPr>
        <p:txBody>
          <a:bodyPr wrap="square" rtlCol="0">
            <a:spAutoFit/>
          </a:bodyPr>
          <a:lstStyle/>
          <a:p>
            <a:r>
              <a:rPr lang="en-US" sz="1600" dirty="0"/>
              <a:t>The real evidence of statistical success of the project should be garnered from the reduction of violent crime and calls for service that affect the quality of life of the residents on the property.  I used the below data to represent this:</a:t>
            </a:r>
          </a:p>
        </p:txBody>
      </p:sp>
      <p:sp>
        <p:nvSpPr>
          <p:cNvPr id="4" name="TextBox 3">
            <a:extLst>
              <a:ext uri="{FF2B5EF4-FFF2-40B4-BE49-F238E27FC236}">
                <a16:creationId xmlns:a16="http://schemas.microsoft.com/office/drawing/2014/main" id="{A7F58F01-7EEC-4CFD-B468-08FF7F56B4AD}"/>
              </a:ext>
            </a:extLst>
          </p:cNvPr>
          <p:cNvSpPr txBox="1"/>
          <p:nvPr/>
        </p:nvSpPr>
        <p:spPr>
          <a:xfrm>
            <a:off x="1860884" y="1820779"/>
            <a:ext cx="10756232" cy="2800767"/>
          </a:xfrm>
          <a:prstGeom prst="rect">
            <a:avLst/>
          </a:prstGeom>
          <a:noFill/>
        </p:spPr>
        <p:txBody>
          <a:bodyPr wrap="square" rtlCol="0">
            <a:spAutoFit/>
          </a:bodyPr>
          <a:lstStyle/>
          <a:p>
            <a:r>
              <a:rPr lang="en-US" sz="1600" dirty="0"/>
              <a:t>2012-2016                                		2017 - Jan 1 to Oct 17</a:t>
            </a:r>
            <a:r>
              <a:rPr lang="en-US" sz="1600" baseline="30000" dirty="0"/>
              <a:t>th</a:t>
            </a:r>
            <a:r>
              <a:rPr lang="en-US" sz="1600" dirty="0"/>
              <a:t> 2017</a:t>
            </a:r>
          </a:p>
          <a:p>
            <a:r>
              <a:rPr lang="en-US" sz="1600" dirty="0"/>
              <a:t>Results:			</a:t>
            </a:r>
          </a:p>
          <a:p>
            <a:r>
              <a:rPr lang="en-US" sz="1600" dirty="0">
                <a:solidFill>
                  <a:srgbClr val="FF0000"/>
                </a:solidFill>
              </a:rPr>
              <a:t>1465 calls for service</a:t>
            </a:r>
            <a:r>
              <a:rPr lang="en-US" sz="1600" dirty="0"/>
              <a:t>			</a:t>
            </a:r>
            <a:r>
              <a:rPr lang="en-US" sz="1600" dirty="0">
                <a:solidFill>
                  <a:srgbClr val="FFFF00"/>
                </a:solidFill>
              </a:rPr>
              <a:t>297 calls for service  </a:t>
            </a:r>
          </a:p>
          <a:p>
            <a:r>
              <a:rPr lang="en-US" sz="1600" dirty="0"/>
              <a:t>415’s:  81					</a:t>
            </a:r>
            <a:r>
              <a:rPr lang="en-US" sz="1600" dirty="0">
                <a:solidFill>
                  <a:srgbClr val="FFFF00"/>
                </a:solidFill>
              </a:rPr>
              <a:t>34 (This is actually good:  Citizens are now calling in!)</a:t>
            </a:r>
          </a:p>
          <a:p>
            <a:r>
              <a:rPr lang="en-US" sz="1600" dirty="0"/>
              <a:t>Battery:  161				</a:t>
            </a:r>
            <a:r>
              <a:rPr lang="en-US" sz="1600" dirty="0">
                <a:solidFill>
                  <a:srgbClr val="FF0000"/>
                </a:solidFill>
              </a:rPr>
              <a:t>15 (13 DV Related.  DV remains a challenge)</a:t>
            </a:r>
          </a:p>
          <a:p>
            <a:r>
              <a:rPr lang="en-US" sz="1600" dirty="0"/>
              <a:t>Burglaries:  19				</a:t>
            </a:r>
            <a:r>
              <a:rPr lang="en-US" sz="1600" dirty="0">
                <a:solidFill>
                  <a:srgbClr val="FF0000"/>
                </a:solidFill>
              </a:rPr>
              <a:t>6 (Auto burglaries are up Bay Area wide)</a:t>
            </a:r>
          </a:p>
          <a:p>
            <a:r>
              <a:rPr lang="en-US" sz="1600" dirty="0"/>
              <a:t>10-8’s: 41/19REC			</a:t>
            </a:r>
            <a:r>
              <a:rPr lang="en-US" sz="1600" dirty="0">
                <a:solidFill>
                  <a:srgbClr val="00B050"/>
                </a:solidFill>
              </a:rPr>
              <a:t>1/0 (Over 80% reduction in stolen/recovered vehicles)</a:t>
            </a:r>
          </a:p>
          <a:p>
            <a:r>
              <a:rPr lang="en-US" sz="1600" dirty="0"/>
              <a:t>Gun Shots: 38				</a:t>
            </a:r>
            <a:r>
              <a:rPr lang="en-US" sz="1600" dirty="0">
                <a:solidFill>
                  <a:srgbClr val="00B050"/>
                </a:solidFill>
              </a:rPr>
              <a:t>3 (About a 60% reduction).</a:t>
            </a:r>
          </a:p>
          <a:p>
            <a:r>
              <a:rPr lang="en-US" sz="1600" dirty="0"/>
              <a:t>Shooting: 17				</a:t>
            </a:r>
            <a:r>
              <a:rPr lang="en-US" sz="1600" dirty="0">
                <a:solidFill>
                  <a:srgbClr val="0070C0"/>
                </a:solidFill>
              </a:rPr>
              <a:t>0 (On the property, another BIG victory)</a:t>
            </a:r>
          </a:p>
          <a:p>
            <a:r>
              <a:rPr lang="en-US" sz="1600" dirty="0"/>
              <a:t>Aggravated assault:  32		</a:t>
            </a:r>
            <a:r>
              <a:rPr lang="en-US" sz="1600" dirty="0">
                <a:solidFill>
                  <a:srgbClr val="00B050"/>
                </a:solidFill>
              </a:rPr>
              <a:t>1 (Drastic reduction in Aggravated assault: Over 70%)</a:t>
            </a:r>
          </a:p>
          <a:p>
            <a:r>
              <a:rPr lang="en-US" sz="1600" dirty="0"/>
              <a:t>Robbery: 8					</a:t>
            </a:r>
            <a:r>
              <a:rPr lang="en-US" sz="1600" dirty="0">
                <a:solidFill>
                  <a:srgbClr val="0070C0"/>
                </a:solidFill>
              </a:rPr>
              <a:t>0 (Robberies have been eliminated:  100% reduction</a:t>
            </a:r>
            <a:r>
              <a:rPr lang="en-US" sz="1400" dirty="0">
                <a:solidFill>
                  <a:srgbClr val="0070C0"/>
                </a:solidFill>
              </a:rPr>
              <a:t>)</a:t>
            </a:r>
            <a:endParaRPr lang="en-US" sz="1400" dirty="0">
              <a:solidFill>
                <a:srgbClr val="00B050"/>
              </a:solidFill>
            </a:endParaRPr>
          </a:p>
        </p:txBody>
      </p:sp>
      <p:sp>
        <p:nvSpPr>
          <p:cNvPr id="5" name="TextBox 4">
            <a:extLst>
              <a:ext uri="{FF2B5EF4-FFF2-40B4-BE49-F238E27FC236}">
                <a16:creationId xmlns:a16="http://schemas.microsoft.com/office/drawing/2014/main" id="{FB6D0386-0304-489C-B21B-255BC2F1F17A}"/>
              </a:ext>
            </a:extLst>
          </p:cNvPr>
          <p:cNvSpPr txBox="1"/>
          <p:nvPr/>
        </p:nvSpPr>
        <p:spPr>
          <a:xfrm>
            <a:off x="802105" y="4731807"/>
            <a:ext cx="10788316" cy="1815882"/>
          </a:xfrm>
          <a:prstGeom prst="rect">
            <a:avLst/>
          </a:prstGeom>
          <a:noFill/>
        </p:spPr>
        <p:txBody>
          <a:bodyPr wrap="square" rtlCol="0">
            <a:spAutoFit/>
          </a:bodyPr>
          <a:lstStyle/>
          <a:p>
            <a:r>
              <a:rPr lang="en-US" sz="1600" dirty="0"/>
              <a:t>Upon review of the data, the success of the project became easily recognizable.  There were dramatic reductions in vehicle thefts and recoveries from the property.  There were no known robberies and reports of gun shots reduced over sixty percent.  Aggravated assaults, which often strike fear into community members, were reduced about seventy percent and there were no known shootings on the property.  The data also revealed</a:t>
            </a:r>
            <a:r>
              <a:rPr lang="en-US" sz="1600" i="1" dirty="0"/>
              <a:t> increased</a:t>
            </a:r>
            <a:r>
              <a:rPr lang="en-US" sz="1600" dirty="0"/>
              <a:t> calls for disturbance related activity.  This affirms that citizens are not afraid and are calling in potential criminal activity which is a good thing.  While domestic battery and burglaries remain a challenge, the property’s overall violent criminal activity has drastically declined and I would suspect it will continue to decline as the property gains larger occupancy.</a:t>
            </a:r>
          </a:p>
        </p:txBody>
      </p:sp>
      <p:sp>
        <p:nvSpPr>
          <p:cNvPr id="6" name="TextBox 5">
            <a:extLst>
              <a:ext uri="{FF2B5EF4-FFF2-40B4-BE49-F238E27FC236}">
                <a16:creationId xmlns:a16="http://schemas.microsoft.com/office/drawing/2014/main" id="{86315630-5E80-4B69-B6B5-C5A682CED583}"/>
              </a:ext>
            </a:extLst>
          </p:cNvPr>
          <p:cNvSpPr txBox="1"/>
          <p:nvPr/>
        </p:nvSpPr>
        <p:spPr>
          <a:xfrm>
            <a:off x="3713747" y="344905"/>
            <a:ext cx="4090737" cy="584775"/>
          </a:xfrm>
          <a:prstGeom prst="rect">
            <a:avLst/>
          </a:prstGeom>
          <a:noFill/>
        </p:spPr>
        <p:txBody>
          <a:bodyPr wrap="square" rtlCol="0">
            <a:spAutoFit/>
          </a:bodyPr>
          <a:lstStyle/>
          <a:p>
            <a:pPr algn="ctr"/>
            <a:r>
              <a:rPr lang="en-US" sz="3200" dirty="0"/>
              <a:t>#  </a:t>
            </a:r>
            <a:r>
              <a:rPr lang="en-US" sz="3200" dirty="0">
                <a:solidFill>
                  <a:srgbClr val="00B0F0"/>
                </a:solidFill>
              </a:rPr>
              <a:t>The Numbers  </a:t>
            </a:r>
            <a:r>
              <a:rPr lang="en-US" sz="3200" dirty="0"/>
              <a:t>#</a:t>
            </a:r>
          </a:p>
        </p:txBody>
      </p:sp>
    </p:spTree>
    <p:extLst>
      <p:ext uri="{BB962C8B-B14F-4D97-AF65-F5344CB8AC3E}">
        <p14:creationId xmlns:p14="http://schemas.microsoft.com/office/powerpoint/2010/main" val="18008034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C192E98-EFAE-47F6-B3B8-92E1DA36B567}"/>
              </a:ext>
            </a:extLst>
          </p:cNvPr>
          <p:cNvSpPr txBox="1"/>
          <p:nvPr/>
        </p:nvSpPr>
        <p:spPr>
          <a:xfrm>
            <a:off x="1796280" y="566359"/>
            <a:ext cx="6481010" cy="707886"/>
          </a:xfrm>
          <a:prstGeom prst="rect">
            <a:avLst/>
          </a:prstGeom>
          <a:noFill/>
        </p:spPr>
        <p:txBody>
          <a:bodyPr wrap="square" rtlCol="0">
            <a:spAutoFit/>
          </a:bodyPr>
          <a:lstStyle/>
          <a:p>
            <a:r>
              <a:rPr lang="en-US" sz="4000" b="1" i="1" dirty="0">
                <a:solidFill>
                  <a:srgbClr val="FF0000"/>
                </a:solidFill>
              </a:rPr>
              <a:t>Then…</a:t>
            </a:r>
          </a:p>
        </p:txBody>
      </p:sp>
      <p:pic>
        <p:nvPicPr>
          <p:cNvPr id="9" name="Picture 8">
            <a:extLst>
              <a:ext uri="{FF2B5EF4-FFF2-40B4-BE49-F238E27FC236}">
                <a16:creationId xmlns:a16="http://schemas.microsoft.com/office/drawing/2014/main" id="{5E33F1E1-6510-4532-8D6D-56CB2A6011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12907" y="1646908"/>
            <a:ext cx="2534689" cy="2846106"/>
          </a:xfrm>
          <a:prstGeom prst="rect">
            <a:avLst/>
          </a:prstGeom>
        </p:spPr>
      </p:pic>
      <p:pic>
        <p:nvPicPr>
          <p:cNvPr id="14" name="Picture 13">
            <a:extLst>
              <a:ext uri="{FF2B5EF4-FFF2-40B4-BE49-F238E27FC236}">
                <a16:creationId xmlns:a16="http://schemas.microsoft.com/office/drawing/2014/main" id="{1BACCBDF-7AED-476C-A303-3F34DF5C5B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4989" y="194489"/>
            <a:ext cx="3318569" cy="2001352"/>
          </a:xfrm>
          <a:prstGeom prst="rect">
            <a:avLst/>
          </a:prstGeom>
        </p:spPr>
      </p:pic>
      <p:pic>
        <p:nvPicPr>
          <p:cNvPr id="1026" name="Picture 2" descr="https://cbssanfran.files.wordpress.com/2015/02/hillside.jpg?w=640">
            <a:extLst>
              <a:ext uri="{FF2B5EF4-FFF2-40B4-BE49-F238E27FC236}">
                <a16:creationId xmlns:a16="http://schemas.microsoft.com/office/drawing/2014/main" id="{30D0CA6E-2F0A-42E0-B439-FC650700F9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1851" y="4191000"/>
            <a:ext cx="4627256" cy="2602831"/>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Straight Arrow Connector 38">
            <a:extLst>
              <a:ext uri="{FF2B5EF4-FFF2-40B4-BE49-F238E27FC236}">
                <a16:creationId xmlns:a16="http://schemas.microsoft.com/office/drawing/2014/main" id="{5D843426-774D-4A14-B0D0-2B3FE9307A57}"/>
              </a:ext>
            </a:extLst>
          </p:cNvPr>
          <p:cNvCxnSpPr>
            <a:cxnSpLocks/>
          </p:cNvCxnSpPr>
          <p:nvPr/>
        </p:nvCxnSpPr>
        <p:spPr>
          <a:xfrm flipH="1">
            <a:off x="7234152" y="5895474"/>
            <a:ext cx="270967" cy="0"/>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pic>
        <p:nvPicPr>
          <p:cNvPr id="4" name="Picture 3">
            <a:extLst>
              <a:ext uri="{FF2B5EF4-FFF2-40B4-BE49-F238E27FC236}">
                <a16:creationId xmlns:a16="http://schemas.microsoft.com/office/drawing/2014/main" id="{532780D1-FB99-46EE-B9FC-4A5345C2A4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52502" y="194489"/>
            <a:ext cx="3625471" cy="2012742"/>
          </a:xfrm>
          <a:prstGeom prst="rect">
            <a:avLst/>
          </a:prstGeom>
        </p:spPr>
      </p:pic>
      <p:pic>
        <p:nvPicPr>
          <p:cNvPr id="10" name="Picture 9">
            <a:extLst>
              <a:ext uri="{FF2B5EF4-FFF2-40B4-BE49-F238E27FC236}">
                <a16:creationId xmlns:a16="http://schemas.microsoft.com/office/drawing/2014/main" id="{8727840E-9FCD-4453-ABD1-2097A4F3BB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6540" y="2206267"/>
            <a:ext cx="4273110" cy="1996124"/>
          </a:xfrm>
          <a:prstGeom prst="rect">
            <a:avLst/>
          </a:prstGeom>
        </p:spPr>
      </p:pic>
      <p:pic>
        <p:nvPicPr>
          <p:cNvPr id="13" name="Picture 12">
            <a:extLst>
              <a:ext uri="{FF2B5EF4-FFF2-40B4-BE49-F238E27FC236}">
                <a16:creationId xmlns:a16="http://schemas.microsoft.com/office/drawing/2014/main" id="{B425A0CB-C79D-4D13-8D88-26AA05F8D9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58051" y="4202391"/>
            <a:ext cx="4295674" cy="2591440"/>
          </a:xfrm>
          <a:prstGeom prst="rect">
            <a:avLst/>
          </a:prstGeom>
        </p:spPr>
      </p:pic>
      <p:sp>
        <p:nvSpPr>
          <p:cNvPr id="15" name="TextBox 14">
            <a:extLst>
              <a:ext uri="{FF2B5EF4-FFF2-40B4-BE49-F238E27FC236}">
                <a16:creationId xmlns:a16="http://schemas.microsoft.com/office/drawing/2014/main" id="{15565F43-456E-4A54-A3B5-6C8223D8BC48}"/>
              </a:ext>
            </a:extLst>
          </p:cNvPr>
          <p:cNvSpPr txBox="1"/>
          <p:nvPr/>
        </p:nvSpPr>
        <p:spPr>
          <a:xfrm>
            <a:off x="9037220" y="2873742"/>
            <a:ext cx="1716505" cy="646331"/>
          </a:xfrm>
          <a:prstGeom prst="rect">
            <a:avLst/>
          </a:prstGeom>
          <a:noFill/>
        </p:spPr>
        <p:txBody>
          <a:bodyPr wrap="square" rtlCol="0">
            <a:spAutoFit/>
          </a:bodyPr>
          <a:lstStyle/>
          <a:p>
            <a:r>
              <a:rPr lang="en-US" sz="3600" b="1" i="1" dirty="0">
                <a:solidFill>
                  <a:srgbClr val="00B050"/>
                </a:solidFill>
              </a:rPr>
              <a:t>NOW…</a:t>
            </a:r>
          </a:p>
        </p:txBody>
      </p:sp>
    </p:spTree>
    <p:extLst>
      <p:ext uri="{BB962C8B-B14F-4D97-AF65-F5344CB8AC3E}">
        <p14:creationId xmlns:p14="http://schemas.microsoft.com/office/powerpoint/2010/main" val="32596395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050350-5010-49C9-82E9-A3B52670F129}"/>
              </a:ext>
            </a:extLst>
          </p:cNvPr>
          <p:cNvSpPr txBox="1"/>
          <p:nvPr/>
        </p:nvSpPr>
        <p:spPr>
          <a:xfrm>
            <a:off x="328863" y="168442"/>
            <a:ext cx="11598442" cy="584775"/>
          </a:xfrm>
          <a:prstGeom prst="rect">
            <a:avLst/>
          </a:prstGeom>
          <a:noFill/>
        </p:spPr>
        <p:txBody>
          <a:bodyPr wrap="square" rtlCol="0">
            <a:spAutoFit/>
          </a:bodyPr>
          <a:lstStyle/>
          <a:p>
            <a:pPr algn="ctr"/>
            <a:r>
              <a:rPr lang="en-US" sz="3200" dirty="0">
                <a:solidFill>
                  <a:srgbClr val="0070C0"/>
                </a:solidFill>
              </a:rPr>
              <a:t>So what </a:t>
            </a:r>
            <a:r>
              <a:rPr lang="en-US" sz="3200" b="1" i="1" dirty="0">
                <a:solidFill>
                  <a:srgbClr val="00B0F0"/>
                </a:solidFill>
              </a:rPr>
              <a:t>really</a:t>
            </a:r>
            <a:r>
              <a:rPr lang="en-US" sz="3200" dirty="0">
                <a:solidFill>
                  <a:srgbClr val="0070C0"/>
                </a:solidFill>
              </a:rPr>
              <a:t> did we accomplish?</a:t>
            </a:r>
          </a:p>
        </p:txBody>
      </p:sp>
      <p:sp>
        <p:nvSpPr>
          <p:cNvPr id="4" name="TextBox 3">
            <a:extLst>
              <a:ext uri="{FF2B5EF4-FFF2-40B4-BE49-F238E27FC236}">
                <a16:creationId xmlns:a16="http://schemas.microsoft.com/office/drawing/2014/main" id="{0E2D32D7-FFAD-4F8E-8D72-624AF08819A9}"/>
              </a:ext>
            </a:extLst>
          </p:cNvPr>
          <p:cNvSpPr txBox="1"/>
          <p:nvPr/>
        </p:nvSpPr>
        <p:spPr>
          <a:xfrm>
            <a:off x="729915" y="1227221"/>
            <a:ext cx="4186989" cy="5386090"/>
          </a:xfrm>
          <a:prstGeom prst="rect">
            <a:avLst/>
          </a:prstGeom>
          <a:noFill/>
        </p:spPr>
        <p:txBody>
          <a:bodyPr wrap="square" rtlCol="0">
            <a:spAutoFit/>
          </a:bodyPr>
          <a:lstStyle/>
          <a:p>
            <a:pPr marL="285750" indent="-285750">
              <a:buFont typeface="Arial" panose="020B0604020202020204" pitchFamily="34" charset="0"/>
              <a:buChar char="•"/>
            </a:pPr>
            <a:r>
              <a:rPr lang="en-US" dirty="0"/>
              <a:t>Reduced crime and the fear of crime.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Safer schools.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More affordable housing dedicated to military veterans and those with a vested interest in progression.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Gave residents their dignity back.</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New </a:t>
            </a:r>
            <a:r>
              <a:rPr lang="en-US"/>
              <a:t>and improved </a:t>
            </a:r>
            <a:r>
              <a:rPr lang="en-US" dirty="0"/>
              <a:t>partnerships.</a:t>
            </a:r>
          </a:p>
          <a:p>
            <a:endParaRPr lang="en-US" dirty="0"/>
          </a:p>
          <a:p>
            <a:pPr marL="285750" indent="-285750">
              <a:buFont typeface="Arial" panose="020B0604020202020204" pitchFamily="34" charset="0"/>
              <a:buChar char="•"/>
            </a:pPr>
            <a:r>
              <a:rPr lang="en-US" dirty="0"/>
              <a:t>Kept our promise…</a:t>
            </a:r>
          </a:p>
          <a:p>
            <a:endParaRPr lang="en-US" dirty="0"/>
          </a:p>
          <a:p>
            <a:pPr marL="285750" indent="-285750">
              <a:buFont typeface="Arial" panose="020B0604020202020204" pitchFamily="34" charset="0"/>
              <a:buChar char="•"/>
            </a:pPr>
            <a:endParaRPr lang="en-US" dirty="0"/>
          </a:p>
          <a:p>
            <a:r>
              <a:rPr lang="en-US" sz="2000" dirty="0">
                <a:solidFill>
                  <a:schemeClr val="accent2">
                    <a:lumMod val="60000"/>
                    <a:lumOff val="40000"/>
                  </a:schemeClr>
                </a:solidFill>
              </a:rPr>
              <a:t>The confidence to do it all over again!</a:t>
            </a:r>
          </a:p>
          <a:p>
            <a:pPr marL="285750" indent="-285750">
              <a:buFont typeface="Arial" panose="020B0604020202020204" pitchFamily="34" charset="0"/>
              <a:buChar char="•"/>
            </a:pPr>
            <a:endParaRPr lang="en-US" dirty="0"/>
          </a:p>
          <a:p>
            <a:endParaRPr lang="en-US" dirty="0"/>
          </a:p>
          <a:p>
            <a:endParaRPr lang="en-US" dirty="0"/>
          </a:p>
        </p:txBody>
      </p:sp>
      <p:pic>
        <p:nvPicPr>
          <p:cNvPr id="6" name="Picture 5">
            <a:extLst>
              <a:ext uri="{FF2B5EF4-FFF2-40B4-BE49-F238E27FC236}">
                <a16:creationId xmlns:a16="http://schemas.microsoft.com/office/drawing/2014/main" id="{227C394E-4BB2-4416-9462-7F77E5CE5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3500" y="1362075"/>
            <a:ext cx="6019800" cy="4514850"/>
          </a:xfrm>
          <a:prstGeom prst="rect">
            <a:avLst/>
          </a:prstGeom>
        </p:spPr>
      </p:pic>
    </p:spTree>
    <p:extLst>
      <p:ext uri="{BB962C8B-B14F-4D97-AF65-F5344CB8AC3E}">
        <p14:creationId xmlns:p14="http://schemas.microsoft.com/office/powerpoint/2010/main" val="23975871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D2C207-C1A0-46F9-93FC-2F1E0F5918E7}"/>
              </a:ext>
            </a:extLst>
          </p:cNvPr>
          <p:cNvSpPr txBox="1"/>
          <p:nvPr/>
        </p:nvSpPr>
        <p:spPr>
          <a:xfrm>
            <a:off x="4287253" y="95586"/>
            <a:ext cx="3545305" cy="646331"/>
          </a:xfrm>
          <a:prstGeom prst="rect">
            <a:avLst/>
          </a:prstGeom>
          <a:noFill/>
        </p:spPr>
        <p:txBody>
          <a:bodyPr wrap="square" rtlCol="0">
            <a:spAutoFit/>
          </a:bodyPr>
          <a:lstStyle/>
          <a:p>
            <a:r>
              <a:rPr lang="en-US" sz="3600" dirty="0">
                <a:solidFill>
                  <a:srgbClr val="00B0F0"/>
                </a:solidFill>
              </a:rPr>
              <a:t>Macro Analysis </a:t>
            </a:r>
          </a:p>
        </p:txBody>
      </p:sp>
      <p:pic>
        <p:nvPicPr>
          <p:cNvPr id="3" name="Picture 2">
            <a:extLst>
              <a:ext uri="{FF2B5EF4-FFF2-40B4-BE49-F238E27FC236}">
                <a16:creationId xmlns:a16="http://schemas.microsoft.com/office/drawing/2014/main" id="{9A3DF45E-CCF6-4BCD-BFE2-571B89DCF371}"/>
              </a:ext>
            </a:extLst>
          </p:cNvPr>
          <p:cNvPicPr>
            <a:picLocks noChangeAspect="1"/>
          </p:cNvPicPr>
          <p:nvPr/>
        </p:nvPicPr>
        <p:blipFill>
          <a:blip r:embed="rId2"/>
          <a:stretch>
            <a:fillRect/>
          </a:stretch>
        </p:blipFill>
        <p:spPr>
          <a:xfrm>
            <a:off x="927807" y="816520"/>
            <a:ext cx="3187366" cy="2123770"/>
          </a:xfrm>
          <a:prstGeom prst="rect">
            <a:avLst/>
          </a:prstGeom>
        </p:spPr>
      </p:pic>
      <p:pic>
        <p:nvPicPr>
          <p:cNvPr id="4" name="Picture 3">
            <a:extLst>
              <a:ext uri="{FF2B5EF4-FFF2-40B4-BE49-F238E27FC236}">
                <a16:creationId xmlns:a16="http://schemas.microsoft.com/office/drawing/2014/main" id="{7FC597E0-8422-47E4-A153-BB6E8844F18D}"/>
              </a:ext>
            </a:extLst>
          </p:cNvPr>
          <p:cNvPicPr>
            <a:picLocks noChangeAspect="1"/>
          </p:cNvPicPr>
          <p:nvPr/>
        </p:nvPicPr>
        <p:blipFill>
          <a:blip r:embed="rId3"/>
          <a:stretch>
            <a:fillRect/>
          </a:stretch>
        </p:blipFill>
        <p:spPr>
          <a:xfrm>
            <a:off x="927807" y="2985903"/>
            <a:ext cx="3913021" cy="2122506"/>
          </a:xfrm>
          <a:prstGeom prst="rect">
            <a:avLst/>
          </a:prstGeom>
        </p:spPr>
      </p:pic>
      <p:sp>
        <p:nvSpPr>
          <p:cNvPr id="8" name="TextBox 7">
            <a:extLst>
              <a:ext uri="{FF2B5EF4-FFF2-40B4-BE49-F238E27FC236}">
                <a16:creationId xmlns:a16="http://schemas.microsoft.com/office/drawing/2014/main" id="{084D2BC9-CC84-44BF-9A0B-D6C2EEB249C9}"/>
              </a:ext>
            </a:extLst>
          </p:cNvPr>
          <p:cNvSpPr txBox="1"/>
          <p:nvPr/>
        </p:nvSpPr>
        <p:spPr>
          <a:xfrm>
            <a:off x="4195011" y="890337"/>
            <a:ext cx="7275094" cy="1846659"/>
          </a:xfrm>
          <a:prstGeom prst="rect">
            <a:avLst/>
          </a:prstGeom>
          <a:noFill/>
        </p:spPr>
        <p:txBody>
          <a:bodyPr wrap="square" rtlCol="0">
            <a:spAutoFit/>
          </a:bodyPr>
          <a:lstStyle/>
          <a:p>
            <a:r>
              <a:rPr lang="en-US" dirty="0"/>
              <a:t>Geographically advantageous for criminal activity:</a:t>
            </a:r>
          </a:p>
          <a:p>
            <a:endParaRPr lang="en-US" dirty="0"/>
          </a:p>
          <a:p>
            <a:pPr marL="285750" indent="-285750">
              <a:buFont typeface="Arial" panose="020B0604020202020204" pitchFamily="34" charset="0"/>
              <a:buChar char="•"/>
            </a:pPr>
            <a:r>
              <a:rPr lang="en-US" sz="1200" dirty="0"/>
              <a:t>The property is located on a dead end that stretches two blocks</a:t>
            </a:r>
          </a:p>
          <a:p>
            <a:pPr marL="285750" indent="-285750">
              <a:buFont typeface="Arial" panose="020B0604020202020204" pitchFamily="34" charset="0"/>
              <a:buChar char="•"/>
            </a:pPr>
            <a:r>
              <a:rPr lang="en-US" sz="1200" dirty="0"/>
              <a:t>There is only one point of ingress and egress</a:t>
            </a:r>
          </a:p>
          <a:p>
            <a:pPr marL="285750" indent="-285750">
              <a:buFont typeface="Arial" panose="020B0604020202020204" pitchFamily="34" charset="0"/>
              <a:buChar char="•"/>
            </a:pPr>
            <a:r>
              <a:rPr lang="en-US" sz="1200" dirty="0"/>
              <a:t>Criminal elements had access to the rooftop proving a 360 degree overview</a:t>
            </a:r>
          </a:p>
          <a:p>
            <a:pPr marL="285750" indent="-285750">
              <a:buFont typeface="Arial" panose="020B0604020202020204" pitchFamily="34" charset="0"/>
              <a:buChar char="•"/>
            </a:pPr>
            <a:r>
              <a:rPr lang="en-US" sz="1200" dirty="0"/>
              <a:t>Any attempts at enforcement would have to use 88</a:t>
            </a:r>
            <a:r>
              <a:rPr lang="en-US" sz="1200" baseline="30000" dirty="0"/>
              <a:t>th</a:t>
            </a:r>
            <a:r>
              <a:rPr lang="en-US" sz="1200" dirty="0"/>
              <a:t> Ave increasing the risk to officers from counter surveillance</a:t>
            </a:r>
          </a:p>
          <a:p>
            <a:endParaRPr lang="en-US" dirty="0"/>
          </a:p>
        </p:txBody>
      </p:sp>
      <p:sp>
        <p:nvSpPr>
          <p:cNvPr id="10" name="TextBox 9">
            <a:extLst>
              <a:ext uri="{FF2B5EF4-FFF2-40B4-BE49-F238E27FC236}">
                <a16:creationId xmlns:a16="http://schemas.microsoft.com/office/drawing/2014/main" id="{E7F739C5-6813-40B4-ACC7-F727F664F812}"/>
              </a:ext>
            </a:extLst>
          </p:cNvPr>
          <p:cNvSpPr txBox="1"/>
          <p:nvPr/>
        </p:nvSpPr>
        <p:spPr>
          <a:xfrm>
            <a:off x="4195011" y="5324713"/>
            <a:ext cx="7620000" cy="1477328"/>
          </a:xfrm>
          <a:prstGeom prst="rect">
            <a:avLst/>
          </a:prstGeom>
          <a:noFill/>
        </p:spPr>
        <p:txBody>
          <a:bodyPr wrap="square" rtlCol="0">
            <a:spAutoFit/>
          </a:bodyPr>
          <a:lstStyle/>
          <a:p>
            <a:pPr marL="171450" indent="-171450">
              <a:buFont typeface="Arial" panose="020B0604020202020204" pitchFamily="34" charset="0"/>
              <a:buChar char="•"/>
            </a:pPr>
            <a:r>
              <a:rPr lang="en-US" sz="1200" dirty="0"/>
              <a:t>The property was a former military housing project.  As such there is no direct view onto the property.  This provides suspects cover and concealment from law enforcement and rivals.</a:t>
            </a:r>
          </a:p>
          <a:p>
            <a:pPr marL="171450" indent="-171450">
              <a:buFont typeface="Arial" panose="020B0604020202020204" pitchFamily="34" charset="0"/>
              <a:buChar char="•"/>
            </a:pPr>
            <a:r>
              <a:rPr lang="en-US" sz="1200" dirty="0"/>
              <a:t>The property was built with several hallways connecting the buildings and parking lots.  This easily allowed suspects to flee within the structure then into friendly units.</a:t>
            </a:r>
          </a:p>
          <a:p>
            <a:pPr marL="171450" indent="-171450">
              <a:buFont typeface="Arial" panose="020B0604020202020204" pitchFamily="34" charset="0"/>
              <a:buChar char="•"/>
            </a:pPr>
            <a:r>
              <a:rPr lang="en-US" sz="1200" dirty="0"/>
              <a:t>Excessive foliage provided concealment of view from W/B 8800 Hillside.  </a:t>
            </a:r>
          </a:p>
          <a:p>
            <a:pPr marL="171450" indent="-171450">
              <a:buFont typeface="Arial" panose="020B0604020202020204" pitchFamily="34" charset="0"/>
              <a:buChar char="•"/>
            </a:pPr>
            <a:r>
              <a:rPr lang="en-US" sz="1200" dirty="0"/>
              <a:t>Abandoned automobiles lined the roadway and were used as contraband stash spots.</a:t>
            </a:r>
          </a:p>
          <a:p>
            <a:endParaRPr lang="en-US" dirty="0"/>
          </a:p>
        </p:txBody>
      </p:sp>
      <p:pic>
        <p:nvPicPr>
          <p:cNvPr id="12" name="Picture 11">
            <a:extLst>
              <a:ext uri="{FF2B5EF4-FFF2-40B4-BE49-F238E27FC236}">
                <a16:creationId xmlns:a16="http://schemas.microsoft.com/office/drawing/2014/main" id="{0D82CAD6-6438-4B65-BA0A-9F2A093991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807" y="5102480"/>
            <a:ext cx="3187366" cy="1699561"/>
          </a:xfrm>
          <a:prstGeom prst="rect">
            <a:avLst/>
          </a:prstGeom>
        </p:spPr>
      </p:pic>
      <p:pic>
        <p:nvPicPr>
          <p:cNvPr id="13" name="Picture 12">
            <a:extLst>
              <a:ext uri="{FF2B5EF4-FFF2-40B4-BE49-F238E27FC236}">
                <a16:creationId xmlns:a16="http://schemas.microsoft.com/office/drawing/2014/main" id="{D77A42AB-88B6-4D68-AFB3-0A504B316D9E}"/>
              </a:ext>
            </a:extLst>
          </p:cNvPr>
          <p:cNvPicPr>
            <a:picLocks noChangeAspect="1"/>
          </p:cNvPicPr>
          <p:nvPr/>
        </p:nvPicPr>
        <p:blipFill>
          <a:blip r:embed="rId5"/>
          <a:stretch>
            <a:fillRect/>
          </a:stretch>
        </p:blipFill>
        <p:spPr>
          <a:xfrm>
            <a:off x="5133474" y="2989319"/>
            <a:ext cx="4748463" cy="2115674"/>
          </a:xfrm>
          <a:prstGeom prst="rect">
            <a:avLst/>
          </a:prstGeom>
        </p:spPr>
      </p:pic>
    </p:spTree>
    <p:extLst>
      <p:ext uri="{BB962C8B-B14F-4D97-AF65-F5344CB8AC3E}">
        <p14:creationId xmlns:p14="http://schemas.microsoft.com/office/powerpoint/2010/main" val="20318903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F489DB-3926-499F-972F-51FD0694AA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891" y="3395010"/>
            <a:ext cx="2061409" cy="2748544"/>
          </a:xfrm>
          <a:prstGeom prst="rect">
            <a:avLst/>
          </a:prstGeom>
        </p:spPr>
      </p:pic>
      <p:pic>
        <p:nvPicPr>
          <p:cNvPr id="3" name="Picture 2">
            <a:extLst>
              <a:ext uri="{FF2B5EF4-FFF2-40B4-BE49-F238E27FC236}">
                <a16:creationId xmlns:a16="http://schemas.microsoft.com/office/drawing/2014/main" id="{83B5EB5A-005B-472F-9A5B-5EE2E6DF0A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00300" y="2141622"/>
            <a:ext cx="2572691" cy="2846106"/>
          </a:xfrm>
          <a:prstGeom prst="rect">
            <a:avLst/>
          </a:prstGeom>
        </p:spPr>
      </p:pic>
      <p:pic>
        <p:nvPicPr>
          <p:cNvPr id="4" name="Picture 3">
            <a:extLst>
              <a:ext uri="{FF2B5EF4-FFF2-40B4-BE49-F238E27FC236}">
                <a16:creationId xmlns:a16="http://schemas.microsoft.com/office/drawing/2014/main" id="{4C99433B-F239-46B1-ADD3-6EC4BD3D70D9}"/>
              </a:ext>
            </a:extLst>
          </p:cNvPr>
          <p:cNvPicPr>
            <a:picLocks noChangeAspect="1"/>
          </p:cNvPicPr>
          <p:nvPr/>
        </p:nvPicPr>
        <p:blipFill>
          <a:blip r:embed="rId4"/>
          <a:stretch>
            <a:fillRect/>
          </a:stretch>
        </p:blipFill>
        <p:spPr>
          <a:xfrm>
            <a:off x="828992" y="2141622"/>
            <a:ext cx="2159303" cy="1253388"/>
          </a:xfrm>
          <a:prstGeom prst="rect">
            <a:avLst/>
          </a:prstGeom>
        </p:spPr>
      </p:pic>
      <p:sp>
        <p:nvSpPr>
          <p:cNvPr id="5" name="TextBox 4">
            <a:extLst>
              <a:ext uri="{FF2B5EF4-FFF2-40B4-BE49-F238E27FC236}">
                <a16:creationId xmlns:a16="http://schemas.microsoft.com/office/drawing/2014/main" id="{916CF558-7D5D-4319-B5DC-F95028FE74AA}"/>
              </a:ext>
            </a:extLst>
          </p:cNvPr>
          <p:cNvSpPr txBox="1"/>
          <p:nvPr/>
        </p:nvSpPr>
        <p:spPr>
          <a:xfrm>
            <a:off x="1243264" y="689675"/>
            <a:ext cx="8991600" cy="892552"/>
          </a:xfrm>
          <a:prstGeom prst="rect">
            <a:avLst/>
          </a:prstGeom>
          <a:noFill/>
        </p:spPr>
        <p:txBody>
          <a:bodyPr wrap="square" rtlCol="0">
            <a:spAutoFit/>
          </a:bodyPr>
          <a:lstStyle/>
          <a:p>
            <a:pPr algn="ctr"/>
            <a:r>
              <a:rPr lang="en-US" sz="2800" dirty="0">
                <a:solidFill>
                  <a:srgbClr val="00B0F0"/>
                </a:solidFill>
              </a:rPr>
              <a:t>Micro Analysis</a:t>
            </a:r>
          </a:p>
          <a:p>
            <a:pPr algn="ctr"/>
            <a:r>
              <a:rPr lang="en-US" sz="2400" dirty="0"/>
              <a:t>The property was being used as a staging point for numerous crimes…</a:t>
            </a:r>
          </a:p>
        </p:txBody>
      </p:sp>
      <p:pic>
        <p:nvPicPr>
          <p:cNvPr id="8" name="Picture 7">
            <a:extLst>
              <a:ext uri="{FF2B5EF4-FFF2-40B4-BE49-F238E27FC236}">
                <a16:creationId xmlns:a16="http://schemas.microsoft.com/office/drawing/2014/main" id="{B047FD0E-6E6B-4CAB-871D-77ED415200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00300" y="4987728"/>
            <a:ext cx="2582590" cy="1166934"/>
          </a:xfrm>
          <a:prstGeom prst="rect">
            <a:avLst/>
          </a:prstGeom>
        </p:spPr>
      </p:pic>
      <p:sp>
        <p:nvSpPr>
          <p:cNvPr id="9" name="TextBox 8">
            <a:extLst>
              <a:ext uri="{FF2B5EF4-FFF2-40B4-BE49-F238E27FC236}">
                <a16:creationId xmlns:a16="http://schemas.microsoft.com/office/drawing/2014/main" id="{294D71D3-48E2-48DB-8344-D8AF8E391050}"/>
              </a:ext>
            </a:extLst>
          </p:cNvPr>
          <p:cNvSpPr txBox="1"/>
          <p:nvPr/>
        </p:nvSpPr>
        <p:spPr>
          <a:xfrm>
            <a:off x="5594685" y="2141622"/>
            <a:ext cx="4896852" cy="4401205"/>
          </a:xfrm>
          <a:prstGeom prst="rect">
            <a:avLst/>
          </a:prstGeom>
          <a:noFill/>
        </p:spPr>
        <p:txBody>
          <a:bodyPr wrap="square" rtlCol="0">
            <a:spAutoFit/>
          </a:bodyPr>
          <a:lstStyle/>
          <a:p>
            <a:pPr marL="285750" indent="-285750">
              <a:buFont typeface="Arial" panose="020B0604020202020204" pitchFamily="34" charset="0"/>
              <a:buChar char="•"/>
            </a:pPr>
            <a:r>
              <a:rPr lang="en-US" sz="2200" dirty="0"/>
              <a:t>Robbery</a:t>
            </a:r>
          </a:p>
          <a:p>
            <a:pPr marL="285750" indent="-285750">
              <a:buFont typeface="Arial" panose="020B0604020202020204" pitchFamily="34" charset="0"/>
              <a:buChar char="•"/>
            </a:pPr>
            <a:r>
              <a:rPr lang="en-US" sz="2200" dirty="0"/>
              <a:t>Burglary</a:t>
            </a:r>
          </a:p>
          <a:p>
            <a:pPr marL="285750" indent="-285750">
              <a:buFont typeface="Arial" panose="020B0604020202020204" pitchFamily="34" charset="0"/>
              <a:buChar char="•"/>
            </a:pPr>
            <a:r>
              <a:rPr lang="en-US" sz="2200" dirty="0"/>
              <a:t>Narcotic Sales</a:t>
            </a:r>
          </a:p>
          <a:p>
            <a:pPr marL="285750" indent="-285750">
              <a:buFont typeface="Arial" panose="020B0604020202020204" pitchFamily="34" charset="0"/>
              <a:buChar char="•"/>
            </a:pPr>
            <a:r>
              <a:rPr lang="en-US" sz="2200" dirty="0"/>
              <a:t>Extortion</a:t>
            </a:r>
          </a:p>
          <a:p>
            <a:pPr marL="285750" indent="-285750">
              <a:buFont typeface="Arial" panose="020B0604020202020204" pitchFamily="34" charset="0"/>
              <a:buChar char="•"/>
            </a:pPr>
            <a:r>
              <a:rPr lang="en-US" sz="2200" dirty="0"/>
              <a:t>Vehicle Theft</a:t>
            </a:r>
          </a:p>
          <a:p>
            <a:pPr marL="285750" indent="-285750">
              <a:buFont typeface="Arial" panose="020B0604020202020204" pitchFamily="34" charset="0"/>
              <a:buChar char="•"/>
            </a:pPr>
            <a:r>
              <a:rPr lang="en-US" sz="2200" dirty="0"/>
              <a:t>Chop Shop</a:t>
            </a:r>
          </a:p>
          <a:p>
            <a:pPr marL="285750" indent="-285750">
              <a:buFont typeface="Arial" panose="020B0604020202020204" pitchFamily="34" charset="0"/>
              <a:buChar char="•"/>
            </a:pPr>
            <a:r>
              <a:rPr lang="en-US" sz="2200" dirty="0"/>
              <a:t>Illegal Dumping</a:t>
            </a:r>
          </a:p>
          <a:p>
            <a:pPr marL="285750" indent="-285750">
              <a:buFont typeface="Arial" panose="020B0604020202020204" pitchFamily="34" charset="0"/>
              <a:buChar char="•"/>
            </a:pPr>
            <a:r>
              <a:rPr lang="en-US" sz="2200" dirty="0"/>
              <a:t>Illegal disposal of chemicals in local waterways</a:t>
            </a:r>
          </a:p>
          <a:p>
            <a:pPr marL="285750" indent="-285750">
              <a:buFont typeface="Arial" panose="020B0604020202020204" pitchFamily="34" charset="0"/>
              <a:buChar char="•"/>
            </a:pPr>
            <a:r>
              <a:rPr lang="en-US" sz="2200" dirty="0"/>
              <a:t>Aiding and abetting known felon(s)</a:t>
            </a:r>
          </a:p>
          <a:p>
            <a:pPr marL="285750" indent="-285750">
              <a:buFont typeface="Arial" panose="020B0604020202020204" pitchFamily="34" charset="0"/>
              <a:buChar char="•"/>
            </a:pPr>
            <a:r>
              <a:rPr lang="en-US" sz="2100" dirty="0"/>
              <a:t>And even unlicensed vending from a residence</a:t>
            </a:r>
          </a:p>
          <a:p>
            <a:endParaRPr lang="en-US" dirty="0"/>
          </a:p>
        </p:txBody>
      </p:sp>
    </p:spTree>
    <p:extLst>
      <p:ext uri="{BB962C8B-B14F-4D97-AF65-F5344CB8AC3E}">
        <p14:creationId xmlns:p14="http://schemas.microsoft.com/office/powerpoint/2010/main" val="8469421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4473BE-7AA5-4DC6-ABEA-937FEE0D85FD}"/>
              </a:ext>
            </a:extLst>
          </p:cNvPr>
          <p:cNvSpPr txBox="1"/>
          <p:nvPr/>
        </p:nvSpPr>
        <p:spPr>
          <a:xfrm>
            <a:off x="4287128" y="306585"/>
            <a:ext cx="6184232" cy="461665"/>
          </a:xfrm>
          <a:prstGeom prst="rect">
            <a:avLst/>
          </a:prstGeom>
          <a:noFill/>
        </p:spPr>
        <p:txBody>
          <a:bodyPr wrap="square" rtlCol="0">
            <a:spAutoFit/>
          </a:bodyPr>
          <a:lstStyle/>
          <a:p>
            <a:r>
              <a:rPr lang="en-US" sz="2400" dirty="0">
                <a:solidFill>
                  <a:srgbClr val="00B0F0"/>
                </a:solidFill>
              </a:rPr>
              <a:t>Micro Analysis Continued</a:t>
            </a:r>
          </a:p>
        </p:txBody>
      </p:sp>
      <p:pic>
        <p:nvPicPr>
          <p:cNvPr id="3" name="Picture 2">
            <a:extLst>
              <a:ext uri="{FF2B5EF4-FFF2-40B4-BE49-F238E27FC236}">
                <a16:creationId xmlns:a16="http://schemas.microsoft.com/office/drawing/2014/main" id="{A2E576A0-C94A-4CE8-BED4-034BBB9CE2DD}"/>
              </a:ext>
            </a:extLst>
          </p:cNvPr>
          <p:cNvPicPr>
            <a:picLocks noChangeAspect="1"/>
          </p:cNvPicPr>
          <p:nvPr/>
        </p:nvPicPr>
        <p:blipFill>
          <a:blip r:embed="rId2"/>
          <a:stretch>
            <a:fillRect/>
          </a:stretch>
        </p:blipFill>
        <p:spPr>
          <a:xfrm>
            <a:off x="2995500" y="858616"/>
            <a:ext cx="3361546" cy="1640305"/>
          </a:xfrm>
          <a:prstGeom prst="rect">
            <a:avLst/>
          </a:prstGeom>
        </p:spPr>
      </p:pic>
      <p:pic>
        <p:nvPicPr>
          <p:cNvPr id="5" name="Picture 4">
            <a:extLst>
              <a:ext uri="{FF2B5EF4-FFF2-40B4-BE49-F238E27FC236}">
                <a16:creationId xmlns:a16="http://schemas.microsoft.com/office/drawing/2014/main" id="{36C6230C-7494-49FD-9065-DE0DA9DED6A5}"/>
              </a:ext>
            </a:extLst>
          </p:cNvPr>
          <p:cNvPicPr>
            <a:picLocks noChangeAspect="1"/>
          </p:cNvPicPr>
          <p:nvPr/>
        </p:nvPicPr>
        <p:blipFill>
          <a:blip r:embed="rId3"/>
          <a:stretch>
            <a:fillRect/>
          </a:stretch>
        </p:blipFill>
        <p:spPr>
          <a:xfrm>
            <a:off x="5653588" y="858616"/>
            <a:ext cx="6025314" cy="2824683"/>
          </a:xfrm>
          <a:prstGeom prst="rect">
            <a:avLst/>
          </a:prstGeom>
        </p:spPr>
      </p:pic>
      <p:pic>
        <p:nvPicPr>
          <p:cNvPr id="6" name="Picture 5">
            <a:extLst>
              <a:ext uri="{FF2B5EF4-FFF2-40B4-BE49-F238E27FC236}">
                <a16:creationId xmlns:a16="http://schemas.microsoft.com/office/drawing/2014/main" id="{F8565D1A-0271-48A9-AF34-A668B4C845B9}"/>
              </a:ext>
            </a:extLst>
          </p:cNvPr>
          <p:cNvPicPr>
            <a:picLocks noChangeAspect="1"/>
          </p:cNvPicPr>
          <p:nvPr/>
        </p:nvPicPr>
        <p:blipFill>
          <a:blip r:embed="rId4"/>
          <a:stretch>
            <a:fillRect/>
          </a:stretch>
        </p:blipFill>
        <p:spPr>
          <a:xfrm>
            <a:off x="750469" y="2498921"/>
            <a:ext cx="5325322" cy="2503821"/>
          </a:xfrm>
          <a:prstGeom prst="rect">
            <a:avLst/>
          </a:prstGeom>
        </p:spPr>
      </p:pic>
      <p:pic>
        <p:nvPicPr>
          <p:cNvPr id="7" name="Picture 6">
            <a:extLst>
              <a:ext uri="{FF2B5EF4-FFF2-40B4-BE49-F238E27FC236}">
                <a16:creationId xmlns:a16="http://schemas.microsoft.com/office/drawing/2014/main" id="{CF45EDB5-9343-4D91-9484-27A40579BE52}"/>
              </a:ext>
            </a:extLst>
          </p:cNvPr>
          <p:cNvPicPr>
            <a:picLocks noChangeAspect="1"/>
          </p:cNvPicPr>
          <p:nvPr/>
        </p:nvPicPr>
        <p:blipFill>
          <a:blip r:embed="rId5"/>
          <a:stretch>
            <a:fillRect/>
          </a:stretch>
        </p:blipFill>
        <p:spPr>
          <a:xfrm>
            <a:off x="750468" y="858616"/>
            <a:ext cx="3107657" cy="1640305"/>
          </a:xfrm>
          <a:prstGeom prst="rect">
            <a:avLst/>
          </a:prstGeom>
        </p:spPr>
      </p:pic>
      <p:sp>
        <p:nvSpPr>
          <p:cNvPr id="8" name="TextBox 7">
            <a:extLst>
              <a:ext uri="{FF2B5EF4-FFF2-40B4-BE49-F238E27FC236}">
                <a16:creationId xmlns:a16="http://schemas.microsoft.com/office/drawing/2014/main" id="{4CDB04B2-6A8D-4376-BCD1-2AE6A395B51A}"/>
              </a:ext>
            </a:extLst>
          </p:cNvPr>
          <p:cNvSpPr txBox="1"/>
          <p:nvPr/>
        </p:nvSpPr>
        <p:spPr>
          <a:xfrm>
            <a:off x="6777540" y="3627721"/>
            <a:ext cx="5414460" cy="1569660"/>
          </a:xfrm>
          <a:prstGeom prst="rect">
            <a:avLst/>
          </a:prstGeom>
          <a:noFill/>
        </p:spPr>
        <p:txBody>
          <a:bodyPr wrap="square" rtlCol="0">
            <a:spAutoFit/>
          </a:bodyPr>
          <a:lstStyle/>
          <a:p>
            <a:r>
              <a:rPr lang="en-US" sz="9600" dirty="0">
                <a:solidFill>
                  <a:srgbClr val="FF0000"/>
                </a:solidFill>
                <a:latin typeface="Chiller" panose="04020404031007020602" pitchFamily="82" charset="0"/>
              </a:rPr>
              <a:t>Case Gang</a:t>
            </a:r>
          </a:p>
        </p:txBody>
      </p:sp>
      <p:sp>
        <p:nvSpPr>
          <p:cNvPr id="10" name="TextBox 9">
            <a:extLst>
              <a:ext uri="{FF2B5EF4-FFF2-40B4-BE49-F238E27FC236}">
                <a16:creationId xmlns:a16="http://schemas.microsoft.com/office/drawing/2014/main" id="{7A7405B9-6929-4A0D-86D7-5BD7A13914E3}"/>
              </a:ext>
            </a:extLst>
          </p:cNvPr>
          <p:cNvSpPr txBox="1"/>
          <p:nvPr/>
        </p:nvSpPr>
        <p:spPr>
          <a:xfrm>
            <a:off x="750468" y="5093108"/>
            <a:ext cx="10066421" cy="1384995"/>
          </a:xfrm>
          <a:prstGeom prst="rect">
            <a:avLst/>
          </a:prstGeom>
          <a:noFill/>
        </p:spPr>
        <p:txBody>
          <a:bodyPr wrap="square" rtlCol="0">
            <a:spAutoFit/>
          </a:bodyPr>
          <a:lstStyle/>
          <a:p>
            <a:pPr marL="171450" indent="-171450">
              <a:buFont typeface="Arial" panose="020B0604020202020204" pitchFamily="34" charset="0"/>
              <a:buChar char="•"/>
            </a:pPr>
            <a:r>
              <a:rPr lang="en-US" sz="1200" dirty="0"/>
              <a:t>The property was confirmed a Case Gang stronghold.</a:t>
            </a:r>
          </a:p>
          <a:p>
            <a:pPr marL="171450" indent="-171450">
              <a:buFont typeface="Arial" panose="020B0604020202020204" pitchFamily="34" charset="0"/>
              <a:buChar char="•"/>
            </a:pPr>
            <a:r>
              <a:rPr lang="en-US" sz="1200" dirty="0"/>
              <a:t>Case Gang is a known violent street gang attributed to numerous shootings, robberies, and murders throughout Oakland.</a:t>
            </a:r>
          </a:p>
          <a:p>
            <a:pPr marL="171450" indent="-171450">
              <a:buFont typeface="Arial" panose="020B0604020202020204" pitchFamily="34" charset="0"/>
              <a:buChar char="•"/>
            </a:pPr>
            <a:r>
              <a:rPr lang="en-US" sz="1200" dirty="0"/>
              <a:t>The gang does not have a true leader, but maintained highly influential members including “Frank </a:t>
            </a:r>
            <a:r>
              <a:rPr lang="en-US" sz="1200" dirty="0" err="1"/>
              <a:t>Knitty</a:t>
            </a:r>
            <a:r>
              <a:rPr lang="en-US" sz="1200" dirty="0"/>
              <a:t>”, DNI-Mike, and QB.  Frank </a:t>
            </a:r>
            <a:r>
              <a:rPr lang="en-US" sz="1200" dirty="0" err="1"/>
              <a:t>Knitty</a:t>
            </a:r>
            <a:r>
              <a:rPr lang="en-US" sz="1200" dirty="0"/>
              <a:t> openly touted 8603 Hillside as his turf.</a:t>
            </a:r>
          </a:p>
          <a:p>
            <a:pPr marL="171450" indent="-171450">
              <a:buFont typeface="Arial" panose="020B0604020202020204" pitchFamily="34" charset="0"/>
              <a:buChar char="•"/>
            </a:pPr>
            <a:r>
              <a:rPr lang="en-US" sz="1200" dirty="0"/>
              <a:t>The gangs predominant source of income comes from robberies, burglaries, and pimping.  Some of the members sell narcotics, but it is not a primary focus.</a:t>
            </a:r>
          </a:p>
          <a:p>
            <a:pPr marL="171450" indent="-171450">
              <a:buFont typeface="Arial" panose="020B0604020202020204" pitchFamily="34" charset="0"/>
              <a:buChar char="•"/>
            </a:pPr>
            <a:r>
              <a:rPr lang="en-US" sz="1200" dirty="0"/>
              <a:t>Case gang is commonly recognized throwing the “4” fingers in the air representing “400.”  Their rival, ENT, throws up a “3”</a:t>
            </a:r>
          </a:p>
          <a:p>
            <a:pPr marL="171450" indent="-171450">
              <a:buFont typeface="Arial" panose="020B0604020202020204" pitchFamily="34" charset="0"/>
              <a:buChar char="•"/>
            </a:pPr>
            <a:r>
              <a:rPr lang="en-US" sz="1200" i="1" dirty="0">
                <a:solidFill>
                  <a:schemeClr val="tx1">
                    <a:lumMod val="75000"/>
                    <a:lumOff val="25000"/>
                  </a:schemeClr>
                </a:solidFill>
                <a:hlinkClick r:id="rId6"/>
              </a:rPr>
              <a:t>www.</a:t>
            </a:r>
            <a:r>
              <a:rPr lang="en-US" sz="1200" b="1" i="1" dirty="0">
                <a:solidFill>
                  <a:schemeClr val="tx1">
                    <a:lumMod val="75000"/>
                    <a:lumOff val="25000"/>
                  </a:schemeClr>
                </a:solidFill>
                <a:hlinkClick r:id="rId6"/>
              </a:rPr>
              <a:t>youtube</a:t>
            </a:r>
            <a:r>
              <a:rPr lang="en-US" sz="1200" i="1" dirty="0">
                <a:solidFill>
                  <a:schemeClr val="tx1">
                    <a:lumMod val="75000"/>
                    <a:lumOff val="25000"/>
                  </a:schemeClr>
                </a:solidFill>
                <a:hlinkClick r:id="rId6"/>
              </a:rPr>
              <a:t>.com/watch?v=O-ckZI4xOBM</a:t>
            </a:r>
            <a:r>
              <a:rPr lang="en-US" altLang="en-US" sz="1200" b="1" dirty="0">
                <a:solidFill>
                  <a:schemeClr val="tx1">
                    <a:lumMod val="75000"/>
                    <a:lumOff val="25000"/>
                  </a:schemeClr>
                </a:solidFill>
                <a:latin typeface="Arial" charset="0"/>
                <a:cs typeface="Arial" charset="0"/>
              </a:rPr>
              <a:t>	</a:t>
            </a:r>
          </a:p>
        </p:txBody>
      </p:sp>
    </p:spTree>
    <p:extLst>
      <p:ext uri="{BB962C8B-B14F-4D97-AF65-F5344CB8AC3E}">
        <p14:creationId xmlns:p14="http://schemas.microsoft.com/office/powerpoint/2010/main" val="3448956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B46C42-2141-4DA9-8FDD-62B9C6234B7A}"/>
              </a:ext>
            </a:extLst>
          </p:cNvPr>
          <p:cNvPicPr>
            <a:picLocks noChangeAspect="1"/>
          </p:cNvPicPr>
          <p:nvPr/>
        </p:nvPicPr>
        <p:blipFill>
          <a:blip r:embed="rId2"/>
          <a:stretch>
            <a:fillRect/>
          </a:stretch>
        </p:blipFill>
        <p:spPr>
          <a:xfrm>
            <a:off x="1669131" y="756525"/>
            <a:ext cx="3208421" cy="2053944"/>
          </a:xfrm>
          <a:prstGeom prst="rect">
            <a:avLst/>
          </a:prstGeom>
        </p:spPr>
      </p:pic>
      <p:pic>
        <p:nvPicPr>
          <p:cNvPr id="3" name="Picture 2">
            <a:extLst>
              <a:ext uri="{FF2B5EF4-FFF2-40B4-BE49-F238E27FC236}">
                <a16:creationId xmlns:a16="http://schemas.microsoft.com/office/drawing/2014/main" id="{7EC0E9A4-E0CC-493A-8782-5C66FC513045}"/>
              </a:ext>
            </a:extLst>
          </p:cNvPr>
          <p:cNvPicPr>
            <a:picLocks noChangeAspect="1"/>
          </p:cNvPicPr>
          <p:nvPr/>
        </p:nvPicPr>
        <p:blipFill>
          <a:blip r:embed="rId3"/>
          <a:stretch>
            <a:fillRect/>
          </a:stretch>
        </p:blipFill>
        <p:spPr>
          <a:xfrm flipH="1">
            <a:off x="7221582" y="2810469"/>
            <a:ext cx="1447548" cy="2100249"/>
          </a:xfrm>
          <a:prstGeom prst="rect">
            <a:avLst/>
          </a:prstGeom>
        </p:spPr>
      </p:pic>
      <p:pic>
        <p:nvPicPr>
          <p:cNvPr id="4" name="Picture 3">
            <a:extLst>
              <a:ext uri="{FF2B5EF4-FFF2-40B4-BE49-F238E27FC236}">
                <a16:creationId xmlns:a16="http://schemas.microsoft.com/office/drawing/2014/main" id="{1732FBF9-04B0-4EFA-9B84-FA0BCD5C893B}"/>
              </a:ext>
            </a:extLst>
          </p:cNvPr>
          <p:cNvPicPr>
            <a:picLocks noChangeAspect="1"/>
          </p:cNvPicPr>
          <p:nvPr/>
        </p:nvPicPr>
        <p:blipFill>
          <a:blip r:embed="rId4"/>
          <a:stretch>
            <a:fillRect/>
          </a:stretch>
        </p:blipFill>
        <p:spPr>
          <a:xfrm>
            <a:off x="5072691" y="2810469"/>
            <a:ext cx="2148891" cy="2100249"/>
          </a:xfrm>
          <a:prstGeom prst="rect">
            <a:avLst/>
          </a:prstGeom>
        </p:spPr>
      </p:pic>
      <p:pic>
        <p:nvPicPr>
          <p:cNvPr id="5" name="Picture 4">
            <a:extLst>
              <a:ext uri="{FF2B5EF4-FFF2-40B4-BE49-F238E27FC236}">
                <a16:creationId xmlns:a16="http://schemas.microsoft.com/office/drawing/2014/main" id="{F5D72785-78B9-4754-B6BB-EE33C56B4BDF}"/>
              </a:ext>
            </a:extLst>
          </p:cNvPr>
          <p:cNvPicPr>
            <a:picLocks noChangeAspect="1"/>
          </p:cNvPicPr>
          <p:nvPr/>
        </p:nvPicPr>
        <p:blipFill>
          <a:blip r:embed="rId5"/>
          <a:stretch>
            <a:fillRect/>
          </a:stretch>
        </p:blipFill>
        <p:spPr>
          <a:xfrm>
            <a:off x="1669131" y="2810469"/>
            <a:ext cx="3433763" cy="2100249"/>
          </a:xfrm>
          <a:prstGeom prst="rect">
            <a:avLst/>
          </a:prstGeom>
        </p:spPr>
      </p:pic>
      <p:pic>
        <p:nvPicPr>
          <p:cNvPr id="6" name="Picture 5">
            <a:extLst>
              <a:ext uri="{FF2B5EF4-FFF2-40B4-BE49-F238E27FC236}">
                <a16:creationId xmlns:a16="http://schemas.microsoft.com/office/drawing/2014/main" id="{1C7341A7-D9BB-4FB5-8BB0-450FFDD71389}"/>
              </a:ext>
            </a:extLst>
          </p:cNvPr>
          <p:cNvPicPr>
            <a:picLocks noChangeAspect="1"/>
          </p:cNvPicPr>
          <p:nvPr/>
        </p:nvPicPr>
        <p:blipFill>
          <a:blip r:embed="rId6"/>
          <a:stretch>
            <a:fillRect/>
          </a:stretch>
        </p:blipFill>
        <p:spPr>
          <a:xfrm>
            <a:off x="4877552" y="756525"/>
            <a:ext cx="3821781" cy="2053944"/>
          </a:xfrm>
          <a:prstGeom prst="rect">
            <a:avLst/>
          </a:prstGeom>
        </p:spPr>
      </p:pic>
      <p:sp>
        <p:nvSpPr>
          <p:cNvPr id="7" name="TextBox 6">
            <a:extLst>
              <a:ext uri="{FF2B5EF4-FFF2-40B4-BE49-F238E27FC236}">
                <a16:creationId xmlns:a16="http://schemas.microsoft.com/office/drawing/2014/main" id="{0A6140F7-86C4-4990-8073-1E4469C02764}"/>
              </a:ext>
            </a:extLst>
          </p:cNvPr>
          <p:cNvSpPr txBox="1"/>
          <p:nvPr/>
        </p:nvSpPr>
        <p:spPr>
          <a:xfrm>
            <a:off x="896102" y="294860"/>
            <a:ext cx="9084342" cy="461665"/>
          </a:xfrm>
          <a:prstGeom prst="rect">
            <a:avLst/>
          </a:prstGeom>
          <a:noFill/>
        </p:spPr>
        <p:txBody>
          <a:bodyPr wrap="square" rtlCol="0">
            <a:spAutoFit/>
          </a:bodyPr>
          <a:lstStyle/>
          <a:p>
            <a:pPr algn="ctr"/>
            <a:r>
              <a:rPr lang="en-US" sz="2400" dirty="0">
                <a:solidFill>
                  <a:srgbClr val="00B0F0"/>
                </a:solidFill>
              </a:rPr>
              <a:t>At Risk…</a:t>
            </a:r>
          </a:p>
        </p:txBody>
      </p:sp>
      <p:sp>
        <p:nvSpPr>
          <p:cNvPr id="10" name="TextBox 9">
            <a:extLst>
              <a:ext uri="{FF2B5EF4-FFF2-40B4-BE49-F238E27FC236}">
                <a16:creationId xmlns:a16="http://schemas.microsoft.com/office/drawing/2014/main" id="{DB186E0F-DC38-4036-A061-5D33D64926C8}"/>
              </a:ext>
            </a:extLst>
          </p:cNvPr>
          <p:cNvSpPr txBox="1"/>
          <p:nvPr/>
        </p:nvSpPr>
        <p:spPr>
          <a:xfrm>
            <a:off x="2037346" y="5017459"/>
            <a:ext cx="7587915" cy="1692771"/>
          </a:xfrm>
          <a:prstGeom prst="rect">
            <a:avLst/>
          </a:prstGeom>
          <a:noFill/>
        </p:spPr>
        <p:txBody>
          <a:bodyPr wrap="square" rtlCol="0">
            <a:spAutoFit/>
          </a:bodyPr>
          <a:lstStyle/>
          <a:p>
            <a:r>
              <a:rPr lang="en-US" sz="1200" dirty="0"/>
              <a:t>Case Gang is active to social media creating and disseminating videos throughout the internet.</a:t>
            </a:r>
          </a:p>
          <a:p>
            <a:r>
              <a:rPr lang="en-US" sz="1200" dirty="0"/>
              <a:t>It is known to law enforcement that these videos are used to accomplish numerous objectives including:</a:t>
            </a:r>
          </a:p>
          <a:p>
            <a:pPr marL="171450" indent="-171450">
              <a:buFont typeface="Arial" panose="020B0604020202020204" pitchFamily="34" charset="0"/>
              <a:buChar char="•"/>
            </a:pPr>
            <a:r>
              <a:rPr lang="en-US" sz="1200" dirty="0"/>
              <a:t>The taunting of rival gangs.</a:t>
            </a:r>
          </a:p>
          <a:p>
            <a:pPr marL="171450" indent="-171450">
              <a:buFont typeface="Arial" panose="020B0604020202020204" pitchFamily="34" charset="0"/>
              <a:buChar char="•"/>
            </a:pPr>
            <a:r>
              <a:rPr lang="en-US" sz="1200" dirty="0"/>
              <a:t>The intimidation of local stakeholders.</a:t>
            </a:r>
          </a:p>
          <a:p>
            <a:pPr marL="171450" indent="-171450">
              <a:buFont typeface="Arial" panose="020B0604020202020204" pitchFamily="34" charset="0"/>
              <a:buChar char="•"/>
            </a:pPr>
            <a:r>
              <a:rPr lang="en-US" sz="1200" dirty="0"/>
              <a:t>The recruitment of new members.</a:t>
            </a:r>
          </a:p>
          <a:p>
            <a:pPr marL="171450" indent="-171450">
              <a:buFont typeface="Arial" panose="020B0604020202020204" pitchFamily="34" charset="0"/>
              <a:buChar char="•"/>
            </a:pPr>
            <a:r>
              <a:rPr lang="en-US" sz="1200" dirty="0">
                <a:solidFill>
                  <a:srgbClr val="FF0000"/>
                </a:solidFill>
              </a:rPr>
              <a:t>The above is particularly concerning given the vulnerability of east Oakland youth and the proximity of 8603 Hillside to two of east Oakland’s popular youth institutions.</a:t>
            </a:r>
          </a:p>
          <a:p>
            <a:endParaRPr lang="en-US" sz="1200" dirty="0">
              <a:solidFill>
                <a:srgbClr val="FF0000"/>
              </a:solidFill>
            </a:endParaRPr>
          </a:p>
          <a:p>
            <a:r>
              <a:rPr lang="en-US" sz="800" dirty="0">
                <a:solidFill>
                  <a:schemeClr val="accent5">
                    <a:lumMod val="75000"/>
                  </a:schemeClr>
                </a:solidFill>
              </a:rPr>
              <a:t>Related links:  KING JAMES "Charley"      DNI MIKE - MY WAY      DNI Mike – Prank gone wrong shooting</a:t>
            </a:r>
          </a:p>
        </p:txBody>
      </p:sp>
    </p:spTree>
    <p:extLst>
      <p:ext uri="{BB962C8B-B14F-4D97-AF65-F5344CB8AC3E}">
        <p14:creationId xmlns:p14="http://schemas.microsoft.com/office/powerpoint/2010/main" val="34977200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119DE7-6025-4D8F-8C89-DBE9EDDEBD87}"/>
              </a:ext>
            </a:extLst>
          </p:cNvPr>
          <p:cNvSpPr txBox="1"/>
          <p:nvPr/>
        </p:nvSpPr>
        <p:spPr>
          <a:xfrm>
            <a:off x="2215078" y="376990"/>
            <a:ext cx="7467600" cy="369332"/>
          </a:xfrm>
          <a:prstGeom prst="rect">
            <a:avLst/>
          </a:prstGeom>
          <a:noFill/>
        </p:spPr>
        <p:txBody>
          <a:bodyPr wrap="square" rtlCol="0">
            <a:spAutoFit/>
          </a:bodyPr>
          <a:lstStyle/>
          <a:p>
            <a:pPr algn="ctr"/>
            <a:r>
              <a:rPr lang="en-US" dirty="0">
                <a:solidFill>
                  <a:schemeClr val="accent6">
                    <a:lumMod val="75000"/>
                  </a:schemeClr>
                </a:solidFill>
              </a:rPr>
              <a:t>Opportunity Cost</a:t>
            </a:r>
          </a:p>
        </p:txBody>
      </p:sp>
      <p:pic>
        <p:nvPicPr>
          <p:cNvPr id="3" name="Picture 2">
            <a:extLst>
              <a:ext uri="{FF2B5EF4-FFF2-40B4-BE49-F238E27FC236}">
                <a16:creationId xmlns:a16="http://schemas.microsoft.com/office/drawing/2014/main" id="{9E20E24A-B815-4C5A-AA71-D3C50C8ADF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02590" y="808789"/>
            <a:ext cx="5292577" cy="3707064"/>
          </a:xfrm>
          <a:prstGeom prst="rect">
            <a:avLst/>
          </a:prstGeom>
        </p:spPr>
      </p:pic>
      <p:sp>
        <p:nvSpPr>
          <p:cNvPr id="5" name="TextBox 4">
            <a:extLst>
              <a:ext uri="{FF2B5EF4-FFF2-40B4-BE49-F238E27FC236}">
                <a16:creationId xmlns:a16="http://schemas.microsoft.com/office/drawing/2014/main" id="{81B06AA1-900A-4036-8FB0-5497C5954059}"/>
              </a:ext>
            </a:extLst>
          </p:cNvPr>
          <p:cNvSpPr txBox="1"/>
          <p:nvPr/>
        </p:nvSpPr>
        <p:spPr>
          <a:xfrm>
            <a:off x="1556084" y="4692316"/>
            <a:ext cx="9015663" cy="1569660"/>
          </a:xfrm>
          <a:prstGeom prst="rect">
            <a:avLst/>
          </a:prstGeom>
          <a:noFill/>
        </p:spPr>
        <p:txBody>
          <a:bodyPr wrap="square" rtlCol="0">
            <a:spAutoFit/>
          </a:bodyPr>
          <a:lstStyle/>
          <a:p>
            <a:r>
              <a:rPr lang="en-US" sz="1200" dirty="0"/>
              <a:t>There were over 1465 calls for service between 2012 &amp; 2016:</a:t>
            </a:r>
          </a:p>
          <a:p>
            <a:pPr marL="171450" lvl="0" indent="-171450">
              <a:buFont typeface="Arial" panose="020B0604020202020204" pitchFamily="34" charset="0"/>
              <a:buChar char="•"/>
            </a:pPr>
            <a:r>
              <a:rPr lang="en-US" sz="1200" dirty="0"/>
              <a:t>8603 Hillside was associated with over 560 calls for service.</a:t>
            </a:r>
          </a:p>
          <a:p>
            <a:pPr marL="171450" lvl="0" indent="-171450">
              <a:buFont typeface="Arial" panose="020B0604020202020204" pitchFamily="34" charset="0"/>
              <a:buChar char="•"/>
            </a:pPr>
            <a:r>
              <a:rPr lang="en-US" sz="1200" dirty="0"/>
              <a:t>8701 Hillside was associated with over 700 calls for service.</a:t>
            </a:r>
          </a:p>
          <a:p>
            <a:pPr marL="171450" lvl="0" indent="-171450">
              <a:buFont typeface="Arial" panose="020B0604020202020204" pitchFamily="34" charset="0"/>
              <a:buChar char="•"/>
            </a:pPr>
            <a:r>
              <a:rPr lang="en-US" sz="1200" dirty="0"/>
              <a:t>88</a:t>
            </a:r>
            <a:r>
              <a:rPr lang="en-US" sz="1200" baseline="30000" dirty="0"/>
              <a:t>th</a:t>
            </a:r>
            <a:r>
              <a:rPr lang="en-US" sz="1200" dirty="0"/>
              <a:t> and Hillside (Address used often by officers when making contacts in the area) was associated with over 140 calls for service.</a:t>
            </a:r>
          </a:p>
          <a:p>
            <a:pPr marL="171450" lvl="0" indent="-171450">
              <a:buFont typeface="Arial" panose="020B0604020202020204" pitchFamily="34" charset="0"/>
              <a:buChar char="•"/>
            </a:pPr>
            <a:endParaRPr lang="en-US" sz="1200" dirty="0"/>
          </a:p>
          <a:p>
            <a:pPr lvl="0" algn="ctr"/>
            <a:r>
              <a:rPr lang="en-US" sz="1200" dirty="0">
                <a:solidFill>
                  <a:srgbClr val="FF0000"/>
                </a:solidFill>
              </a:rPr>
              <a:t>Putting this into perspective… this was nearly the same number of calls for service as the Oakland Coliseum!</a:t>
            </a:r>
          </a:p>
          <a:p>
            <a:pPr lvl="0"/>
            <a:endParaRPr lang="en-US" sz="1200" dirty="0"/>
          </a:p>
          <a:p>
            <a:pPr lvl="0" algn="ctr"/>
            <a:r>
              <a:rPr lang="en-US" sz="1200" dirty="0"/>
              <a:t>The property represented a tremendous drain on Oakland Police resources.</a:t>
            </a:r>
          </a:p>
        </p:txBody>
      </p:sp>
    </p:spTree>
    <p:extLst>
      <p:ext uri="{BB962C8B-B14F-4D97-AF65-F5344CB8AC3E}">
        <p14:creationId xmlns:p14="http://schemas.microsoft.com/office/powerpoint/2010/main" val="35686014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438DD857-A313-4451-AD3F-B768DE0F3E80}"/>
              </a:ext>
            </a:extLst>
          </p:cNvPr>
          <p:cNvSpPr>
            <a:spLocks noGrp="1"/>
          </p:cNvSpPr>
          <p:nvPr>
            <p:ph type="title"/>
          </p:nvPr>
        </p:nvSpPr>
        <p:spPr>
          <a:xfrm>
            <a:off x="2201863" y="304800"/>
            <a:ext cx="7772400" cy="1143000"/>
          </a:xfrm>
        </p:spPr>
        <p:txBody>
          <a:bodyPr>
            <a:normAutofit/>
          </a:bodyPr>
          <a:lstStyle/>
          <a:p>
            <a:pPr marL="320040" indent="-320040" algn="ctr">
              <a:buClr>
                <a:schemeClr val="accent6">
                  <a:lumMod val="75000"/>
                </a:schemeClr>
              </a:buClr>
              <a:defRPr/>
            </a:pPr>
            <a:r>
              <a:rPr lang="en-US" altLang="en-US" dirty="0">
                <a:solidFill>
                  <a:srgbClr val="00B0F0"/>
                </a:solidFill>
                <a:latin typeface="Arial" charset="0"/>
                <a:cs typeface="Arial" charset="0"/>
              </a:rPr>
              <a:t>Project#35X-14-004</a:t>
            </a:r>
            <a:br>
              <a:rPr lang="en-US" altLang="en-US" dirty="0">
                <a:solidFill>
                  <a:srgbClr val="00B0F0"/>
                </a:solidFill>
                <a:latin typeface="Arial" charset="0"/>
                <a:cs typeface="Arial" charset="0"/>
              </a:rPr>
            </a:br>
            <a:r>
              <a:rPr lang="en-US" altLang="en-US" sz="3200" dirty="0">
                <a:solidFill>
                  <a:srgbClr val="00B0F0"/>
                </a:solidFill>
                <a:latin typeface="Arial" charset="0"/>
                <a:cs typeface="Arial" charset="0"/>
              </a:rPr>
              <a:t>(Goals and Response)</a:t>
            </a:r>
          </a:p>
        </p:txBody>
      </p:sp>
      <p:sp>
        <p:nvSpPr>
          <p:cNvPr id="10243" name="Slide Number Placeholder 3">
            <a:extLst>
              <a:ext uri="{FF2B5EF4-FFF2-40B4-BE49-F238E27FC236}">
                <a16:creationId xmlns:a16="http://schemas.microsoft.com/office/drawing/2014/main" id="{EA5E655D-0B56-4AEF-BD7B-F922B80F3702}"/>
              </a:ext>
            </a:extLst>
          </p:cNvPr>
          <p:cNvSpPr txBox="1">
            <a:spLocks noGrp="1"/>
          </p:cNvSpPr>
          <p:nvPr/>
        </p:nvSpPr>
        <p:spPr bwMode="auto">
          <a:xfrm>
            <a:off x="8458200" y="64770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eaLnBrk="0" hangingPunct="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eaLnBrk="0" hangingPunct="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eaLnBrk="0" hangingPunct="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eaLnBrk="0"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lgn="r">
              <a:spcBef>
                <a:spcPct val="0"/>
              </a:spcBef>
              <a:spcAft>
                <a:spcPct val="0"/>
              </a:spcAft>
              <a:buClrTx/>
              <a:buSzTx/>
              <a:buFontTx/>
              <a:buNone/>
            </a:pPr>
            <a:fld id="{732BA5C7-A0FE-420A-894F-850CBB0FA63B}" type="slidenum">
              <a:rPr lang="en-US" altLang="en-US" sz="1400">
                <a:solidFill>
                  <a:schemeClr val="tx1"/>
                </a:solidFill>
                <a:latin typeface="Arial" panose="020B0604020202020204" pitchFamily="34" charset="0"/>
                <a:cs typeface="Arial" panose="020B0604020202020204" pitchFamily="34" charset="0"/>
              </a:rPr>
              <a:pPr algn="r">
                <a:spcBef>
                  <a:spcPct val="0"/>
                </a:spcBef>
                <a:spcAft>
                  <a:spcPct val="0"/>
                </a:spcAft>
                <a:buClrTx/>
                <a:buSzTx/>
                <a:buFontTx/>
                <a:buNone/>
              </a:pPr>
              <a:t>8</a:t>
            </a:fld>
            <a:endParaRPr lang="en-US" altLang="en-US" sz="1400">
              <a:solidFill>
                <a:schemeClr val="tx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113B0C6D-B957-4C6E-A05D-93E81A48D43A}"/>
              </a:ext>
            </a:extLst>
          </p:cNvPr>
          <p:cNvSpPr/>
          <p:nvPr/>
        </p:nvSpPr>
        <p:spPr>
          <a:xfrm>
            <a:off x="4181141" y="1882694"/>
            <a:ext cx="4110038" cy="3948611"/>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285750" indent="-285750" algn="ctr">
              <a:defRPr/>
            </a:pPr>
            <a:r>
              <a:rPr lang="en-US" sz="2000" b="1" dirty="0">
                <a:solidFill>
                  <a:srgbClr val="002060"/>
                </a:solidFill>
                <a:latin typeface="Arial" charset="0"/>
                <a:cs typeface="Arial" charset="0"/>
              </a:rPr>
              <a:t>8603/8701 Hillside St</a:t>
            </a:r>
          </a:p>
          <a:p>
            <a:pPr>
              <a:defRPr/>
            </a:pPr>
            <a:r>
              <a:rPr lang="en-US" b="1" u="sng" dirty="0">
                <a:solidFill>
                  <a:srgbClr val="002060"/>
                </a:solidFill>
                <a:latin typeface="Arial" charset="0"/>
                <a:cs typeface="Arial" charset="0"/>
              </a:rPr>
              <a:t>Goal</a:t>
            </a:r>
          </a:p>
          <a:p>
            <a:pPr marL="285750" indent="-285750">
              <a:buFont typeface="Wingdings" pitchFamily="2" charset="2"/>
              <a:buChar char="Ø"/>
              <a:defRPr/>
            </a:pPr>
            <a:r>
              <a:rPr lang="en-US" dirty="0">
                <a:solidFill>
                  <a:srgbClr val="002060"/>
                </a:solidFill>
                <a:latin typeface="Arial" charset="0"/>
                <a:cs typeface="Arial" charset="0"/>
              </a:rPr>
              <a:t>25% reduction of calls for service</a:t>
            </a:r>
          </a:p>
          <a:p>
            <a:pPr marL="285750" indent="-285750">
              <a:buFont typeface="Wingdings" pitchFamily="2" charset="2"/>
              <a:buChar char="Ø"/>
              <a:defRPr/>
            </a:pPr>
            <a:endParaRPr lang="en-US" dirty="0">
              <a:solidFill>
                <a:srgbClr val="002060"/>
              </a:solidFill>
              <a:latin typeface="Arial" charset="0"/>
              <a:cs typeface="Arial" charset="0"/>
            </a:endParaRPr>
          </a:p>
          <a:p>
            <a:pPr>
              <a:defRPr/>
            </a:pPr>
            <a:r>
              <a:rPr lang="en-US" b="1" u="sng" dirty="0">
                <a:solidFill>
                  <a:srgbClr val="002060"/>
                </a:solidFill>
                <a:latin typeface="Arial" charset="0"/>
                <a:cs typeface="Arial" charset="0"/>
              </a:rPr>
              <a:t>Response Activities</a:t>
            </a:r>
          </a:p>
          <a:p>
            <a:pPr marL="285750" indent="-285750">
              <a:buFont typeface="Wingdings" pitchFamily="2" charset="2"/>
              <a:buChar char="Ø"/>
              <a:defRPr/>
            </a:pPr>
            <a:r>
              <a:rPr lang="en-US" dirty="0">
                <a:solidFill>
                  <a:srgbClr val="002060"/>
                </a:solidFill>
                <a:latin typeface="Arial" charset="0"/>
                <a:cs typeface="Arial" charset="0"/>
              </a:rPr>
              <a:t>Increase enforcement (CRT/CF/Probation/Parole)</a:t>
            </a:r>
          </a:p>
          <a:p>
            <a:pPr marL="285750" indent="-285750">
              <a:buFont typeface="Wingdings" pitchFamily="2" charset="2"/>
              <a:buChar char="Ø"/>
              <a:defRPr/>
            </a:pPr>
            <a:r>
              <a:rPr lang="en-US" dirty="0">
                <a:solidFill>
                  <a:srgbClr val="002060"/>
                </a:solidFill>
                <a:latin typeface="Arial" charset="0"/>
                <a:cs typeface="Arial" charset="0"/>
              </a:rPr>
              <a:t>Case gang intelligence gathering</a:t>
            </a:r>
          </a:p>
          <a:p>
            <a:pPr marL="285750" indent="-285750">
              <a:buFont typeface="Wingdings" pitchFamily="2" charset="2"/>
              <a:buChar char="Ø"/>
              <a:defRPr/>
            </a:pPr>
            <a:r>
              <a:rPr lang="en-US" dirty="0">
                <a:solidFill>
                  <a:srgbClr val="002060"/>
                </a:solidFill>
                <a:latin typeface="Arial" charset="0"/>
                <a:cs typeface="Arial" charset="0"/>
              </a:rPr>
              <a:t>Auto abatement (ACRAT)</a:t>
            </a:r>
          </a:p>
          <a:p>
            <a:pPr marL="285750" indent="-285750">
              <a:buFont typeface="Wingdings" pitchFamily="2" charset="2"/>
              <a:buChar char="Ø"/>
              <a:defRPr/>
            </a:pPr>
            <a:r>
              <a:rPr lang="en-US" dirty="0">
                <a:solidFill>
                  <a:srgbClr val="002060"/>
                </a:solidFill>
                <a:latin typeface="Arial" charset="0"/>
                <a:cs typeface="Arial" charset="0"/>
              </a:rPr>
              <a:t>Conduct a CPTED inspection</a:t>
            </a:r>
          </a:p>
          <a:p>
            <a:pPr>
              <a:defRPr/>
            </a:pPr>
            <a:endParaRPr lang="en-US" dirty="0">
              <a:solidFill>
                <a:srgbClr val="002060"/>
              </a:solidFill>
              <a:latin typeface="Arial" charset="0"/>
              <a:cs typeface="Arial" charset="0"/>
            </a:endParaRPr>
          </a:p>
          <a:p>
            <a:pPr marL="285750" indent="-285750">
              <a:buFont typeface="Wingdings" pitchFamily="2" charset="2"/>
              <a:buChar char="Ø"/>
              <a:defRPr/>
            </a:pPr>
            <a:r>
              <a:rPr lang="en-US" dirty="0">
                <a:solidFill>
                  <a:srgbClr val="002060"/>
                </a:solidFill>
                <a:latin typeface="Arial" charset="0"/>
                <a:cs typeface="Arial" charset="0"/>
              </a:rPr>
              <a:t>Get city attorney involved</a:t>
            </a:r>
          </a:p>
          <a:p>
            <a:pPr marL="285750" indent="-285750">
              <a:buFont typeface="Wingdings" pitchFamily="2" charset="2"/>
              <a:buChar char="Ø"/>
              <a:defRPr/>
            </a:pPr>
            <a:r>
              <a:rPr lang="en-US" dirty="0">
                <a:solidFill>
                  <a:srgbClr val="002060"/>
                </a:solidFill>
                <a:latin typeface="Arial" charset="0"/>
                <a:cs typeface="Arial" charset="0"/>
              </a:rPr>
              <a:t>Get code enforcement involved</a:t>
            </a:r>
          </a:p>
          <a:p>
            <a:pPr marL="285750" indent="-285750">
              <a:buFont typeface="Wingdings" pitchFamily="2" charset="2"/>
              <a:buChar char="Ø"/>
              <a:defRPr/>
            </a:pPr>
            <a:endParaRPr lang="en-US" dirty="0">
              <a:solidFill>
                <a:srgbClr val="002060"/>
              </a:solidFill>
              <a:latin typeface="Arial" charset="0"/>
              <a:cs typeface="Arial" charset="0"/>
            </a:endParaRPr>
          </a:p>
        </p:txBody>
      </p:sp>
    </p:spTree>
    <p:extLst>
      <p:ext uri="{BB962C8B-B14F-4D97-AF65-F5344CB8AC3E}">
        <p14:creationId xmlns:p14="http://schemas.microsoft.com/office/powerpoint/2010/main" val="27971008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C3C810-A3A7-4B1E-8C8F-88649C3CB935}"/>
              </a:ext>
            </a:extLst>
          </p:cNvPr>
          <p:cNvSpPr txBox="1"/>
          <p:nvPr/>
        </p:nvSpPr>
        <p:spPr>
          <a:xfrm>
            <a:off x="3826042" y="185282"/>
            <a:ext cx="6015789" cy="584775"/>
          </a:xfrm>
          <a:prstGeom prst="rect">
            <a:avLst/>
          </a:prstGeom>
          <a:noFill/>
        </p:spPr>
        <p:txBody>
          <a:bodyPr wrap="square" rtlCol="0">
            <a:spAutoFit/>
          </a:bodyPr>
          <a:lstStyle/>
          <a:p>
            <a:r>
              <a:rPr lang="en-US" sz="3200" dirty="0">
                <a:solidFill>
                  <a:srgbClr val="00B0F0"/>
                </a:solidFill>
              </a:rPr>
              <a:t>Response Strategy</a:t>
            </a:r>
          </a:p>
        </p:txBody>
      </p:sp>
      <p:sp>
        <p:nvSpPr>
          <p:cNvPr id="3" name="TextBox 2">
            <a:extLst>
              <a:ext uri="{FF2B5EF4-FFF2-40B4-BE49-F238E27FC236}">
                <a16:creationId xmlns:a16="http://schemas.microsoft.com/office/drawing/2014/main" id="{6F3E5EAF-BC36-4117-B2A4-66EF109EC615}"/>
              </a:ext>
            </a:extLst>
          </p:cNvPr>
          <p:cNvSpPr txBox="1"/>
          <p:nvPr/>
        </p:nvSpPr>
        <p:spPr>
          <a:xfrm>
            <a:off x="729916" y="2671011"/>
            <a:ext cx="10250905" cy="3908762"/>
          </a:xfrm>
          <a:prstGeom prst="rect">
            <a:avLst/>
          </a:prstGeom>
          <a:noFill/>
        </p:spPr>
        <p:txBody>
          <a:bodyPr wrap="square" rtlCol="0">
            <a:spAutoFit/>
          </a:bodyPr>
          <a:lstStyle/>
          <a:p>
            <a:r>
              <a:rPr lang="en-US" sz="1600" dirty="0"/>
              <a:t>	</a:t>
            </a:r>
            <a:r>
              <a:rPr lang="en-US" sz="1600" i="1" dirty="0">
                <a:solidFill>
                  <a:srgbClr val="00B0F0"/>
                </a:solidFill>
              </a:rPr>
              <a:t>Having gained a historical knowledge of the property, I developed the following response strategy:</a:t>
            </a:r>
          </a:p>
          <a:p>
            <a:endParaRPr lang="en-US" sz="1600" dirty="0"/>
          </a:p>
          <a:p>
            <a:pPr marL="342900" lvl="0" indent="-342900">
              <a:buFont typeface="+mj-lt"/>
              <a:buAutoNum type="arabicPeriod"/>
            </a:pPr>
            <a:r>
              <a:rPr lang="en-US" dirty="0"/>
              <a:t>Contact community members and residents to further develop our community partnership in addressing crime associated with the property.</a:t>
            </a:r>
          </a:p>
          <a:p>
            <a:pPr marL="342900" lvl="0" indent="-342900">
              <a:buFont typeface="+mj-lt"/>
              <a:buAutoNum type="arabicPeriod"/>
            </a:pPr>
            <a:r>
              <a:rPr lang="en-US" dirty="0"/>
              <a:t>Contact the owners and property management team to discuss our concerns regarding the quality of life and criminal activity on the property.</a:t>
            </a:r>
          </a:p>
          <a:p>
            <a:pPr marL="342900" lvl="0" indent="-342900">
              <a:buFont typeface="+mj-lt"/>
              <a:buAutoNum type="arabicPeriod"/>
            </a:pPr>
            <a:r>
              <a:rPr lang="en-US" dirty="0"/>
              <a:t>Conduct an updated Crime Prevention Through Environmental Design (CPTED) inspection to assist the owners in create a long term solution to deterring future criminal activities.</a:t>
            </a:r>
          </a:p>
          <a:p>
            <a:pPr marL="342900" lvl="0" indent="-342900">
              <a:buFont typeface="+mj-lt"/>
              <a:buAutoNum type="arabicPeriod"/>
            </a:pPr>
            <a:r>
              <a:rPr lang="en-US" dirty="0"/>
              <a:t>Contact the Oakland City Attorney’s office and advise them of the current and ongoing conditions on the property.</a:t>
            </a:r>
          </a:p>
          <a:p>
            <a:pPr marL="342900" lvl="0" indent="-342900">
              <a:buFont typeface="+mj-lt"/>
              <a:buAutoNum type="arabicPeriod"/>
            </a:pPr>
            <a:r>
              <a:rPr lang="en-US" dirty="0"/>
              <a:t>Implement a modern strategy of enforcement in an attempt to bypass the defenses of the property and make arrests of suspects involved in criminal activity (Intelligence Based Policing).</a:t>
            </a:r>
          </a:p>
          <a:p>
            <a:pPr marL="342900" lvl="0" indent="-342900">
              <a:buFont typeface="+mj-lt"/>
              <a:buAutoNum type="arabicPeriod"/>
            </a:pPr>
            <a:r>
              <a:rPr lang="en-US" dirty="0"/>
              <a:t>Collaborate with local enforcement agencies (FBI, ATF, Oakland Housing Authority, ABAT, Probation, and Parole) to gather additional resources to address criminal activities taking place on the property.</a:t>
            </a:r>
          </a:p>
        </p:txBody>
      </p:sp>
      <p:pic>
        <p:nvPicPr>
          <p:cNvPr id="5" name="Picture 4">
            <a:extLst>
              <a:ext uri="{FF2B5EF4-FFF2-40B4-BE49-F238E27FC236}">
                <a16:creationId xmlns:a16="http://schemas.microsoft.com/office/drawing/2014/main" id="{8A7E69A4-2978-4840-8CA2-E3ACE6A2A4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2917" y="863516"/>
            <a:ext cx="4067175" cy="1807495"/>
          </a:xfrm>
          <a:prstGeom prst="rect">
            <a:avLst/>
          </a:prstGeom>
        </p:spPr>
      </p:pic>
    </p:spTree>
    <p:extLst>
      <p:ext uri="{BB962C8B-B14F-4D97-AF65-F5344CB8AC3E}">
        <p14:creationId xmlns:p14="http://schemas.microsoft.com/office/powerpoint/2010/main" val="20963559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0DEB3E2E3595429D4D561DBA717495" ma:contentTypeVersion="12" ma:contentTypeDescription="Create a new document." ma:contentTypeScope="" ma:versionID="ded7ca234eda93dff2f7a085f848bd2c">
  <xsd:schema xmlns:xsd="http://www.w3.org/2001/XMLSchema" xmlns:xs="http://www.w3.org/2001/XMLSchema" xmlns:p="http://schemas.microsoft.com/office/2006/metadata/properties" xmlns:ns3="85e16f02-afbc-4d26-9716-8e865aca9628" xmlns:ns4="0833dcae-a2f5-4ac3-b414-69fcb535eb57" targetNamespace="http://schemas.microsoft.com/office/2006/metadata/properties" ma:root="true" ma:fieldsID="af3e3f3fa5f53ebc3b2d41590da6dc2d" ns3:_="" ns4:_="">
    <xsd:import namespace="85e16f02-afbc-4d26-9716-8e865aca9628"/>
    <xsd:import namespace="0833dcae-a2f5-4ac3-b414-69fcb535eb57"/>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LengthInSeconds" minOccurs="0"/>
                <xsd:element ref="ns3:MediaServiceAutoTags" minOccurs="0"/>
                <xsd:element ref="ns3:MediaServiceLocation"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e16f02-afbc-4d26-9716-8e865aca96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AutoTags" ma:index="15" nillable="true" ma:displayName="Tags" ma:internalName="MediaServiceAutoTags"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833dcae-a2f5-4ac3-b414-69fcb535eb5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BA51470-C73C-4CBF-AF74-C7B2C62CD9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e16f02-afbc-4d26-9716-8e865aca9628"/>
    <ds:schemaRef ds:uri="0833dcae-a2f5-4ac3-b414-69fcb535eb5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D3A3284-FE40-4B39-AB8F-B08E770ACE82}">
  <ds:schemaRefs>
    <ds:schemaRef ds:uri="http://schemas.microsoft.com/sharepoint/v3/contenttype/forms"/>
  </ds:schemaRefs>
</ds:datastoreItem>
</file>

<file path=customXml/itemProps3.xml><?xml version="1.0" encoding="utf-8"?>
<ds:datastoreItem xmlns:ds="http://schemas.openxmlformats.org/officeDocument/2006/customXml" ds:itemID="{FA69CD85-1444-4258-905B-FE4333039F37}">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2826</TotalTime>
  <Words>3797</Words>
  <Application>Microsoft Office PowerPoint</Application>
  <PresentationFormat>Widescreen</PresentationFormat>
  <Paragraphs>263</Paragraphs>
  <Slides>22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Calibri</vt:lpstr>
      <vt:lpstr>Calibri Light</vt:lpstr>
      <vt:lpstr>Chiller</vt:lpstr>
      <vt:lpstr>Courier New</vt:lpstr>
      <vt:lpstr>Symbol</vt:lpstr>
      <vt:lpstr>Wingdings</vt:lpstr>
      <vt:lpstr>Office Theme</vt:lpstr>
      <vt:lpstr>Hillside Project  Lt. William Febel</vt:lpstr>
      <vt:lpstr>Project #35X-14-004 </vt:lpstr>
      <vt:lpstr>PowerPoint Presentation</vt:lpstr>
      <vt:lpstr>PowerPoint Presentation</vt:lpstr>
      <vt:lpstr>PowerPoint Presentation</vt:lpstr>
      <vt:lpstr>PowerPoint Presentation</vt:lpstr>
      <vt:lpstr>PowerPoint Presentation</vt:lpstr>
      <vt:lpstr>Project#35X-14-004 (Goals and Response)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8603 Hillside</dc:title>
  <dc:creator>William Febel</dc:creator>
  <cp:lastModifiedBy>Adwan, Rania</cp:lastModifiedBy>
  <cp:revision>282</cp:revision>
  <dcterms:created xsi:type="dcterms:W3CDTF">2017-08-04T00:04:05Z</dcterms:created>
  <dcterms:modified xsi:type="dcterms:W3CDTF">2021-09-09T00:52:07Z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0x010100960DEB3E2E3595429D4D561DBA717495</vt:lpwstr>
  </property>
</Properties>
</file>