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4"/>
  </p:sldMasterIdLst>
  <p:notesMasterIdLst>
    <p:notesMasterId r:id="rId14"/>
  </p:notesMasterIdLst>
  <p:sldIdLst>
    <p:sldId id="325" r:id="rId5"/>
    <p:sldId id="326" r:id="rId6"/>
    <p:sldId id="327" r:id="rId7"/>
    <p:sldId id="331" r:id="rId8"/>
    <p:sldId id="332" r:id="rId9"/>
    <p:sldId id="333" r:id="rId10"/>
    <p:sldId id="328" r:id="rId11"/>
    <p:sldId id="329" r:id="rId12"/>
    <p:sldId id="335" r:id="rId1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9" d="100"/>
          <a:sy n="119" d="100"/>
        </p:scale>
        <p:origin x="96"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CE014E-DB2D-47A6-86F4-700744BA19E2}" type="doc">
      <dgm:prSet loTypeId="urn:microsoft.com/office/officeart/2016/7/layout/HexagonTimeline" loCatId="process" qsTypeId="urn:microsoft.com/office/officeart/2005/8/quickstyle/simple1" qsCatId="simple" csTypeId="urn:microsoft.com/office/officeart/2005/8/colors/accent3_2" csCatId="accent3" phldr="1"/>
      <dgm:spPr/>
      <dgm:t>
        <a:bodyPr/>
        <a:lstStyle/>
        <a:p>
          <a:endParaRPr lang="en-US"/>
        </a:p>
      </dgm:t>
    </dgm:pt>
    <dgm:pt modelId="{D5E789D9-D9A2-45AC-BAF9-1308191BA789}">
      <dgm:prSet/>
      <dgm:spPr/>
      <dgm:t>
        <a:bodyPr/>
        <a:lstStyle/>
        <a:p>
          <a:r>
            <a:rPr lang="en-US" dirty="0"/>
            <a:t>September 26, 2019</a:t>
          </a:r>
        </a:p>
      </dgm:t>
    </dgm:pt>
    <dgm:pt modelId="{6D2538D1-07F6-4AD0-A180-0652C7ED8A0F}" type="parTrans" cxnId="{D2E2B977-38C3-4B6F-ABF6-6DF60DD5A34A}">
      <dgm:prSet/>
      <dgm:spPr/>
      <dgm:t>
        <a:bodyPr/>
        <a:lstStyle/>
        <a:p>
          <a:endParaRPr lang="en-US"/>
        </a:p>
      </dgm:t>
    </dgm:pt>
    <dgm:pt modelId="{A9AFE83E-6D8C-4421-B047-95AE8E9BCF60}" type="sibTrans" cxnId="{D2E2B977-38C3-4B6F-ABF6-6DF60DD5A34A}">
      <dgm:prSet/>
      <dgm:spPr/>
      <dgm:t>
        <a:bodyPr/>
        <a:lstStyle/>
        <a:p>
          <a:endParaRPr lang="en-US"/>
        </a:p>
      </dgm:t>
    </dgm:pt>
    <dgm:pt modelId="{E1E0C50E-73C0-4257-9C39-B671885BAC98}">
      <dgm:prSet custT="1"/>
      <dgm:spPr/>
      <dgm:t>
        <a:bodyPr/>
        <a:lstStyle/>
        <a:p>
          <a:r>
            <a:rPr lang="en-US" sz="1200" b="1" dirty="0"/>
            <a:t>MGO Issued Contract to Perform Impact Fee Assessment</a:t>
          </a:r>
        </a:p>
      </dgm:t>
    </dgm:pt>
    <dgm:pt modelId="{265FF296-A501-4605-A529-6339EC9F44E3}" type="parTrans" cxnId="{D1991ACA-DCBF-4823-ADED-C9E347102AC5}">
      <dgm:prSet/>
      <dgm:spPr/>
      <dgm:t>
        <a:bodyPr/>
        <a:lstStyle/>
        <a:p>
          <a:endParaRPr lang="en-US"/>
        </a:p>
      </dgm:t>
    </dgm:pt>
    <dgm:pt modelId="{B5361973-B6A4-4EEE-9E68-57D97A89887D}" type="sibTrans" cxnId="{D1991ACA-DCBF-4823-ADED-C9E347102AC5}">
      <dgm:prSet/>
      <dgm:spPr/>
      <dgm:t>
        <a:bodyPr/>
        <a:lstStyle/>
        <a:p>
          <a:endParaRPr lang="en-US"/>
        </a:p>
      </dgm:t>
    </dgm:pt>
    <dgm:pt modelId="{8995164A-B2E1-4D50-9BDF-8B1F485C4209}">
      <dgm:prSet/>
      <dgm:spPr/>
      <dgm:t>
        <a:bodyPr/>
        <a:lstStyle/>
        <a:p>
          <a:r>
            <a:rPr lang="en-US" dirty="0"/>
            <a:t>October- November 2019</a:t>
          </a:r>
        </a:p>
      </dgm:t>
    </dgm:pt>
    <dgm:pt modelId="{3BFA6CDF-23F9-4663-9B2D-E043E53E6291}" type="parTrans" cxnId="{C3B84390-2EDA-4BE1-A687-EB7CA7F66BD1}">
      <dgm:prSet/>
      <dgm:spPr/>
      <dgm:t>
        <a:bodyPr/>
        <a:lstStyle/>
        <a:p>
          <a:endParaRPr lang="en-US"/>
        </a:p>
      </dgm:t>
    </dgm:pt>
    <dgm:pt modelId="{28D1F382-4B8E-4620-AFD6-079E8F343E6C}" type="sibTrans" cxnId="{C3B84390-2EDA-4BE1-A687-EB7CA7F66BD1}">
      <dgm:prSet/>
      <dgm:spPr/>
      <dgm:t>
        <a:bodyPr/>
        <a:lstStyle/>
        <a:p>
          <a:endParaRPr lang="en-US"/>
        </a:p>
      </dgm:t>
    </dgm:pt>
    <dgm:pt modelId="{47EAC16E-AC39-45F6-B4E8-84B68C6ACCC2}">
      <dgm:prSet custT="1"/>
      <dgm:spPr/>
      <dgm:t>
        <a:bodyPr/>
        <a:lstStyle/>
        <a:p>
          <a:r>
            <a:rPr lang="en-US" sz="1200" b="1" dirty="0"/>
            <a:t>MGO Review data and interview key staff to gain understanding of issues </a:t>
          </a:r>
        </a:p>
      </dgm:t>
    </dgm:pt>
    <dgm:pt modelId="{BBD28229-8D64-4860-AED0-41D2066FCD99}" type="parTrans" cxnId="{40840618-55C4-4477-B692-0C7455559239}">
      <dgm:prSet/>
      <dgm:spPr/>
      <dgm:t>
        <a:bodyPr/>
        <a:lstStyle/>
        <a:p>
          <a:endParaRPr lang="en-US"/>
        </a:p>
      </dgm:t>
    </dgm:pt>
    <dgm:pt modelId="{DC96452D-EDE6-4BD3-8C45-4F9F9CCC7D55}" type="sibTrans" cxnId="{40840618-55C4-4477-B692-0C7455559239}">
      <dgm:prSet/>
      <dgm:spPr/>
      <dgm:t>
        <a:bodyPr/>
        <a:lstStyle/>
        <a:p>
          <a:endParaRPr lang="en-US"/>
        </a:p>
      </dgm:t>
    </dgm:pt>
    <dgm:pt modelId="{D485112C-53F1-4CDF-942F-B3178A5D5DC8}">
      <dgm:prSet/>
      <dgm:spPr/>
      <dgm:t>
        <a:bodyPr/>
        <a:lstStyle/>
        <a:p>
          <a:r>
            <a:rPr lang="en-US" dirty="0"/>
            <a:t>December 2019</a:t>
          </a:r>
        </a:p>
      </dgm:t>
    </dgm:pt>
    <dgm:pt modelId="{22ABC1AE-285A-4722-9410-15484FBDCFEB}" type="parTrans" cxnId="{85026580-A207-4714-B750-3885A510DE66}">
      <dgm:prSet/>
      <dgm:spPr/>
      <dgm:t>
        <a:bodyPr/>
        <a:lstStyle/>
        <a:p>
          <a:endParaRPr lang="en-US"/>
        </a:p>
      </dgm:t>
    </dgm:pt>
    <dgm:pt modelId="{B4B81C00-2857-479E-8B14-1A525E31343F}" type="sibTrans" cxnId="{85026580-A207-4714-B750-3885A510DE66}">
      <dgm:prSet/>
      <dgm:spPr/>
      <dgm:t>
        <a:bodyPr/>
        <a:lstStyle/>
        <a:p>
          <a:endParaRPr lang="en-US"/>
        </a:p>
      </dgm:t>
    </dgm:pt>
    <dgm:pt modelId="{4491FF9F-1E44-4C36-BC2C-5B55ED600E79}">
      <dgm:prSet custT="1"/>
      <dgm:spPr/>
      <dgm:t>
        <a:bodyPr/>
        <a:lstStyle/>
        <a:p>
          <a:r>
            <a:rPr lang="en-US" sz="1200" b="1" dirty="0"/>
            <a:t>Produce updated schedule and Workplan</a:t>
          </a:r>
        </a:p>
      </dgm:t>
    </dgm:pt>
    <dgm:pt modelId="{C48EADD7-6584-4B55-A178-B27F9427FBFF}" type="parTrans" cxnId="{51BC6168-8189-4D31-A2D9-BDF517434D28}">
      <dgm:prSet/>
      <dgm:spPr/>
      <dgm:t>
        <a:bodyPr/>
        <a:lstStyle/>
        <a:p>
          <a:endParaRPr lang="en-US"/>
        </a:p>
      </dgm:t>
    </dgm:pt>
    <dgm:pt modelId="{3AF71B4F-B5EB-4800-9258-CB2378F73949}" type="sibTrans" cxnId="{51BC6168-8189-4D31-A2D9-BDF517434D28}">
      <dgm:prSet/>
      <dgm:spPr/>
      <dgm:t>
        <a:bodyPr/>
        <a:lstStyle/>
        <a:p>
          <a:endParaRPr lang="en-US"/>
        </a:p>
      </dgm:t>
    </dgm:pt>
    <dgm:pt modelId="{31ED2C1C-0880-40EC-A423-099FDCE71E06}">
      <dgm:prSet/>
      <dgm:spPr/>
      <dgm:t>
        <a:bodyPr/>
        <a:lstStyle/>
        <a:p>
          <a:r>
            <a:rPr lang="en-US" dirty="0"/>
            <a:t>Dec 2019- Jan 2020</a:t>
          </a:r>
        </a:p>
      </dgm:t>
    </dgm:pt>
    <dgm:pt modelId="{A16039F0-30E5-4560-9474-39EC3D2AABCA}" type="parTrans" cxnId="{F50FA90C-013A-44B7-88F0-85B27A41EB0E}">
      <dgm:prSet/>
      <dgm:spPr/>
      <dgm:t>
        <a:bodyPr/>
        <a:lstStyle/>
        <a:p>
          <a:endParaRPr lang="en-US"/>
        </a:p>
      </dgm:t>
    </dgm:pt>
    <dgm:pt modelId="{57544F5F-76F6-4E7F-8253-C3188E34C793}" type="sibTrans" cxnId="{F50FA90C-013A-44B7-88F0-85B27A41EB0E}">
      <dgm:prSet/>
      <dgm:spPr/>
      <dgm:t>
        <a:bodyPr/>
        <a:lstStyle/>
        <a:p>
          <a:endParaRPr lang="en-US"/>
        </a:p>
      </dgm:t>
    </dgm:pt>
    <dgm:pt modelId="{A2F32125-C464-489F-89BB-DE0D10D70265}">
      <dgm:prSet custT="1"/>
      <dgm:spPr/>
      <dgm:t>
        <a:bodyPr/>
        <a:lstStyle/>
        <a:p>
          <a:r>
            <a:rPr lang="en-US" sz="1200" b="1" dirty="0"/>
            <a:t>Data Analysis and updated Financial Schedules</a:t>
          </a:r>
        </a:p>
      </dgm:t>
    </dgm:pt>
    <dgm:pt modelId="{A0E5D105-DDF5-410B-8ED4-022D15E38074}" type="parTrans" cxnId="{ED10C428-44B9-4300-83B0-3B1D6121FB5E}">
      <dgm:prSet/>
      <dgm:spPr/>
      <dgm:t>
        <a:bodyPr/>
        <a:lstStyle/>
        <a:p>
          <a:endParaRPr lang="en-US"/>
        </a:p>
      </dgm:t>
    </dgm:pt>
    <dgm:pt modelId="{2BDFDA0D-59DC-4E95-92BD-8F5AF89272B5}" type="sibTrans" cxnId="{ED10C428-44B9-4300-83B0-3B1D6121FB5E}">
      <dgm:prSet/>
      <dgm:spPr/>
      <dgm:t>
        <a:bodyPr/>
        <a:lstStyle/>
        <a:p>
          <a:endParaRPr lang="en-US"/>
        </a:p>
      </dgm:t>
    </dgm:pt>
    <dgm:pt modelId="{4F2FB9C6-312C-47C7-BB77-7ED6F2F70DCA}">
      <dgm:prSet/>
      <dgm:spPr/>
      <dgm:t>
        <a:bodyPr/>
        <a:lstStyle/>
        <a:p>
          <a:r>
            <a:rPr lang="en-US" dirty="0"/>
            <a:t>April 2020</a:t>
          </a:r>
        </a:p>
      </dgm:t>
    </dgm:pt>
    <dgm:pt modelId="{72E6154B-0A6D-417F-A16E-9D7A03410B8E}" type="parTrans" cxnId="{93337F75-7E8E-4352-A330-D38DDBDCE76E}">
      <dgm:prSet/>
      <dgm:spPr/>
      <dgm:t>
        <a:bodyPr/>
        <a:lstStyle/>
        <a:p>
          <a:endParaRPr lang="en-US"/>
        </a:p>
      </dgm:t>
    </dgm:pt>
    <dgm:pt modelId="{E764E8C1-D1B5-4274-AC76-1CA42E81A121}" type="sibTrans" cxnId="{93337F75-7E8E-4352-A330-D38DDBDCE76E}">
      <dgm:prSet/>
      <dgm:spPr/>
      <dgm:t>
        <a:bodyPr/>
        <a:lstStyle/>
        <a:p>
          <a:endParaRPr lang="en-US"/>
        </a:p>
      </dgm:t>
    </dgm:pt>
    <dgm:pt modelId="{F78B66B4-FD07-4FFD-BFA3-AEA01E4360A3}">
      <dgm:prSet custT="1"/>
      <dgm:spPr/>
      <dgm:t>
        <a:bodyPr/>
        <a:lstStyle/>
        <a:p>
          <a:r>
            <a:rPr lang="en-US" sz="1200" b="1" dirty="0"/>
            <a:t>Final Report Presented to CED</a:t>
          </a:r>
        </a:p>
      </dgm:t>
    </dgm:pt>
    <dgm:pt modelId="{3D558B3E-6322-4417-BE17-0F866D656D03}" type="parTrans" cxnId="{D5B4DC20-62C9-429E-B28E-FC004368277E}">
      <dgm:prSet/>
      <dgm:spPr/>
      <dgm:t>
        <a:bodyPr/>
        <a:lstStyle/>
        <a:p>
          <a:endParaRPr lang="en-US"/>
        </a:p>
      </dgm:t>
    </dgm:pt>
    <dgm:pt modelId="{D04DD5D8-ADA5-4239-B08D-0CD13B21311E}" type="sibTrans" cxnId="{D5B4DC20-62C9-429E-B28E-FC004368277E}">
      <dgm:prSet/>
      <dgm:spPr/>
      <dgm:t>
        <a:bodyPr/>
        <a:lstStyle/>
        <a:p>
          <a:endParaRPr lang="en-US"/>
        </a:p>
      </dgm:t>
    </dgm:pt>
    <dgm:pt modelId="{57CEA220-77C2-4525-B0DA-4841329D768E}" type="pres">
      <dgm:prSet presAssocID="{9FCE014E-DB2D-47A6-86F4-700744BA19E2}" presName="Name0" presStyleCnt="0">
        <dgm:presLayoutVars>
          <dgm:chMax/>
          <dgm:chPref/>
          <dgm:animLvl val="lvl"/>
        </dgm:presLayoutVars>
      </dgm:prSet>
      <dgm:spPr/>
    </dgm:pt>
    <dgm:pt modelId="{630AFDBA-439B-42F4-8D2D-B54A3F0FB1A5}" type="pres">
      <dgm:prSet presAssocID="{D5E789D9-D9A2-45AC-BAF9-1308191BA789}" presName="composite" presStyleCnt="0"/>
      <dgm:spPr/>
    </dgm:pt>
    <dgm:pt modelId="{FDCF5401-8026-416C-B4C9-04ADB0D60F60}" type="pres">
      <dgm:prSet presAssocID="{D5E789D9-D9A2-45AC-BAF9-1308191BA789}" presName="Parent1" presStyleLbl="alignNode1" presStyleIdx="0" presStyleCnt="5">
        <dgm:presLayoutVars>
          <dgm:chMax val="1"/>
          <dgm:chPref val="1"/>
          <dgm:bulletEnabled val="1"/>
        </dgm:presLayoutVars>
      </dgm:prSet>
      <dgm:spPr/>
    </dgm:pt>
    <dgm:pt modelId="{553DA841-84FD-4717-BFF1-1776E7B3057A}" type="pres">
      <dgm:prSet presAssocID="{D5E789D9-D9A2-45AC-BAF9-1308191BA789}" presName="Childtext1" presStyleLbl="revTx" presStyleIdx="0" presStyleCnt="5">
        <dgm:presLayoutVars>
          <dgm:chMax val="0"/>
          <dgm:chPref val="0"/>
          <dgm:bulletEnabled/>
        </dgm:presLayoutVars>
      </dgm:prSet>
      <dgm:spPr/>
    </dgm:pt>
    <dgm:pt modelId="{3C686A23-8424-4FAD-9E65-34A74C9078F2}" type="pres">
      <dgm:prSet presAssocID="{D5E789D9-D9A2-45AC-BAF9-1308191BA789}" presName="ConnectLine" presStyleLbl="sibTrans1D1" presStyleIdx="0" presStyleCnt="5"/>
      <dgm:spPr/>
    </dgm:pt>
    <dgm:pt modelId="{5FDD8AD4-8E2D-4312-BA2F-00FA187D24E8}" type="pres">
      <dgm:prSet presAssocID="{D5E789D9-D9A2-45AC-BAF9-1308191BA789}" presName="ConnectLineEnd" presStyleLbl="node1" presStyleIdx="0" presStyleCnt="5"/>
      <dgm:spPr/>
    </dgm:pt>
    <dgm:pt modelId="{5E4BFB43-83F0-4893-B499-CAAC8A322724}" type="pres">
      <dgm:prSet presAssocID="{D5E789D9-D9A2-45AC-BAF9-1308191BA789}" presName="EmptyPane" presStyleCnt="0"/>
      <dgm:spPr/>
    </dgm:pt>
    <dgm:pt modelId="{55854AAA-0217-4AB4-B19B-3AEE7AA34457}" type="pres">
      <dgm:prSet presAssocID="{A9AFE83E-6D8C-4421-B047-95AE8E9BCF60}" presName="spaceBetweenRectangles" presStyleLbl="fgAcc1" presStyleIdx="0" presStyleCnt="4"/>
      <dgm:spPr/>
    </dgm:pt>
    <dgm:pt modelId="{C2539668-A91F-4AC1-93AC-8B42FB4A5E41}" type="pres">
      <dgm:prSet presAssocID="{8995164A-B2E1-4D50-9BDF-8B1F485C4209}" presName="composite" presStyleCnt="0"/>
      <dgm:spPr/>
    </dgm:pt>
    <dgm:pt modelId="{8DF5FCD9-670E-4B9A-BC7A-6FA8BD6C70F1}" type="pres">
      <dgm:prSet presAssocID="{8995164A-B2E1-4D50-9BDF-8B1F485C4209}" presName="Parent1" presStyleLbl="alignNode1" presStyleIdx="1" presStyleCnt="5">
        <dgm:presLayoutVars>
          <dgm:chMax val="1"/>
          <dgm:chPref val="1"/>
          <dgm:bulletEnabled val="1"/>
        </dgm:presLayoutVars>
      </dgm:prSet>
      <dgm:spPr/>
    </dgm:pt>
    <dgm:pt modelId="{E474DA84-B01D-4873-8C26-6BB8A7F3B2FB}" type="pres">
      <dgm:prSet presAssocID="{8995164A-B2E1-4D50-9BDF-8B1F485C4209}" presName="Childtext1" presStyleLbl="revTx" presStyleIdx="1" presStyleCnt="5">
        <dgm:presLayoutVars>
          <dgm:chMax val="0"/>
          <dgm:chPref val="0"/>
          <dgm:bulletEnabled/>
        </dgm:presLayoutVars>
      </dgm:prSet>
      <dgm:spPr/>
    </dgm:pt>
    <dgm:pt modelId="{3010EAD1-74C6-4AED-B8AA-10A32E5EF4D9}" type="pres">
      <dgm:prSet presAssocID="{8995164A-B2E1-4D50-9BDF-8B1F485C4209}" presName="ConnectLine" presStyleLbl="sibTrans1D1" presStyleIdx="1" presStyleCnt="5"/>
      <dgm:spPr/>
    </dgm:pt>
    <dgm:pt modelId="{312E32C4-0027-474F-A7E4-8960F820C9E2}" type="pres">
      <dgm:prSet presAssocID="{8995164A-B2E1-4D50-9BDF-8B1F485C4209}" presName="ConnectLineEnd" presStyleLbl="node1" presStyleIdx="1" presStyleCnt="5"/>
      <dgm:spPr/>
    </dgm:pt>
    <dgm:pt modelId="{C17E8D7C-BBF7-41C7-9AE1-0E288C7D1D86}" type="pres">
      <dgm:prSet presAssocID="{8995164A-B2E1-4D50-9BDF-8B1F485C4209}" presName="EmptyPane" presStyleCnt="0"/>
      <dgm:spPr/>
    </dgm:pt>
    <dgm:pt modelId="{8F4A971E-9B4C-4B92-ADBD-F8F8EFCB29EB}" type="pres">
      <dgm:prSet presAssocID="{28D1F382-4B8E-4620-AFD6-079E8F343E6C}" presName="spaceBetweenRectangles" presStyleLbl="fgAcc1" presStyleIdx="1" presStyleCnt="4"/>
      <dgm:spPr/>
    </dgm:pt>
    <dgm:pt modelId="{563E0AFA-80FF-4B1F-B0FF-BDDBA71B8E61}" type="pres">
      <dgm:prSet presAssocID="{D485112C-53F1-4CDF-942F-B3178A5D5DC8}" presName="composite" presStyleCnt="0"/>
      <dgm:spPr/>
    </dgm:pt>
    <dgm:pt modelId="{DA677F99-9254-4388-A52D-6D2AC205A127}" type="pres">
      <dgm:prSet presAssocID="{D485112C-53F1-4CDF-942F-B3178A5D5DC8}" presName="Parent1" presStyleLbl="alignNode1" presStyleIdx="2" presStyleCnt="5">
        <dgm:presLayoutVars>
          <dgm:chMax val="1"/>
          <dgm:chPref val="1"/>
          <dgm:bulletEnabled val="1"/>
        </dgm:presLayoutVars>
      </dgm:prSet>
      <dgm:spPr/>
    </dgm:pt>
    <dgm:pt modelId="{58F2A4B5-6450-4F28-906F-8D7F89E1FA80}" type="pres">
      <dgm:prSet presAssocID="{D485112C-53F1-4CDF-942F-B3178A5D5DC8}" presName="Childtext1" presStyleLbl="revTx" presStyleIdx="2" presStyleCnt="5">
        <dgm:presLayoutVars>
          <dgm:chMax val="0"/>
          <dgm:chPref val="0"/>
          <dgm:bulletEnabled/>
        </dgm:presLayoutVars>
      </dgm:prSet>
      <dgm:spPr/>
    </dgm:pt>
    <dgm:pt modelId="{40FB51BE-51DA-47A8-9315-FD189C6C6138}" type="pres">
      <dgm:prSet presAssocID="{D485112C-53F1-4CDF-942F-B3178A5D5DC8}" presName="ConnectLine" presStyleLbl="sibTrans1D1" presStyleIdx="2" presStyleCnt="5"/>
      <dgm:spPr/>
    </dgm:pt>
    <dgm:pt modelId="{87C2EAF4-C662-46BB-BBB9-BD9619EC792B}" type="pres">
      <dgm:prSet presAssocID="{D485112C-53F1-4CDF-942F-B3178A5D5DC8}" presName="ConnectLineEnd" presStyleLbl="node1" presStyleIdx="2" presStyleCnt="5"/>
      <dgm:spPr/>
    </dgm:pt>
    <dgm:pt modelId="{7994B58C-578C-4B69-AA51-6F6375DDE2EE}" type="pres">
      <dgm:prSet presAssocID="{D485112C-53F1-4CDF-942F-B3178A5D5DC8}" presName="EmptyPane" presStyleCnt="0"/>
      <dgm:spPr/>
    </dgm:pt>
    <dgm:pt modelId="{1AB808BB-B2D8-4542-AD87-0BC02F1CB9C8}" type="pres">
      <dgm:prSet presAssocID="{B4B81C00-2857-479E-8B14-1A525E31343F}" presName="spaceBetweenRectangles" presStyleLbl="fgAcc1" presStyleIdx="2" presStyleCnt="4"/>
      <dgm:spPr/>
    </dgm:pt>
    <dgm:pt modelId="{F6EDB240-52EF-4924-9D32-41B8C410D714}" type="pres">
      <dgm:prSet presAssocID="{31ED2C1C-0880-40EC-A423-099FDCE71E06}" presName="composite" presStyleCnt="0"/>
      <dgm:spPr/>
    </dgm:pt>
    <dgm:pt modelId="{57C53820-3B38-457F-BE50-27368D0CF578}" type="pres">
      <dgm:prSet presAssocID="{31ED2C1C-0880-40EC-A423-099FDCE71E06}" presName="Parent1" presStyleLbl="alignNode1" presStyleIdx="3" presStyleCnt="5">
        <dgm:presLayoutVars>
          <dgm:chMax val="1"/>
          <dgm:chPref val="1"/>
          <dgm:bulletEnabled val="1"/>
        </dgm:presLayoutVars>
      </dgm:prSet>
      <dgm:spPr/>
    </dgm:pt>
    <dgm:pt modelId="{D9D24EEA-4CA3-44CE-9019-4B56F25B9CD1}" type="pres">
      <dgm:prSet presAssocID="{31ED2C1C-0880-40EC-A423-099FDCE71E06}" presName="Childtext1" presStyleLbl="revTx" presStyleIdx="3" presStyleCnt="5">
        <dgm:presLayoutVars>
          <dgm:chMax val="0"/>
          <dgm:chPref val="0"/>
          <dgm:bulletEnabled/>
        </dgm:presLayoutVars>
      </dgm:prSet>
      <dgm:spPr/>
    </dgm:pt>
    <dgm:pt modelId="{4C84A69A-AD06-4AD2-90AE-0E040B8800BB}" type="pres">
      <dgm:prSet presAssocID="{31ED2C1C-0880-40EC-A423-099FDCE71E06}" presName="ConnectLine" presStyleLbl="sibTrans1D1" presStyleIdx="3" presStyleCnt="5"/>
      <dgm:spPr/>
    </dgm:pt>
    <dgm:pt modelId="{D3035CBD-E993-4ACB-9829-9DE8EB3EDDA1}" type="pres">
      <dgm:prSet presAssocID="{31ED2C1C-0880-40EC-A423-099FDCE71E06}" presName="ConnectLineEnd" presStyleLbl="node1" presStyleIdx="3" presStyleCnt="5"/>
      <dgm:spPr/>
    </dgm:pt>
    <dgm:pt modelId="{D18831FC-664C-4E06-B928-88AF0177236D}" type="pres">
      <dgm:prSet presAssocID="{31ED2C1C-0880-40EC-A423-099FDCE71E06}" presName="EmptyPane" presStyleCnt="0"/>
      <dgm:spPr/>
    </dgm:pt>
    <dgm:pt modelId="{5944EF70-FE75-4D87-B9CB-B309D8D9DF21}" type="pres">
      <dgm:prSet presAssocID="{57544F5F-76F6-4E7F-8253-C3188E34C793}" presName="spaceBetweenRectangles" presStyleLbl="fgAcc1" presStyleIdx="3" presStyleCnt="4"/>
      <dgm:spPr/>
    </dgm:pt>
    <dgm:pt modelId="{64356F0E-1399-43B1-87D4-9397B48D9158}" type="pres">
      <dgm:prSet presAssocID="{4F2FB9C6-312C-47C7-BB77-7ED6F2F70DCA}" presName="composite" presStyleCnt="0"/>
      <dgm:spPr/>
    </dgm:pt>
    <dgm:pt modelId="{E9002379-561E-4337-92B3-92200EF9DB73}" type="pres">
      <dgm:prSet presAssocID="{4F2FB9C6-312C-47C7-BB77-7ED6F2F70DCA}" presName="Parent1" presStyleLbl="alignNode1" presStyleIdx="4" presStyleCnt="5">
        <dgm:presLayoutVars>
          <dgm:chMax val="1"/>
          <dgm:chPref val="1"/>
          <dgm:bulletEnabled val="1"/>
        </dgm:presLayoutVars>
      </dgm:prSet>
      <dgm:spPr/>
    </dgm:pt>
    <dgm:pt modelId="{9145095B-3371-4F90-9088-1C3BE1CF6734}" type="pres">
      <dgm:prSet presAssocID="{4F2FB9C6-312C-47C7-BB77-7ED6F2F70DCA}" presName="Childtext1" presStyleLbl="revTx" presStyleIdx="4" presStyleCnt="5">
        <dgm:presLayoutVars>
          <dgm:chMax val="0"/>
          <dgm:chPref val="0"/>
          <dgm:bulletEnabled/>
        </dgm:presLayoutVars>
      </dgm:prSet>
      <dgm:spPr/>
    </dgm:pt>
    <dgm:pt modelId="{1E5211E3-B599-4E70-A95B-0DE859A085A2}" type="pres">
      <dgm:prSet presAssocID="{4F2FB9C6-312C-47C7-BB77-7ED6F2F70DCA}" presName="ConnectLine" presStyleLbl="sibTrans1D1" presStyleIdx="4" presStyleCnt="5"/>
      <dgm:spPr/>
    </dgm:pt>
    <dgm:pt modelId="{7AC8947A-79BE-4A57-9E8F-58CE0713F705}" type="pres">
      <dgm:prSet presAssocID="{4F2FB9C6-312C-47C7-BB77-7ED6F2F70DCA}" presName="ConnectLineEnd" presStyleLbl="node1" presStyleIdx="4" presStyleCnt="5"/>
      <dgm:spPr/>
    </dgm:pt>
    <dgm:pt modelId="{EEFC0057-6AF4-473A-929D-67D2224690EB}" type="pres">
      <dgm:prSet presAssocID="{4F2FB9C6-312C-47C7-BB77-7ED6F2F70DCA}" presName="EmptyPane" presStyleCnt="0"/>
      <dgm:spPr/>
    </dgm:pt>
  </dgm:ptLst>
  <dgm:cxnLst>
    <dgm:cxn modelId="{F50FA90C-013A-44B7-88F0-85B27A41EB0E}" srcId="{9FCE014E-DB2D-47A6-86F4-700744BA19E2}" destId="{31ED2C1C-0880-40EC-A423-099FDCE71E06}" srcOrd="3" destOrd="0" parTransId="{A16039F0-30E5-4560-9474-39EC3D2AABCA}" sibTransId="{57544F5F-76F6-4E7F-8253-C3188E34C793}"/>
    <dgm:cxn modelId="{EC570D10-2FF8-4D64-913B-D64F67B6B943}" type="presOf" srcId="{D5E789D9-D9A2-45AC-BAF9-1308191BA789}" destId="{FDCF5401-8026-416C-B4C9-04ADB0D60F60}" srcOrd="0" destOrd="0" presId="urn:microsoft.com/office/officeart/2016/7/layout/HexagonTimeline"/>
    <dgm:cxn modelId="{40840618-55C4-4477-B692-0C7455559239}" srcId="{8995164A-B2E1-4D50-9BDF-8B1F485C4209}" destId="{47EAC16E-AC39-45F6-B4E8-84B68C6ACCC2}" srcOrd="0" destOrd="0" parTransId="{BBD28229-8D64-4860-AED0-41D2066FCD99}" sibTransId="{DC96452D-EDE6-4BD3-8C45-4F9F9CCC7D55}"/>
    <dgm:cxn modelId="{D5B4DC20-62C9-429E-B28E-FC004368277E}" srcId="{4F2FB9C6-312C-47C7-BB77-7ED6F2F70DCA}" destId="{F78B66B4-FD07-4FFD-BFA3-AEA01E4360A3}" srcOrd="0" destOrd="0" parTransId="{3D558B3E-6322-4417-BE17-0F866D656D03}" sibTransId="{D04DD5D8-ADA5-4239-B08D-0CD13B21311E}"/>
    <dgm:cxn modelId="{ED10C428-44B9-4300-83B0-3B1D6121FB5E}" srcId="{31ED2C1C-0880-40EC-A423-099FDCE71E06}" destId="{A2F32125-C464-489F-89BB-DE0D10D70265}" srcOrd="0" destOrd="0" parTransId="{A0E5D105-DDF5-410B-8ED4-022D15E38074}" sibTransId="{2BDFDA0D-59DC-4E95-92BD-8F5AF89272B5}"/>
    <dgm:cxn modelId="{D8399129-B220-4DCA-8A71-824EC8FD4A10}" type="presOf" srcId="{A2F32125-C464-489F-89BB-DE0D10D70265}" destId="{D9D24EEA-4CA3-44CE-9019-4B56F25B9CD1}" srcOrd="0" destOrd="0" presId="urn:microsoft.com/office/officeart/2016/7/layout/HexagonTimeline"/>
    <dgm:cxn modelId="{5D0BA961-912E-4A41-B30A-B4EF559E1C2D}" type="presOf" srcId="{31ED2C1C-0880-40EC-A423-099FDCE71E06}" destId="{57C53820-3B38-457F-BE50-27368D0CF578}" srcOrd="0" destOrd="0" presId="urn:microsoft.com/office/officeart/2016/7/layout/HexagonTimeline"/>
    <dgm:cxn modelId="{2E180A42-CB2E-448F-8349-5310502DD45F}" type="presOf" srcId="{F78B66B4-FD07-4FFD-BFA3-AEA01E4360A3}" destId="{9145095B-3371-4F90-9088-1C3BE1CF6734}" srcOrd="0" destOrd="0" presId="urn:microsoft.com/office/officeart/2016/7/layout/HexagonTimeline"/>
    <dgm:cxn modelId="{51BC6168-8189-4D31-A2D9-BDF517434D28}" srcId="{D485112C-53F1-4CDF-942F-B3178A5D5DC8}" destId="{4491FF9F-1E44-4C36-BC2C-5B55ED600E79}" srcOrd="0" destOrd="0" parTransId="{C48EADD7-6584-4B55-A178-B27F9427FBFF}" sibTransId="{3AF71B4F-B5EB-4800-9258-CB2378F73949}"/>
    <dgm:cxn modelId="{93337F75-7E8E-4352-A330-D38DDBDCE76E}" srcId="{9FCE014E-DB2D-47A6-86F4-700744BA19E2}" destId="{4F2FB9C6-312C-47C7-BB77-7ED6F2F70DCA}" srcOrd="4" destOrd="0" parTransId="{72E6154B-0A6D-417F-A16E-9D7A03410B8E}" sibTransId="{E764E8C1-D1B5-4274-AC76-1CA42E81A121}"/>
    <dgm:cxn modelId="{D2E2B977-38C3-4B6F-ABF6-6DF60DD5A34A}" srcId="{9FCE014E-DB2D-47A6-86F4-700744BA19E2}" destId="{D5E789D9-D9A2-45AC-BAF9-1308191BA789}" srcOrd="0" destOrd="0" parTransId="{6D2538D1-07F6-4AD0-A180-0652C7ED8A0F}" sibTransId="{A9AFE83E-6D8C-4421-B047-95AE8E9BCF60}"/>
    <dgm:cxn modelId="{48CC1E58-705C-478B-AEAF-0CABCAF846A6}" type="presOf" srcId="{4F2FB9C6-312C-47C7-BB77-7ED6F2F70DCA}" destId="{E9002379-561E-4337-92B3-92200EF9DB73}" srcOrd="0" destOrd="0" presId="urn:microsoft.com/office/officeart/2016/7/layout/HexagonTimeline"/>
    <dgm:cxn modelId="{85026580-A207-4714-B750-3885A510DE66}" srcId="{9FCE014E-DB2D-47A6-86F4-700744BA19E2}" destId="{D485112C-53F1-4CDF-942F-B3178A5D5DC8}" srcOrd="2" destOrd="0" parTransId="{22ABC1AE-285A-4722-9410-15484FBDCFEB}" sibTransId="{B4B81C00-2857-479E-8B14-1A525E31343F}"/>
    <dgm:cxn modelId="{7AFF088A-3A1B-4109-A16E-A977E3BB1AC6}" type="presOf" srcId="{4491FF9F-1E44-4C36-BC2C-5B55ED600E79}" destId="{58F2A4B5-6450-4F28-906F-8D7F89E1FA80}" srcOrd="0" destOrd="0" presId="urn:microsoft.com/office/officeart/2016/7/layout/HexagonTimeline"/>
    <dgm:cxn modelId="{C3B84390-2EDA-4BE1-A687-EB7CA7F66BD1}" srcId="{9FCE014E-DB2D-47A6-86F4-700744BA19E2}" destId="{8995164A-B2E1-4D50-9BDF-8B1F485C4209}" srcOrd="1" destOrd="0" parTransId="{3BFA6CDF-23F9-4663-9B2D-E043E53E6291}" sibTransId="{28D1F382-4B8E-4620-AFD6-079E8F343E6C}"/>
    <dgm:cxn modelId="{6098C09D-D2A6-41E4-BFBA-547B5F8E2E24}" type="presOf" srcId="{9FCE014E-DB2D-47A6-86F4-700744BA19E2}" destId="{57CEA220-77C2-4525-B0DA-4841329D768E}" srcOrd="0" destOrd="0" presId="urn:microsoft.com/office/officeart/2016/7/layout/HexagonTimeline"/>
    <dgm:cxn modelId="{D1991ACA-DCBF-4823-ADED-C9E347102AC5}" srcId="{D5E789D9-D9A2-45AC-BAF9-1308191BA789}" destId="{E1E0C50E-73C0-4257-9C39-B671885BAC98}" srcOrd="0" destOrd="0" parTransId="{265FF296-A501-4605-A529-6339EC9F44E3}" sibTransId="{B5361973-B6A4-4EEE-9E68-57D97A89887D}"/>
    <dgm:cxn modelId="{0FDC37CE-BF61-4EB2-9821-764BFC1A38FE}" type="presOf" srcId="{D485112C-53F1-4CDF-942F-B3178A5D5DC8}" destId="{DA677F99-9254-4388-A52D-6D2AC205A127}" srcOrd="0" destOrd="0" presId="urn:microsoft.com/office/officeart/2016/7/layout/HexagonTimeline"/>
    <dgm:cxn modelId="{1F4926D2-2E49-4691-AEEB-35EC0328D444}" type="presOf" srcId="{E1E0C50E-73C0-4257-9C39-B671885BAC98}" destId="{553DA841-84FD-4717-BFF1-1776E7B3057A}" srcOrd="0" destOrd="0" presId="urn:microsoft.com/office/officeart/2016/7/layout/HexagonTimeline"/>
    <dgm:cxn modelId="{7C91DBD3-E22C-466F-820B-9D4C6811179A}" type="presOf" srcId="{8995164A-B2E1-4D50-9BDF-8B1F485C4209}" destId="{8DF5FCD9-670E-4B9A-BC7A-6FA8BD6C70F1}" srcOrd="0" destOrd="0" presId="urn:microsoft.com/office/officeart/2016/7/layout/HexagonTimeline"/>
    <dgm:cxn modelId="{E7CDEBF3-3084-4891-8849-654458914135}" type="presOf" srcId="{47EAC16E-AC39-45F6-B4E8-84B68C6ACCC2}" destId="{E474DA84-B01D-4873-8C26-6BB8A7F3B2FB}" srcOrd="0" destOrd="0" presId="urn:microsoft.com/office/officeart/2016/7/layout/HexagonTimeline"/>
    <dgm:cxn modelId="{09AD8494-63D7-4EDE-8E03-9043D0CC76D4}" type="presParOf" srcId="{57CEA220-77C2-4525-B0DA-4841329D768E}" destId="{630AFDBA-439B-42F4-8D2D-B54A3F0FB1A5}" srcOrd="0" destOrd="0" presId="urn:microsoft.com/office/officeart/2016/7/layout/HexagonTimeline"/>
    <dgm:cxn modelId="{2A480DC9-0DE9-4C2B-9734-278F09F918C0}" type="presParOf" srcId="{630AFDBA-439B-42F4-8D2D-B54A3F0FB1A5}" destId="{FDCF5401-8026-416C-B4C9-04ADB0D60F60}" srcOrd="0" destOrd="0" presId="urn:microsoft.com/office/officeart/2016/7/layout/HexagonTimeline"/>
    <dgm:cxn modelId="{B4F0D010-93CE-462B-B4F6-2F15E153C939}" type="presParOf" srcId="{630AFDBA-439B-42F4-8D2D-B54A3F0FB1A5}" destId="{553DA841-84FD-4717-BFF1-1776E7B3057A}" srcOrd="1" destOrd="0" presId="urn:microsoft.com/office/officeart/2016/7/layout/HexagonTimeline"/>
    <dgm:cxn modelId="{DEEEFC37-FBCA-4E9D-B55A-AD4604BAB68A}" type="presParOf" srcId="{630AFDBA-439B-42F4-8D2D-B54A3F0FB1A5}" destId="{3C686A23-8424-4FAD-9E65-34A74C9078F2}" srcOrd="2" destOrd="0" presId="urn:microsoft.com/office/officeart/2016/7/layout/HexagonTimeline"/>
    <dgm:cxn modelId="{E5A9E2C8-96A6-44DC-AB1A-E2E20086983D}" type="presParOf" srcId="{630AFDBA-439B-42F4-8D2D-B54A3F0FB1A5}" destId="{5FDD8AD4-8E2D-4312-BA2F-00FA187D24E8}" srcOrd="3" destOrd="0" presId="urn:microsoft.com/office/officeart/2016/7/layout/HexagonTimeline"/>
    <dgm:cxn modelId="{D728469B-83EB-4DF2-A470-F63E914ADD9B}" type="presParOf" srcId="{630AFDBA-439B-42F4-8D2D-B54A3F0FB1A5}" destId="{5E4BFB43-83F0-4893-B499-CAAC8A322724}" srcOrd="4" destOrd="0" presId="urn:microsoft.com/office/officeart/2016/7/layout/HexagonTimeline"/>
    <dgm:cxn modelId="{CF63E3EA-524F-4508-976D-1F4F158B3950}" type="presParOf" srcId="{57CEA220-77C2-4525-B0DA-4841329D768E}" destId="{55854AAA-0217-4AB4-B19B-3AEE7AA34457}" srcOrd="1" destOrd="0" presId="urn:microsoft.com/office/officeart/2016/7/layout/HexagonTimeline"/>
    <dgm:cxn modelId="{1899CEA7-C87C-4B08-8A0D-617C15B6C85A}" type="presParOf" srcId="{57CEA220-77C2-4525-B0DA-4841329D768E}" destId="{C2539668-A91F-4AC1-93AC-8B42FB4A5E41}" srcOrd="2" destOrd="0" presId="urn:microsoft.com/office/officeart/2016/7/layout/HexagonTimeline"/>
    <dgm:cxn modelId="{D850EE02-FC22-406B-9494-9AEBAFFF2798}" type="presParOf" srcId="{C2539668-A91F-4AC1-93AC-8B42FB4A5E41}" destId="{8DF5FCD9-670E-4B9A-BC7A-6FA8BD6C70F1}" srcOrd="0" destOrd="0" presId="urn:microsoft.com/office/officeart/2016/7/layout/HexagonTimeline"/>
    <dgm:cxn modelId="{6F431BF3-6DB9-4A8D-88B5-B46024DBCDCC}" type="presParOf" srcId="{C2539668-A91F-4AC1-93AC-8B42FB4A5E41}" destId="{E474DA84-B01D-4873-8C26-6BB8A7F3B2FB}" srcOrd="1" destOrd="0" presId="urn:microsoft.com/office/officeart/2016/7/layout/HexagonTimeline"/>
    <dgm:cxn modelId="{CD28CD8C-8D17-4BA2-B79D-C005ECF99DD9}" type="presParOf" srcId="{C2539668-A91F-4AC1-93AC-8B42FB4A5E41}" destId="{3010EAD1-74C6-4AED-B8AA-10A32E5EF4D9}" srcOrd="2" destOrd="0" presId="urn:microsoft.com/office/officeart/2016/7/layout/HexagonTimeline"/>
    <dgm:cxn modelId="{209E03A7-240D-4964-9843-3D51272FBB19}" type="presParOf" srcId="{C2539668-A91F-4AC1-93AC-8B42FB4A5E41}" destId="{312E32C4-0027-474F-A7E4-8960F820C9E2}" srcOrd="3" destOrd="0" presId="urn:microsoft.com/office/officeart/2016/7/layout/HexagonTimeline"/>
    <dgm:cxn modelId="{75B0D56A-1C78-4DB1-A83D-796F10A09145}" type="presParOf" srcId="{C2539668-A91F-4AC1-93AC-8B42FB4A5E41}" destId="{C17E8D7C-BBF7-41C7-9AE1-0E288C7D1D86}" srcOrd="4" destOrd="0" presId="urn:microsoft.com/office/officeart/2016/7/layout/HexagonTimeline"/>
    <dgm:cxn modelId="{3E54C9DE-10FE-4F31-813B-62F597687F0E}" type="presParOf" srcId="{57CEA220-77C2-4525-B0DA-4841329D768E}" destId="{8F4A971E-9B4C-4B92-ADBD-F8F8EFCB29EB}" srcOrd="3" destOrd="0" presId="urn:microsoft.com/office/officeart/2016/7/layout/HexagonTimeline"/>
    <dgm:cxn modelId="{CA589E69-4875-40FA-A302-D03867303FDC}" type="presParOf" srcId="{57CEA220-77C2-4525-B0DA-4841329D768E}" destId="{563E0AFA-80FF-4B1F-B0FF-BDDBA71B8E61}" srcOrd="4" destOrd="0" presId="urn:microsoft.com/office/officeart/2016/7/layout/HexagonTimeline"/>
    <dgm:cxn modelId="{AF78AF10-B230-4E38-96D5-7788DFD5AFEF}" type="presParOf" srcId="{563E0AFA-80FF-4B1F-B0FF-BDDBA71B8E61}" destId="{DA677F99-9254-4388-A52D-6D2AC205A127}" srcOrd="0" destOrd="0" presId="urn:microsoft.com/office/officeart/2016/7/layout/HexagonTimeline"/>
    <dgm:cxn modelId="{F25FC9BE-D0D9-4568-86A8-B947E2CE57E0}" type="presParOf" srcId="{563E0AFA-80FF-4B1F-B0FF-BDDBA71B8E61}" destId="{58F2A4B5-6450-4F28-906F-8D7F89E1FA80}" srcOrd="1" destOrd="0" presId="urn:microsoft.com/office/officeart/2016/7/layout/HexagonTimeline"/>
    <dgm:cxn modelId="{1A5C646E-385E-4569-994D-3AD81DA76950}" type="presParOf" srcId="{563E0AFA-80FF-4B1F-B0FF-BDDBA71B8E61}" destId="{40FB51BE-51DA-47A8-9315-FD189C6C6138}" srcOrd="2" destOrd="0" presId="urn:microsoft.com/office/officeart/2016/7/layout/HexagonTimeline"/>
    <dgm:cxn modelId="{2FFEF6E1-5B1E-43F5-8125-97916DD6AC77}" type="presParOf" srcId="{563E0AFA-80FF-4B1F-B0FF-BDDBA71B8E61}" destId="{87C2EAF4-C662-46BB-BBB9-BD9619EC792B}" srcOrd="3" destOrd="0" presId="urn:microsoft.com/office/officeart/2016/7/layout/HexagonTimeline"/>
    <dgm:cxn modelId="{529675B2-5D29-4E13-9442-2E4997177267}" type="presParOf" srcId="{563E0AFA-80FF-4B1F-B0FF-BDDBA71B8E61}" destId="{7994B58C-578C-4B69-AA51-6F6375DDE2EE}" srcOrd="4" destOrd="0" presId="urn:microsoft.com/office/officeart/2016/7/layout/HexagonTimeline"/>
    <dgm:cxn modelId="{F0809B4D-BF72-47A2-B14E-1E7883990CC3}" type="presParOf" srcId="{57CEA220-77C2-4525-B0DA-4841329D768E}" destId="{1AB808BB-B2D8-4542-AD87-0BC02F1CB9C8}" srcOrd="5" destOrd="0" presId="urn:microsoft.com/office/officeart/2016/7/layout/HexagonTimeline"/>
    <dgm:cxn modelId="{E123C73C-47A6-4445-936A-28B22121B1E6}" type="presParOf" srcId="{57CEA220-77C2-4525-B0DA-4841329D768E}" destId="{F6EDB240-52EF-4924-9D32-41B8C410D714}" srcOrd="6" destOrd="0" presId="urn:microsoft.com/office/officeart/2016/7/layout/HexagonTimeline"/>
    <dgm:cxn modelId="{978041B2-ACBB-4681-AC9F-02F24B1108D4}" type="presParOf" srcId="{F6EDB240-52EF-4924-9D32-41B8C410D714}" destId="{57C53820-3B38-457F-BE50-27368D0CF578}" srcOrd="0" destOrd="0" presId="urn:microsoft.com/office/officeart/2016/7/layout/HexagonTimeline"/>
    <dgm:cxn modelId="{7986F785-6326-447A-888A-2C388EB9BA6F}" type="presParOf" srcId="{F6EDB240-52EF-4924-9D32-41B8C410D714}" destId="{D9D24EEA-4CA3-44CE-9019-4B56F25B9CD1}" srcOrd="1" destOrd="0" presId="urn:microsoft.com/office/officeart/2016/7/layout/HexagonTimeline"/>
    <dgm:cxn modelId="{E1711E37-CC31-4C4F-BCF8-CA24AE6E3B8F}" type="presParOf" srcId="{F6EDB240-52EF-4924-9D32-41B8C410D714}" destId="{4C84A69A-AD06-4AD2-90AE-0E040B8800BB}" srcOrd="2" destOrd="0" presId="urn:microsoft.com/office/officeart/2016/7/layout/HexagonTimeline"/>
    <dgm:cxn modelId="{ADB473EE-C594-4EE8-8B86-2FE26E46A86C}" type="presParOf" srcId="{F6EDB240-52EF-4924-9D32-41B8C410D714}" destId="{D3035CBD-E993-4ACB-9829-9DE8EB3EDDA1}" srcOrd="3" destOrd="0" presId="urn:microsoft.com/office/officeart/2016/7/layout/HexagonTimeline"/>
    <dgm:cxn modelId="{51D58CAC-3E45-4068-BAC1-D4D7AFE9F821}" type="presParOf" srcId="{F6EDB240-52EF-4924-9D32-41B8C410D714}" destId="{D18831FC-664C-4E06-B928-88AF0177236D}" srcOrd="4" destOrd="0" presId="urn:microsoft.com/office/officeart/2016/7/layout/HexagonTimeline"/>
    <dgm:cxn modelId="{5848ABB3-63A2-4B33-B45E-38A98D2A2B5C}" type="presParOf" srcId="{57CEA220-77C2-4525-B0DA-4841329D768E}" destId="{5944EF70-FE75-4D87-B9CB-B309D8D9DF21}" srcOrd="7" destOrd="0" presId="urn:microsoft.com/office/officeart/2016/7/layout/HexagonTimeline"/>
    <dgm:cxn modelId="{B8223EB3-F454-4FC1-B534-05C7758AA192}" type="presParOf" srcId="{57CEA220-77C2-4525-B0DA-4841329D768E}" destId="{64356F0E-1399-43B1-87D4-9397B48D9158}" srcOrd="8" destOrd="0" presId="urn:microsoft.com/office/officeart/2016/7/layout/HexagonTimeline"/>
    <dgm:cxn modelId="{E13B486D-9436-4223-95F3-583B7426D91E}" type="presParOf" srcId="{64356F0E-1399-43B1-87D4-9397B48D9158}" destId="{E9002379-561E-4337-92B3-92200EF9DB73}" srcOrd="0" destOrd="0" presId="urn:microsoft.com/office/officeart/2016/7/layout/HexagonTimeline"/>
    <dgm:cxn modelId="{0E005C22-CCD6-4E8B-8988-3E616C23695F}" type="presParOf" srcId="{64356F0E-1399-43B1-87D4-9397B48D9158}" destId="{9145095B-3371-4F90-9088-1C3BE1CF6734}" srcOrd="1" destOrd="0" presId="urn:microsoft.com/office/officeart/2016/7/layout/HexagonTimeline"/>
    <dgm:cxn modelId="{A447CB53-9051-4BE9-AD3D-5ACC438A0AA1}" type="presParOf" srcId="{64356F0E-1399-43B1-87D4-9397B48D9158}" destId="{1E5211E3-B599-4E70-A95B-0DE859A085A2}" srcOrd="2" destOrd="0" presId="urn:microsoft.com/office/officeart/2016/7/layout/HexagonTimeline"/>
    <dgm:cxn modelId="{EE9F5AED-9324-472D-8914-AB4BEBA05ED9}" type="presParOf" srcId="{64356F0E-1399-43B1-87D4-9397B48D9158}" destId="{7AC8947A-79BE-4A57-9E8F-58CE0713F705}" srcOrd="3" destOrd="0" presId="urn:microsoft.com/office/officeart/2016/7/layout/HexagonTimeline"/>
    <dgm:cxn modelId="{4834AC46-9C31-47BE-9A59-856E8BD7BEAF}" type="presParOf" srcId="{64356F0E-1399-43B1-87D4-9397B48D9158}" destId="{EEFC0057-6AF4-473A-929D-67D2224690EB}"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CF5401-8026-416C-B4C9-04ADB0D60F60}">
      <dsp:nvSpPr>
        <dsp:cNvPr id="0" name=""/>
        <dsp:cNvSpPr/>
      </dsp:nvSpPr>
      <dsp:spPr>
        <a:xfrm>
          <a:off x="252682" y="1607734"/>
          <a:ext cx="1293870" cy="438472"/>
        </a:xfrm>
        <a:prstGeom prst="homePlate">
          <a:avLst>
            <a:gd name="adj" fmla="val 40000"/>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September 26, 2019</a:t>
          </a:r>
        </a:p>
      </dsp:txBody>
      <dsp:txXfrm>
        <a:off x="252682" y="1607734"/>
        <a:ext cx="1206176" cy="438472"/>
      </dsp:txXfrm>
    </dsp:sp>
    <dsp:sp modelId="{553DA841-84FD-4717-BFF1-1776E7B3057A}">
      <dsp:nvSpPr>
        <dsp:cNvPr id="0" name=""/>
        <dsp:cNvSpPr/>
      </dsp:nvSpPr>
      <dsp:spPr>
        <a:xfrm>
          <a:off x="1097" y="0"/>
          <a:ext cx="1797041" cy="1169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6680" rIns="0" bIns="106680" numCol="1" spcCol="1270" anchor="b" anchorCtr="1">
          <a:noAutofit/>
        </a:bodyPr>
        <a:lstStyle/>
        <a:p>
          <a:pPr marL="0" lvl="0" indent="0" algn="ctr" defTabSz="533400">
            <a:lnSpc>
              <a:spcPct val="90000"/>
            </a:lnSpc>
            <a:spcBef>
              <a:spcPct val="0"/>
            </a:spcBef>
            <a:spcAft>
              <a:spcPct val="35000"/>
            </a:spcAft>
            <a:buNone/>
          </a:pPr>
          <a:r>
            <a:rPr lang="en-US" sz="1200" b="1" kern="1200" dirty="0"/>
            <a:t>MGO Issued Contract to Perform Impact Fee Assessment</a:t>
          </a:r>
        </a:p>
      </dsp:txBody>
      <dsp:txXfrm>
        <a:off x="1097" y="0"/>
        <a:ext cx="1797041" cy="1169261"/>
      </dsp:txXfrm>
    </dsp:sp>
    <dsp:sp modelId="{55854AAA-0217-4AB4-B19B-3AEE7AA34457}">
      <dsp:nvSpPr>
        <dsp:cNvPr id="0" name=""/>
        <dsp:cNvSpPr/>
      </dsp:nvSpPr>
      <dsp:spPr>
        <a:xfrm>
          <a:off x="1546553" y="1826970"/>
          <a:ext cx="503171" cy="0"/>
        </a:xfrm>
        <a:custGeom>
          <a:avLst/>
          <a:gdLst/>
          <a:ahLst/>
          <a:cxnLst/>
          <a:rect l="0" t="0" r="0" b="0"/>
          <a:pathLst>
            <a:path>
              <a:moveTo>
                <a:pt x="0" y="0"/>
              </a:moveTo>
              <a:lnTo>
                <a:pt x="503171" y="0"/>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686A23-8424-4FAD-9E65-34A74C9078F2}">
      <dsp:nvSpPr>
        <dsp:cNvPr id="0" name=""/>
        <dsp:cNvSpPr/>
      </dsp:nvSpPr>
      <dsp:spPr>
        <a:xfrm>
          <a:off x="899618" y="1242339"/>
          <a:ext cx="0" cy="365394"/>
        </a:xfrm>
        <a:prstGeom prst="line">
          <a:avLst/>
        </a:pr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FDD8AD4-8E2D-4312-BA2F-00FA187D24E8}">
      <dsp:nvSpPr>
        <dsp:cNvPr id="0" name=""/>
        <dsp:cNvSpPr/>
      </dsp:nvSpPr>
      <dsp:spPr>
        <a:xfrm>
          <a:off x="863078" y="1169261"/>
          <a:ext cx="73078" cy="73078"/>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F5FCD9-670E-4B9A-BC7A-6FA8BD6C70F1}">
      <dsp:nvSpPr>
        <dsp:cNvPr id="0" name=""/>
        <dsp:cNvSpPr/>
      </dsp:nvSpPr>
      <dsp:spPr>
        <a:xfrm>
          <a:off x="2049724" y="1607734"/>
          <a:ext cx="1293870" cy="438472"/>
        </a:xfrm>
        <a:prstGeom prst="hexagon">
          <a:avLst>
            <a:gd name="adj" fmla="val 40000"/>
            <a:gd name="vf" fmla="val 115470"/>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October- November 2019</a:t>
          </a:r>
        </a:p>
      </dsp:txBody>
      <dsp:txXfrm>
        <a:off x="2216009" y="1664085"/>
        <a:ext cx="961300" cy="325770"/>
      </dsp:txXfrm>
    </dsp:sp>
    <dsp:sp modelId="{E474DA84-B01D-4873-8C26-6BB8A7F3B2FB}">
      <dsp:nvSpPr>
        <dsp:cNvPr id="0" name=""/>
        <dsp:cNvSpPr/>
      </dsp:nvSpPr>
      <dsp:spPr>
        <a:xfrm>
          <a:off x="1798139" y="2484679"/>
          <a:ext cx="1797041" cy="1169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6680" rIns="0" bIns="106680" numCol="1" spcCol="1270" anchor="t" anchorCtr="1">
          <a:noAutofit/>
        </a:bodyPr>
        <a:lstStyle/>
        <a:p>
          <a:pPr marL="0" lvl="0" indent="0" algn="ctr" defTabSz="533400">
            <a:lnSpc>
              <a:spcPct val="90000"/>
            </a:lnSpc>
            <a:spcBef>
              <a:spcPct val="0"/>
            </a:spcBef>
            <a:spcAft>
              <a:spcPct val="35000"/>
            </a:spcAft>
            <a:buNone/>
          </a:pPr>
          <a:r>
            <a:rPr lang="en-US" sz="1200" b="1" kern="1200" dirty="0"/>
            <a:t>MGO Review data and interview key staff to gain understanding of issues </a:t>
          </a:r>
        </a:p>
      </dsp:txBody>
      <dsp:txXfrm>
        <a:off x="1798139" y="2484679"/>
        <a:ext cx="1797041" cy="1169261"/>
      </dsp:txXfrm>
    </dsp:sp>
    <dsp:sp modelId="{8F4A971E-9B4C-4B92-ADBD-F8F8EFCB29EB}">
      <dsp:nvSpPr>
        <dsp:cNvPr id="0" name=""/>
        <dsp:cNvSpPr/>
      </dsp:nvSpPr>
      <dsp:spPr>
        <a:xfrm>
          <a:off x="3343595" y="1826970"/>
          <a:ext cx="503171" cy="0"/>
        </a:xfrm>
        <a:custGeom>
          <a:avLst/>
          <a:gdLst/>
          <a:ahLst/>
          <a:cxnLst/>
          <a:rect l="0" t="0" r="0" b="0"/>
          <a:pathLst>
            <a:path>
              <a:moveTo>
                <a:pt x="0" y="0"/>
              </a:moveTo>
              <a:lnTo>
                <a:pt x="503171" y="0"/>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10EAD1-74C6-4AED-B8AA-10A32E5EF4D9}">
      <dsp:nvSpPr>
        <dsp:cNvPr id="0" name=""/>
        <dsp:cNvSpPr/>
      </dsp:nvSpPr>
      <dsp:spPr>
        <a:xfrm>
          <a:off x="2696660" y="2046206"/>
          <a:ext cx="0" cy="365394"/>
        </a:xfrm>
        <a:prstGeom prst="line">
          <a:avLst/>
        </a:pr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12E32C4-0027-474F-A7E4-8960F820C9E2}">
      <dsp:nvSpPr>
        <dsp:cNvPr id="0" name=""/>
        <dsp:cNvSpPr/>
      </dsp:nvSpPr>
      <dsp:spPr>
        <a:xfrm>
          <a:off x="2660120" y="2411601"/>
          <a:ext cx="73078" cy="73078"/>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677F99-9254-4388-A52D-6D2AC205A127}">
      <dsp:nvSpPr>
        <dsp:cNvPr id="0" name=""/>
        <dsp:cNvSpPr/>
      </dsp:nvSpPr>
      <dsp:spPr>
        <a:xfrm>
          <a:off x="3846766" y="1607734"/>
          <a:ext cx="1293870" cy="438472"/>
        </a:xfrm>
        <a:prstGeom prst="hexagon">
          <a:avLst>
            <a:gd name="adj" fmla="val 40000"/>
            <a:gd name="vf" fmla="val 115470"/>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December 2019</a:t>
          </a:r>
        </a:p>
      </dsp:txBody>
      <dsp:txXfrm>
        <a:off x="4013051" y="1664085"/>
        <a:ext cx="961300" cy="325770"/>
      </dsp:txXfrm>
    </dsp:sp>
    <dsp:sp modelId="{58F2A4B5-6450-4F28-906F-8D7F89E1FA80}">
      <dsp:nvSpPr>
        <dsp:cNvPr id="0" name=""/>
        <dsp:cNvSpPr/>
      </dsp:nvSpPr>
      <dsp:spPr>
        <a:xfrm>
          <a:off x="3595181" y="0"/>
          <a:ext cx="1797041" cy="1169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6680" rIns="0" bIns="106680" numCol="1" spcCol="1270" anchor="b" anchorCtr="1">
          <a:noAutofit/>
        </a:bodyPr>
        <a:lstStyle/>
        <a:p>
          <a:pPr marL="0" lvl="0" indent="0" algn="ctr" defTabSz="533400">
            <a:lnSpc>
              <a:spcPct val="90000"/>
            </a:lnSpc>
            <a:spcBef>
              <a:spcPct val="0"/>
            </a:spcBef>
            <a:spcAft>
              <a:spcPct val="35000"/>
            </a:spcAft>
            <a:buNone/>
          </a:pPr>
          <a:r>
            <a:rPr lang="en-US" sz="1200" b="1" kern="1200" dirty="0"/>
            <a:t>Produce updated schedule and Workplan</a:t>
          </a:r>
        </a:p>
      </dsp:txBody>
      <dsp:txXfrm>
        <a:off x="3595181" y="0"/>
        <a:ext cx="1797041" cy="1169261"/>
      </dsp:txXfrm>
    </dsp:sp>
    <dsp:sp modelId="{1AB808BB-B2D8-4542-AD87-0BC02F1CB9C8}">
      <dsp:nvSpPr>
        <dsp:cNvPr id="0" name=""/>
        <dsp:cNvSpPr/>
      </dsp:nvSpPr>
      <dsp:spPr>
        <a:xfrm>
          <a:off x="5140637" y="1826970"/>
          <a:ext cx="503171" cy="0"/>
        </a:xfrm>
        <a:custGeom>
          <a:avLst/>
          <a:gdLst/>
          <a:ahLst/>
          <a:cxnLst/>
          <a:rect l="0" t="0" r="0" b="0"/>
          <a:pathLst>
            <a:path>
              <a:moveTo>
                <a:pt x="0" y="0"/>
              </a:moveTo>
              <a:lnTo>
                <a:pt x="503171" y="0"/>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FB51BE-51DA-47A8-9315-FD189C6C6138}">
      <dsp:nvSpPr>
        <dsp:cNvPr id="0" name=""/>
        <dsp:cNvSpPr/>
      </dsp:nvSpPr>
      <dsp:spPr>
        <a:xfrm>
          <a:off x="4493701" y="1242339"/>
          <a:ext cx="0" cy="365394"/>
        </a:xfrm>
        <a:prstGeom prst="line">
          <a:avLst/>
        </a:pr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7C2EAF4-C662-46BB-BBB9-BD9619EC792B}">
      <dsp:nvSpPr>
        <dsp:cNvPr id="0" name=""/>
        <dsp:cNvSpPr/>
      </dsp:nvSpPr>
      <dsp:spPr>
        <a:xfrm>
          <a:off x="4457162" y="1169261"/>
          <a:ext cx="73078" cy="73078"/>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C53820-3B38-457F-BE50-27368D0CF578}">
      <dsp:nvSpPr>
        <dsp:cNvPr id="0" name=""/>
        <dsp:cNvSpPr/>
      </dsp:nvSpPr>
      <dsp:spPr>
        <a:xfrm>
          <a:off x="5643808" y="1607734"/>
          <a:ext cx="1293870" cy="438472"/>
        </a:xfrm>
        <a:prstGeom prst="hexagon">
          <a:avLst>
            <a:gd name="adj" fmla="val 40000"/>
            <a:gd name="vf" fmla="val 115470"/>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Dec 2019- Jan 2020</a:t>
          </a:r>
        </a:p>
      </dsp:txBody>
      <dsp:txXfrm>
        <a:off x="5810093" y="1664085"/>
        <a:ext cx="961300" cy="325770"/>
      </dsp:txXfrm>
    </dsp:sp>
    <dsp:sp modelId="{D9D24EEA-4CA3-44CE-9019-4B56F25B9CD1}">
      <dsp:nvSpPr>
        <dsp:cNvPr id="0" name=""/>
        <dsp:cNvSpPr/>
      </dsp:nvSpPr>
      <dsp:spPr>
        <a:xfrm>
          <a:off x="5392222" y="2484679"/>
          <a:ext cx="1797041" cy="1169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6680" rIns="0" bIns="106680" numCol="1" spcCol="1270" anchor="t" anchorCtr="1">
          <a:noAutofit/>
        </a:bodyPr>
        <a:lstStyle/>
        <a:p>
          <a:pPr marL="0" lvl="0" indent="0" algn="ctr" defTabSz="533400">
            <a:lnSpc>
              <a:spcPct val="90000"/>
            </a:lnSpc>
            <a:spcBef>
              <a:spcPct val="0"/>
            </a:spcBef>
            <a:spcAft>
              <a:spcPct val="35000"/>
            </a:spcAft>
            <a:buNone/>
          </a:pPr>
          <a:r>
            <a:rPr lang="en-US" sz="1200" b="1" kern="1200" dirty="0"/>
            <a:t>Data Analysis and updated Financial Schedules</a:t>
          </a:r>
        </a:p>
      </dsp:txBody>
      <dsp:txXfrm>
        <a:off x="5392222" y="2484679"/>
        <a:ext cx="1797041" cy="1169261"/>
      </dsp:txXfrm>
    </dsp:sp>
    <dsp:sp modelId="{5944EF70-FE75-4D87-B9CB-B309D8D9DF21}">
      <dsp:nvSpPr>
        <dsp:cNvPr id="0" name=""/>
        <dsp:cNvSpPr/>
      </dsp:nvSpPr>
      <dsp:spPr>
        <a:xfrm>
          <a:off x="6937679" y="1826970"/>
          <a:ext cx="503171" cy="0"/>
        </a:xfrm>
        <a:custGeom>
          <a:avLst/>
          <a:gdLst/>
          <a:ahLst/>
          <a:cxnLst/>
          <a:rect l="0" t="0" r="0" b="0"/>
          <a:pathLst>
            <a:path>
              <a:moveTo>
                <a:pt x="0" y="0"/>
              </a:moveTo>
              <a:lnTo>
                <a:pt x="503171" y="0"/>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84A69A-AD06-4AD2-90AE-0E040B8800BB}">
      <dsp:nvSpPr>
        <dsp:cNvPr id="0" name=""/>
        <dsp:cNvSpPr/>
      </dsp:nvSpPr>
      <dsp:spPr>
        <a:xfrm>
          <a:off x="6290743" y="2046206"/>
          <a:ext cx="0" cy="365394"/>
        </a:xfrm>
        <a:prstGeom prst="line">
          <a:avLst/>
        </a:pr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3035CBD-E993-4ACB-9829-9DE8EB3EDDA1}">
      <dsp:nvSpPr>
        <dsp:cNvPr id="0" name=""/>
        <dsp:cNvSpPr/>
      </dsp:nvSpPr>
      <dsp:spPr>
        <a:xfrm>
          <a:off x="6254204" y="2411601"/>
          <a:ext cx="73078" cy="73078"/>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002379-561E-4337-92B3-92200EF9DB73}">
      <dsp:nvSpPr>
        <dsp:cNvPr id="0" name=""/>
        <dsp:cNvSpPr/>
      </dsp:nvSpPr>
      <dsp:spPr>
        <a:xfrm rot="10800000">
          <a:off x="7440850" y="1607734"/>
          <a:ext cx="1293870" cy="438472"/>
        </a:xfrm>
        <a:prstGeom prst="homePlate">
          <a:avLst>
            <a:gd name="adj" fmla="val 40000"/>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April 2020</a:t>
          </a:r>
        </a:p>
      </dsp:txBody>
      <dsp:txXfrm rot="10800000">
        <a:off x="7528544" y="1607734"/>
        <a:ext cx="1206176" cy="438472"/>
      </dsp:txXfrm>
    </dsp:sp>
    <dsp:sp modelId="{9145095B-3371-4F90-9088-1C3BE1CF6734}">
      <dsp:nvSpPr>
        <dsp:cNvPr id="0" name=""/>
        <dsp:cNvSpPr/>
      </dsp:nvSpPr>
      <dsp:spPr>
        <a:xfrm>
          <a:off x="7189264" y="0"/>
          <a:ext cx="1797041" cy="1169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6680" rIns="0" bIns="106680" numCol="1" spcCol="1270" anchor="b" anchorCtr="1">
          <a:noAutofit/>
        </a:bodyPr>
        <a:lstStyle/>
        <a:p>
          <a:pPr marL="0" lvl="0" indent="0" algn="ctr" defTabSz="533400">
            <a:lnSpc>
              <a:spcPct val="90000"/>
            </a:lnSpc>
            <a:spcBef>
              <a:spcPct val="0"/>
            </a:spcBef>
            <a:spcAft>
              <a:spcPct val="35000"/>
            </a:spcAft>
            <a:buNone/>
          </a:pPr>
          <a:r>
            <a:rPr lang="en-US" sz="1200" b="1" kern="1200" dirty="0"/>
            <a:t>Final Report Presented to CED</a:t>
          </a:r>
        </a:p>
      </dsp:txBody>
      <dsp:txXfrm>
        <a:off x="7189264" y="0"/>
        <a:ext cx="1797041" cy="1169261"/>
      </dsp:txXfrm>
    </dsp:sp>
    <dsp:sp modelId="{1E5211E3-B599-4E70-A95B-0DE859A085A2}">
      <dsp:nvSpPr>
        <dsp:cNvPr id="0" name=""/>
        <dsp:cNvSpPr/>
      </dsp:nvSpPr>
      <dsp:spPr>
        <a:xfrm>
          <a:off x="8087785" y="1242339"/>
          <a:ext cx="0" cy="365394"/>
        </a:xfrm>
        <a:prstGeom prst="line">
          <a:avLst/>
        </a:pr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AC8947A-79BE-4A57-9E8F-58CE0713F705}">
      <dsp:nvSpPr>
        <dsp:cNvPr id="0" name=""/>
        <dsp:cNvSpPr/>
      </dsp:nvSpPr>
      <dsp:spPr>
        <a:xfrm>
          <a:off x="8051246" y="1169261"/>
          <a:ext cx="73078" cy="73078"/>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1650E8C-2689-4B15-B826-80064E9C0C1C}" type="datetimeFigureOut">
              <a:rPr lang="en-US" smtClean="0"/>
              <a:t>11/8/2019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394154B-F4A3-483A-917E-306EE56506CE}" type="slidenum">
              <a:rPr lang="en-US" smtClean="0"/>
              <a:t>‹#›</a:t>
            </a:fld>
            <a:endParaRPr lang="en-US" dirty="0"/>
          </a:p>
        </p:txBody>
      </p:sp>
    </p:spTree>
    <p:extLst>
      <p:ext uri="{BB962C8B-B14F-4D97-AF65-F5344CB8AC3E}">
        <p14:creationId xmlns:p14="http://schemas.microsoft.com/office/powerpoint/2010/main" val="3891243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FB8A62-DCE9-4436-9813-08E79A925A23}" type="datetime1">
              <a:rPr lang="en-US" smtClean="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E7F13-71B8-4E89-9805-DA65EBFE4E21}" type="datetime1">
              <a:rPr lang="en-US" smtClean="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E94F798-4536-418F-AF46-E7615AACEFFE}" type="datetime1">
              <a:rPr lang="en-US" smtClean="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95B916B1-B68C-4957-AE0B-93441D9E3D2F}" type="datetime1">
              <a:rPr lang="en-US" smtClean="0"/>
              <a:t>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E64BFA5-A92D-41C0-B87E-588E162B4D01}" type="datetime1">
              <a:rPr lang="en-US" smtClean="0"/>
              <a:t>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A6EDBA82-64E2-4933-AD0E-2A0A12EEC9DB}" type="datetime1">
              <a:rPr lang="en-US" smtClean="0"/>
              <a:t>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B3C782-30F3-4353-A7EC-A4019AF6CF86}" type="datetime1">
              <a:rPr lang="en-US" smtClean="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DC2840-3F9A-41D5-88D3-AF4A12202226}" type="datetime1">
              <a:rPr lang="en-US" smtClean="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AE9BF7-07DF-409E-B752-2C7FF3C69342}" type="datetime1">
              <a:rPr lang="en-US" smtClean="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878DD4-B65A-4D2E-BBD5-ED45F05FDBDE}" type="datetime1">
              <a:rPr lang="en-US" smtClean="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F24808-1E67-42D6-909C-FFD2C25166CD}" type="datetime1">
              <a:rPr lang="en-US" smtClean="0"/>
              <a:t>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40FC86-635A-4D7D-B975-7D2311E38442}" type="datetime1">
              <a:rPr lang="en-US" smtClean="0"/>
              <a:t>11/8/2019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2A4C6A-45FD-4202-953C-8BAC2B3505A4}" type="datetime1">
              <a:rPr lang="en-US" smtClean="0"/>
              <a:t>11/8/2019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01E0CF-6B8F-49E5-98A1-A47C358284A1}" type="datetime1">
              <a:rPr lang="en-US" smtClean="0"/>
              <a:t>11/8/2019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DA5BE61-E0C4-4540-89B0-D647AC89119E}" type="datetime1">
              <a:rPr lang="en-US" smtClean="0"/>
              <a:t>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DCBBA7-94F5-4632-977F-A069F5B4DE45}" type="datetime1">
              <a:rPr lang="en-US" smtClean="0"/>
              <a:t>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A32D190-7243-461F-A783-93D8A78C031A}" type="datetime1">
              <a:rPr lang="en-US" smtClean="0"/>
              <a:t>11/8/2019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1FF9CEF5-A50D-4B8B-9852-D76F703786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close up of abstract drawing of downtown buildings">
            <a:extLst>
              <a:ext uri="{FF2B5EF4-FFF2-40B4-BE49-F238E27FC236}">
                <a16:creationId xmlns:a16="http://schemas.microsoft.com/office/drawing/2014/main" id="{9E8E76DD-36CE-456F-AE4B-0CA05DD4A062}"/>
              </a:ext>
            </a:extLst>
          </p:cNvPr>
          <p:cNvPicPr>
            <a:picLocks noChangeAspect="1"/>
          </p:cNvPicPr>
          <p:nvPr/>
        </p:nvPicPr>
        <p:blipFill rotWithShape="1">
          <a:blip r:embed="rId2">
            <a:alphaModFix amt="40000"/>
            <a:extLst/>
          </a:blip>
          <a:srcRect t="16357"/>
          <a:stretch/>
        </p:blipFill>
        <p:spPr>
          <a:xfrm>
            <a:off x="20" y="10"/>
            <a:ext cx="12191980" cy="6857990"/>
          </a:xfrm>
          <a:prstGeom prst="rect">
            <a:avLst/>
          </a:prstGeom>
        </p:spPr>
      </p:pic>
      <p:sp>
        <p:nvSpPr>
          <p:cNvPr id="2" name="Title 1">
            <a:extLst>
              <a:ext uri="{FF2B5EF4-FFF2-40B4-BE49-F238E27FC236}">
                <a16:creationId xmlns:a16="http://schemas.microsoft.com/office/drawing/2014/main" id="{595E423F-7192-4CEF-A3DE-67A5D88963FC}"/>
              </a:ext>
            </a:extLst>
          </p:cNvPr>
          <p:cNvSpPr>
            <a:spLocks noGrp="1"/>
          </p:cNvSpPr>
          <p:nvPr>
            <p:ph type="ctrTitle"/>
          </p:nvPr>
        </p:nvSpPr>
        <p:spPr>
          <a:xfrm>
            <a:off x="2589213" y="2514600"/>
            <a:ext cx="8915399" cy="2262781"/>
          </a:xfrm>
        </p:spPr>
        <p:txBody>
          <a:bodyPr>
            <a:normAutofit/>
          </a:bodyPr>
          <a:lstStyle/>
          <a:p>
            <a:pPr>
              <a:lnSpc>
                <a:spcPct val="90000"/>
              </a:lnSpc>
            </a:pPr>
            <a:r>
              <a:rPr lang="en-US" sz="5000" dirty="0">
                <a:solidFill>
                  <a:schemeClr val="tx1"/>
                </a:solidFill>
              </a:rPr>
              <a:t>Impact Fee Assessment and Affordable Housing Impact Fee Deployment Update</a:t>
            </a:r>
          </a:p>
        </p:txBody>
      </p:sp>
      <p:sp>
        <p:nvSpPr>
          <p:cNvPr id="3" name="Subtitle 2">
            <a:extLst>
              <a:ext uri="{FF2B5EF4-FFF2-40B4-BE49-F238E27FC236}">
                <a16:creationId xmlns:a16="http://schemas.microsoft.com/office/drawing/2014/main" id="{18F4C5B9-7CE7-4198-A777-E8552CCFF3A6}"/>
              </a:ext>
            </a:extLst>
          </p:cNvPr>
          <p:cNvSpPr>
            <a:spLocks noGrp="1"/>
          </p:cNvSpPr>
          <p:nvPr>
            <p:ph type="subTitle" idx="1"/>
          </p:nvPr>
        </p:nvSpPr>
        <p:spPr>
          <a:xfrm>
            <a:off x="2589213" y="4777379"/>
            <a:ext cx="8915399" cy="1126283"/>
          </a:xfrm>
        </p:spPr>
        <p:txBody>
          <a:bodyPr>
            <a:normAutofit/>
          </a:bodyPr>
          <a:lstStyle/>
          <a:p>
            <a:r>
              <a:rPr lang="en-US" dirty="0"/>
              <a:t>Katie Dignan- Assistant Director Planning and Building Department</a:t>
            </a:r>
          </a:p>
          <a:p>
            <a:r>
              <a:rPr lang="en-US" dirty="0"/>
              <a:t>Maryann Leshin- Deputy Director Housing and Community Development</a:t>
            </a:r>
          </a:p>
        </p:txBody>
      </p:sp>
      <p:sp>
        <p:nvSpPr>
          <p:cNvPr id="81" name="Rectangle 80">
            <a:extLst>
              <a:ext uri="{FF2B5EF4-FFF2-40B4-BE49-F238E27FC236}">
                <a16:creationId xmlns:a16="http://schemas.microsoft.com/office/drawing/2014/main" id="{30684D86-C9D1-40C3-A9B6-EC935C7312E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sp>
      <p:sp>
        <p:nvSpPr>
          <p:cNvPr id="83" name="Freeform 33">
            <a:extLst>
              <a:ext uri="{FF2B5EF4-FFF2-40B4-BE49-F238E27FC236}">
                <a16:creationId xmlns:a16="http://schemas.microsoft.com/office/drawing/2014/main" id="{1EDF7896-F56A-49DA-90F3-F5CE8B9833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Tree>
    <p:extLst>
      <p:ext uri="{BB962C8B-B14F-4D97-AF65-F5344CB8AC3E}">
        <p14:creationId xmlns:p14="http://schemas.microsoft.com/office/powerpoint/2010/main" val="113901482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7CCF7-1A51-40F9-AAA4-03B5F994F16B}"/>
              </a:ext>
            </a:extLst>
          </p:cNvPr>
          <p:cNvSpPr>
            <a:spLocks noGrp="1"/>
          </p:cNvSpPr>
          <p:nvPr>
            <p:ph type="title"/>
          </p:nvPr>
        </p:nvSpPr>
        <p:spPr>
          <a:xfrm>
            <a:off x="1794897" y="624110"/>
            <a:ext cx="9712998" cy="1280890"/>
          </a:xfrm>
        </p:spPr>
        <p:txBody>
          <a:bodyPr>
            <a:normAutofit/>
          </a:bodyPr>
          <a:lstStyle/>
          <a:p>
            <a:r>
              <a:rPr lang="en-US" dirty="0"/>
              <a:t>Timeline for Impact Fee Assessment </a:t>
            </a:r>
          </a:p>
        </p:txBody>
      </p:sp>
      <p:graphicFrame>
        <p:nvGraphicFramePr>
          <p:cNvPr id="38" name="Content Placeholder 2" descr="SmartArt Timeline graphic placeholder">
            <a:extLst>
              <a:ext uri="{FF2B5EF4-FFF2-40B4-BE49-F238E27FC236}">
                <a16:creationId xmlns:a16="http://schemas.microsoft.com/office/drawing/2014/main" id="{5E77A52A-8E41-4F82-9F90-4BE18DDD1949}"/>
              </a:ext>
            </a:extLst>
          </p:cNvPr>
          <p:cNvGraphicFramePr>
            <a:graphicFrameLocks noGrp="1"/>
          </p:cNvGraphicFramePr>
          <p:nvPr>
            <p:ph idx="1"/>
            <p:extLst>
              <p:ext uri="{D42A27DB-BD31-4B8C-83A1-F6EECF244321}">
                <p14:modId xmlns:p14="http://schemas.microsoft.com/office/powerpoint/2010/main" val="674171214"/>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64375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i="1" u="sng" dirty="0"/>
              <a:t>Impact Fee Collections</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49334974"/>
              </p:ext>
            </p:extLst>
          </p:nvPr>
        </p:nvGraphicFramePr>
        <p:xfrm>
          <a:off x="2592925" y="1586135"/>
          <a:ext cx="7533893" cy="3118291"/>
        </p:xfrm>
        <a:graphic>
          <a:graphicData uri="http://schemas.openxmlformats.org/drawingml/2006/table">
            <a:tbl>
              <a:tblPr firstRow="1" firstCol="1" bandRow="1">
                <a:tableStyleId>{5C22544A-7EE6-4342-B048-85BDC9FD1C3A}</a:tableStyleId>
              </a:tblPr>
              <a:tblGrid>
                <a:gridCol w="2497868">
                  <a:extLst>
                    <a:ext uri="{9D8B030D-6E8A-4147-A177-3AD203B41FA5}">
                      <a16:colId xmlns:a16="http://schemas.microsoft.com/office/drawing/2014/main" val="304070965"/>
                    </a:ext>
                  </a:extLst>
                </a:gridCol>
                <a:gridCol w="1208646">
                  <a:extLst>
                    <a:ext uri="{9D8B030D-6E8A-4147-A177-3AD203B41FA5}">
                      <a16:colId xmlns:a16="http://schemas.microsoft.com/office/drawing/2014/main" val="695130721"/>
                    </a:ext>
                  </a:extLst>
                </a:gridCol>
                <a:gridCol w="1342940">
                  <a:extLst>
                    <a:ext uri="{9D8B030D-6E8A-4147-A177-3AD203B41FA5}">
                      <a16:colId xmlns:a16="http://schemas.microsoft.com/office/drawing/2014/main" val="1989787041"/>
                    </a:ext>
                  </a:extLst>
                </a:gridCol>
                <a:gridCol w="1275793">
                  <a:extLst>
                    <a:ext uri="{9D8B030D-6E8A-4147-A177-3AD203B41FA5}">
                      <a16:colId xmlns:a16="http://schemas.microsoft.com/office/drawing/2014/main" val="2389019309"/>
                    </a:ext>
                  </a:extLst>
                </a:gridCol>
                <a:gridCol w="1208646">
                  <a:extLst>
                    <a:ext uri="{9D8B030D-6E8A-4147-A177-3AD203B41FA5}">
                      <a16:colId xmlns:a16="http://schemas.microsoft.com/office/drawing/2014/main" val="2218102636"/>
                    </a:ext>
                  </a:extLst>
                </a:gridCol>
              </a:tblGrid>
              <a:tr h="731520">
                <a:tc>
                  <a:txBody>
                    <a:bodyPr/>
                    <a:lstStyle/>
                    <a:p>
                      <a:pPr marL="0" marR="0" algn="ctr">
                        <a:spcBef>
                          <a:spcPts val="0"/>
                        </a:spcBef>
                        <a:spcAft>
                          <a:spcPts val="0"/>
                        </a:spcAft>
                      </a:pPr>
                      <a:r>
                        <a:rPr lang="en-US" sz="1000" dirty="0">
                          <a:effectLst/>
                        </a:rPr>
                        <a:t>IMPACT FEE NAME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dirty="0">
                          <a:effectLst/>
                        </a:rPr>
                        <a:t>1 JUL 2016 - 30 JUN 18</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dirty="0">
                          <a:effectLst/>
                        </a:rPr>
                        <a:t>1 JUL 2018 - 30 JUN 2019 </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dirty="0">
                          <a:effectLst/>
                        </a:rPr>
                        <a:t>1 JUL 2019 - 30 SEP 2019 (Q1)</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dirty="0">
                          <a:effectLst/>
                        </a:rPr>
                        <a:t>CUMULATIVE TOTAL</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3278482"/>
                  </a:ext>
                </a:extLst>
              </a:tr>
              <a:tr h="584178">
                <a:tc>
                  <a:txBody>
                    <a:bodyPr/>
                    <a:lstStyle/>
                    <a:p>
                      <a:pPr marL="0" marR="0" algn="ctr">
                        <a:spcBef>
                          <a:spcPts val="0"/>
                        </a:spcBef>
                        <a:spcAft>
                          <a:spcPts val="0"/>
                        </a:spcAft>
                      </a:pPr>
                      <a:r>
                        <a:rPr lang="en-US" sz="1000" dirty="0">
                          <a:effectLst/>
                        </a:rPr>
                        <a:t>AFFORDABLE HOUSING IMPACT FEE</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000" b="1" dirty="0">
                          <a:effectLst/>
                        </a:rPr>
                        <a:t>4,894,717 </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000" b="1" dirty="0">
                          <a:effectLst/>
                        </a:rPr>
                        <a:t>3,289,687 </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000" b="1" dirty="0">
                          <a:effectLst/>
                        </a:rPr>
                        <a:t>567,750 </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000" b="1" dirty="0">
                          <a:effectLst/>
                        </a:rPr>
                        <a:t>8,752,154 </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37991398"/>
                  </a:ext>
                </a:extLst>
              </a:tr>
              <a:tr h="487680">
                <a:tc>
                  <a:txBody>
                    <a:bodyPr/>
                    <a:lstStyle/>
                    <a:p>
                      <a:pPr marL="0" marR="0" algn="ctr">
                        <a:spcBef>
                          <a:spcPts val="0"/>
                        </a:spcBef>
                        <a:spcAft>
                          <a:spcPts val="0"/>
                        </a:spcAft>
                      </a:pPr>
                      <a:r>
                        <a:rPr lang="en-US" sz="1000" dirty="0">
                          <a:effectLst/>
                        </a:rPr>
                        <a:t>JOBS/HOUSING IMPACT FEES</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000" b="1" dirty="0">
                          <a:effectLst/>
                        </a:rPr>
                        <a:t>2,463,804 </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000" b="1" dirty="0">
                          <a:effectLst/>
                        </a:rPr>
                        <a:t>627,936</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000" b="1" dirty="0">
                          <a:effectLst/>
                        </a:rPr>
                        <a:t>3,507,786 </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000" b="1" dirty="0">
                          <a:effectLst/>
                        </a:rPr>
                        <a:t>6,599,526 </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52938354"/>
                  </a:ext>
                </a:extLst>
              </a:tr>
              <a:tr h="487680">
                <a:tc>
                  <a:txBody>
                    <a:bodyPr/>
                    <a:lstStyle/>
                    <a:p>
                      <a:pPr marL="0" marR="0" algn="ctr">
                        <a:spcBef>
                          <a:spcPts val="0"/>
                        </a:spcBef>
                        <a:spcAft>
                          <a:spcPts val="0"/>
                        </a:spcAft>
                      </a:pPr>
                      <a:r>
                        <a:rPr lang="en-US" sz="1000" dirty="0">
                          <a:effectLst/>
                        </a:rPr>
                        <a:t>CAPITAL IMP IMPACT FEES</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000" b="1" dirty="0">
                          <a:effectLst/>
                        </a:rPr>
                        <a:t>1,689,582 </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000" b="1" dirty="0">
                          <a:effectLst/>
                        </a:rPr>
                        <a:t>618,136 </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000" b="1" dirty="0">
                          <a:effectLst/>
                        </a:rPr>
                        <a:t>613,757 </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000" b="1" dirty="0">
                          <a:effectLst/>
                        </a:rPr>
                        <a:t>2,921,475 </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53420354"/>
                  </a:ext>
                </a:extLst>
              </a:tr>
              <a:tr h="487680">
                <a:tc>
                  <a:txBody>
                    <a:bodyPr/>
                    <a:lstStyle/>
                    <a:p>
                      <a:pPr marL="0" marR="0" algn="ctr">
                        <a:spcBef>
                          <a:spcPts val="0"/>
                        </a:spcBef>
                        <a:spcAft>
                          <a:spcPts val="0"/>
                        </a:spcAft>
                      </a:pPr>
                      <a:r>
                        <a:rPr lang="en-US" sz="1000" dirty="0">
                          <a:effectLst/>
                        </a:rPr>
                        <a:t>TRANSPORTATION IMPACT FEES</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000" b="1" dirty="0">
                          <a:effectLst/>
                        </a:rPr>
                        <a:t>2,949,398 </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000" b="1" dirty="0">
                          <a:effectLst/>
                        </a:rPr>
                        <a:t>3,270,512 </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000" b="1" dirty="0">
                          <a:effectLst/>
                        </a:rPr>
                        <a:t>257,468 </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000" b="1" dirty="0">
                          <a:effectLst/>
                        </a:rPr>
                        <a:t>6,477,378 </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40196202"/>
                  </a:ext>
                </a:extLst>
              </a:tr>
              <a:tr h="339553">
                <a:tc>
                  <a:txBody>
                    <a:bodyPr/>
                    <a:lstStyle/>
                    <a:p>
                      <a:pPr marL="0" marR="0" algn="ctr">
                        <a:spcBef>
                          <a:spcPts val="0"/>
                        </a:spcBef>
                        <a:spcAft>
                          <a:spcPts val="0"/>
                        </a:spcAft>
                      </a:pPr>
                      <a:r>
                        <a:rPr lang="en-US" sz="1000" dirty="0">
                          <a:effectLst/>
                        </a:rPr>
                        <a:t>CUMULATIVE TOTAL</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000" b="1" dirty="0">
                          <a:effectLst/>
                        </a:rPr>
                        <a:t>11,997,501 </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000" b="1" dirty="0">
                          <a:effectLst/>
                        </a:rPr>
                        <a:t>7,806,271 </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000" b="1" dirty="0">
                          <a:effectLst/>
                        </a:rPr>
                        <a:t>4,946,761 </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1000" b="1" dirty="0">
                          <a:effectLst/>
                        </a:rPr>
                        <a:t>24,750,533 </a:t>
                      </a: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36244124"/>
                  </a:ext>
                </a:extLst>
              </a:tr>
            </a:tbl>
          </a:graphicData>
        </a:graphic>
      </p:graphicFrame>
      <p:sp>
        <p:nvSpPr>
          <p:cNvPr id="5" name="Rectangle 1"/>
          <p:cNvSpPr>
            <a:spLocks noChangeArrowheads="1"/>
          </p:cNvSpPr>
          <p:nvPr/>
        </p:nvSpPr>
        <p:spPr bwMode="auto">
          <a:xfrm>
            <a:off x="-2132689" y="-111738"/>
            <a:ext cx="1432468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2"/>
          <p:cNvSpPr/>
          <p:nvPr/>
        </p:nvSpPr>
        <p:spPr>
          <a:xfrm>
            <a:off x="2831432" y="4900409"/>
            <a:ext cx="7421596" cy="646331"/>
          </a:xfrm>
          <a:prstGeom prst="rect">
            <a:avLst/>
          </a:prstGeom>
        </p:spPr>
        <p:txBody>
          <a:bodyPr wrap="square">
            <a:spAutoFit/>
          </a:bodyPr>
          <a:lstStyle/>
          <a:p>
            <a:r>
              <a:rPr lang="en-US" dirty="0">
                <a:latin typeface="Arial" panose="020B0604020202020204" pitchFamily="34" charset="0"/>
              </a:rPr>
              <a:t>Note: All of the collections will be assessed as part of the MGO Impact Assessment Project, therefore they are subject to change.</a:t>
            </a:r>
            <a:endParaRPr lang="en-US" dirty="0"/>
          </a:p>
        </p:txBody>
      </p:sp>
    </p:spTree>
    <p:extLst>
      <p:ext uri="{BB962C8B-B14F-4D97-AF65-F5344CB8AC3E}">
        <p14:creationId xmlns:p14="http://schemas.microsoft.com/office/powerpoint/2010/main" val="3765924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F7E8610-2DF7-4AF0-B876-0F3B7882A6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1C8C023-62A6-4DA0-8DF4-3F4EA94090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843391" y="624110"/>
            <a:ext cx="9383408" cy="1280890"/>
          </a:xfrm>
        </p:spPr>
        <p:txBody>
          <a:bodyPr>
            <a:normAutofit/>
          </a:bodyPr>
          <a:lstStyle/>
          <a:p>
            <a:r>
              <a:rPr lang="en-US" dirty="0">
                <a:solidFill>
                  <a:schemeClr val="bg1"/>
                </a:solidFill>
              </a:rPr>
              <a:t>Impact Fee Deployment: </a:t>
            </a:r>
            <a:br>
              <a:rPr lang="en-US" dirty="0">
                <a:solidFill>
                  <a:schemeClr val="bg1"/>
                </a:solidFill>
              </a:rPr>
            </a:br>
            <a:r>
              <a:rPr lang="en-US" dirty="0">
                <a:solidFill>
                  <a:schemeClr val="bg1"/>
                </a:solidFill>
              </a:rPr>
              <a:t>Committed as of December 2018</a:t>
            </a:r>
          </a:p>
        </p:txBody>
      </p:sp>
      <p:sp>
        <p:nvSpPr>
          <p:cNvPr id="13" name="Freeform 11">
            <a:extLst>
              <a:ext uri="{FF2B5EF4-FFF2-40B4-BE49-F238E27FC236}">
                <a16:creationId xmlns:a16="http://schemas.microsoft.com/office/drawing/2014/main" id="{26B9FE07-322E-43FB-8707-C9826BD903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4" name="Table 4">
            <a:extLst/>
          </p:cNvPr>
          <p:cNvGraphicFramePr>
            <a:graphicFrameLocks noGrp="1"/>
          </p:cNvGraphicFramePr>
          <p:nvPr>
            <p:ph idx="1"/>
            <p:extLst>
              <p:ext uri="{D42A27DB-BD31-4B8C-83A1-F6EECF244321}">
                <p14:modId xmlns:p14="http://schemas.microsoft.com/office/powerpoint/2010/main" val="1861968401"/>
              </p:ext>
            </p:extLst>
          </p:nvPr>
        </p:nvGraphicFramePr>
        <p:xfrm>
          <a:off x="704849" y="2695575"/>
          <a:ext cx="10725152" cy="3333750"/>
        </p:xfrm>
        <a:graphic>
          <a:graphicData uri="http://schemas.openxmlformats.org/drawingml/2006/table">
            <a:tbl>
              <a:tblPr firstRow="1" bandRow="1">
                <a:tableStyleId>{5C22544A-7EE6-4342-B048-85BDC9FD1C3A}</a:tableStyleId>
              </a:tblPr>
              <a:tblGrid>
                <a:gridCol w="2518052">
                  <a:extLst>
                    <a:ext uri="{9D8B030D-6E8A-4147-A177-3AD203B41FA5}">
                      <a16:colId xmlns:a16="http://schemas.microsoft.com/office/drawing/2014/main" val="292803723"/>
                    </a:ext>
                  </a:extLst>
                </a:gridCol>
                <a:gridCol w="2247335">
                  <a:extLst>
                    <a:ext uri="{9D8B030D-6E8A-4147-A177-3AD203B41FA5}">
                      <a16:colId xmlns:a16="http://schemas.microsoft.com/office/drawing/2014/main" val="345314440"/>
                    </a:ext>
                  </a:extLst>
                </a:gridCol>
                <a:gridCol w="1910807">
                  <a:extLst>
                    <a:ext uri="{9D8B030D-6E8A-4147-A177-3AD203B41FA5}">
                      <a16:colId xmlns:a16="http://schemas.microsoft.com/office/drawing/2014/main" val="533535322"/>
                    </a:ext>
                  </a:extLst>
                </a:gridCol>
                <a:gridCol w="941610">
                  <a:extLst>
                    <a:ext uri="{9D8B030D-6E8A-4147-A177-3AD203B41FA5}">
                      <a16:colId xmlns:a16="http://schemas.microsoft.com/office/drawing/2014/main" val="4083757600"/>
                    </a:ext>
                  </a:extLst>
                </a:gridCol>
                <a:gridCol w="3107348">
                  <a:extLst>
                    <a:ext uri="{9D8B030D-6E8A-4147-A177-3AD203B41FA5}">
                      <a16:colId xmlns:a16="http://schemas.microsoft.com/office/drawing/2014/main" val="673789589"/>
                    </a:ext>
                  </a:extLst>
                </a:gridCol>
              </a:tblGrid>
              <a:tr h="366465">
                <a:tc>
                  <a:txBody>
                    <a:bodyPr/>
                    <a:lstStyle/>
                    <a:p>
                      <a:r>
                        <a:rPr lang="en-US" sz="1300" dirty="0"/>
                        <a:t>Project Name</a:t>
                      </a:r>
                    </a:p>
                  </a:txBody>
                  <a:tcPr marL="66680" marR="66680" marT="33340" marB="33340"/>
                </a:tc>
                <a:tc>
                  <a:txBody>
                    <a:bodyPr/>
                    <a:lstStyle/>
                    <a:p>
                      <a:r>
                        <a:rPr lang="en-US" sz="1300" dirty="0"/>
                        <a:t>Address</a:t>
                      </a:r>
                    </a:p>
                  </a:txBody>
                  <a:tcPr marL="66680" marR="66680" marT="33340" marB="33340"/>
                </a:tc>
                <a:tc>
                  <a:txBody>
                    <a:bodyPr/>
                    <a:lstStyle/>
                    <a:p>
                      <a:r>
                        <a:rPr lang="en-US" sz="1300" dirty="0"/>
                        <a:t>Amount</a:t>
                      </a:r>
                    </a:p>
                  </a:txBody>
                  <a:tcPr marL="66680" marR="66680" marT="33340" marB="33340"/>
                </a:tc>
                <a:tc>
                  <a:txBody>
                    <a:bodyPr/>
                    <a:lstStyle/>
                    <a:p>
                      <a:r>
                        <a:rPr lang="en-US" sz="1300" dirty="0"/>
                        <a:t># of Units</a:t>
                      </a:r>
                    </a:p>
                  </a:txBody>
                  <a:tcPr marL="66680" marR="66680" marT="33340" marB="33340"/>
                </a:tc>
                <a:tc>
                  <a:txBody>
                    <a:bodyPr/>
                    <a:lstStyle/>
                    <a:p>
                      <a:r>
                        <a:rPr lang="en-US" sz="1300" dirty="0"/>
                        <a:t>Development Status</a:t>
                      </a:r>
                    </a:p>
                  </a:txBody>
                  <a:tcPr marL="66680" marR="66680" marT="33340" marB="33340"/>
                </a:tc>
                <a:extLst>
                  <a:ext uri="{0D108BD9-81ED-4DB2-BD59-A6C34878D82A}">
                    <a16:rowId xmlns:a16="http://schemas.microsoft.com/office/drawing/2014/main" val="317493834"/>
                  </a:ext>
                </a:extLst>
              </a:tr>
              <a:tr h="866186">
                <a:tc>
                  <a:txBody>
                    <a:bodyPr/>
                    <a:lstStyle/>
                    <a:p>
                      <a:r>
                        <a:rPr lang="en-US" sz="1300" b="1" dirty="0">
                          <a:latin typeface="ArialMT"/>
                          <a:ea typeface="Times New Roman" panose="02020603050405020304" pitchFamily="18" charset="0"/>
                          <a:cs typeface="ArialMT"/>
                        </a:rPr>
                        <a:t>95</a:t>
                      </a:r>
                      <a:r>
                        <a:rPr lang="en-US" sz="1300" b="1" baseline="30000" dirty="0">
                          <a:latin typeface="ArialMT"/>
                          <a:ea typeface="Times New Roman" panose="02020603050405020304" pitchFamily="18" charset="0"/>
                          <a:cs typeface="ArialMT"/>
                        </a:rPr>
                        <a:t>th</a:t>
                      </a:r>
                      <a:r>
                        <a:rPr lang="en-US" sz="1300" b="1" dirty="0">
                          <a:latin typeface="ArialMT"/>
                          <a:ea typeface="Times New Roman" panose="02020603050405020304" pitchFamily="18" charset="0"/>
                          <a:cs typeface="ArialMT"/>
                        </a:rPr>
                        <a:t> and International </a:t>
                      </a:r>
                      <a:endParaRPr lang="en-US" sz="1300" b="1" dirty="0"/>
                    </a:p>
                  </a:txBody>
                  <a:tcPr marL="66680" marR="66680" marT="33340" marB="33340"/>
                </a:tc>
                <a:tc>
                  <a:txBody>
                    <a:bodyPr/>
                    <a:lstStyle/>
                    <a:p>
                      <a:r>
                        <a:rPr lang="en-US" sz="1300" b="1" kern="1200" dirty="0">
                          <a:solidFill>
                            <a:schemeClr val="dk1"/>
                          </a:solidFill>
                          <a:effectLst/>
                          <a:latin typeface="+mn-lt"/>
                          <a:ea typeface="+mn-ea"/>
                          <a:cs typeface="+mn-cs"/>
                        </a:rPr>
                        <a:t>9409-9437 International Blvd</a:t>
                      </a:r>
                      <a:endParaRPr lang="en-US" sz="1300" b="1" dirty="0"/>
                    </a:p>
                  </a:txBody>
                  <a:tcPr marL="66680" marR="66680" marT="33340" marB="33340"/>
                </a:tc>
                <a:tc>
                  <a:txBody>
                    <a:bodyPr/>
                    <a:lstStyle/>
                    <a:p>
                      <a:r>
                        <a:rPr lang="en-US" sz="1300" b="1" dirty="0">
                          <a:latin typeface="ArialMT"/>
                          <a:ea typeface="Times New Roman" panose="02020603050405020304" pitchFamily="18" charset="0"/>
                          <a:cs typeface="ArialMT"/>
                        </a:rPr>
                        <a:t>$1,294,717</a:t>
                      </a:r>
                      <a:endParaRPr lang="en-US" sz="1300" b="1" dirty="0"/>
                    </a:p>
                  </a:txBody>
                  <a:tcPr marL="66680" marR="66680" marT="33340" marB="33340"/>
                </a:tc>
                <a:tc>
                  <a:txBody>
                    <a:bodyPr/>
                    <a:lstStyle/>
                    <a:p>
                      <a:r>
                        <a:rPr lang="en-US" sz="1300" b="1" dirty="0">
                          <a:latin typeface="ArialMT"/>
                          <a:ea typeface="Times New Roman" panose="02020603050405020304" pitchFamily="18" charset="0"/>
                          <a:cs typeface="ArialMT"/>
                        </a:rPr>
                        <a:t>55</a:t>
                      </a:r>
                      <a:endParaRPr lang="en-US" sz="1300" b="1" dirty="0"/>
                    </a:p>
                  </a:txBody>
                  <a:tcPr marL="66680" marR="66680" marT="33340" marB="33340"/>
                </a:tc>
                <a:tc>
                  <a:txBody>
                    <a:bodyPr/>
                    <a:lstStyle/>
                    <a:p>
                      <a:r>
                        <a:rPr lang="en-US" sz="1300" b="1" dirty="0"/>
                        <a:t>Predevelopment, Planning approved 11/07/2018</a:t>
                      </a:r>
                    </a:p>
                  </a:txBody>
                  <a:tcPr marL="66680" marR="66680" marT="33340" marB="33340"/>
                </a:tc>
                <a:extLst>
                  <a:ext uri="{0D108BD9-81ED-4DB2-BD59-A6C34878D82A}">
                    <a16:rowId xmlns:a16="http://schemas.microsoft.com/office/drawing/2014/main" val="2194412919"/>
                  </a:ext>
                </a:extLst>
              </a:tr>
              <a:tr h="825674">
                <a:tc>
                  <a:txBody>
                    <a:bodyPr/>
                    <a:lstStyle/>
                    <a:p>
                      <a:r>
                        <a:rPr lang="en-US" sz="1300" b="1" dirty="0">
                          <a:latin typeface="ArialMT"/>
                          <a:ea typeface="Times New Roman" panose="02020603050405020304" pitchFamily="18" charset="0"/>
                          <a:cs typeface="ArialMT"/>
                        </a:rPr>
                        <a:t>Friendship Senior Rental Housing</a:t>
                      </a:r>
                      <a:endParaRPr lang="en-US" sz="1300" b="1" dirty="0"/>
                    </a:p>
                  </a:txBody>
                  <a:tcPr marL="66680" marR="66680" marT="33340" marB="33340"/>
                </a:tc>
                <a:tc>
                  <a:txBody>
                    <a:bodyPr/>
                    <a:lstStyle/>
                    <a:p>
                      <a:r>
                        <a:rPr lang="en-US" sz="1300" b="1" kern="1200" dirty="0">
                          <a:solidFill>
                            <a:schemeClr val="dk1"/>
                          </a:solidFill>
                          <a:effectLst/>
                          <a:latin typeface="+mn-lt"/>
                          <a:ea typeface="+mn-ea"/>
                          <a:cs typeface="+mn-cs"/>
                        </a:rPr>
                        <a:t>1904 Adeline Street</a:t>
                      </a:r>
                      <a:endParaRPr lang="en-US" sz="1300" b="1" dirty="0"/>
                    </a:p>
                  </a:txBody>
                  <a:tcPr marL="66680" marR="66680" marT="33340" marB="33340"/>
                </a:tc>
                <a:tc>
                  <a:txBody>
                    <a:bodyPr/>
                    <a:lstStyle/>
                    <a:p>
                      <a:r>
                        <a:rPr lang="en-US" sz="1300" b="1" dirty="0">
                          <a:latin typeface="ArialMT"/>
                          <a:ea typeface="Times New Roman" panose="02020603050405020304" pitchFamily="18" charset="0"/>
                          <a:cs typeface="ArialMT"/>
                        </a:rPr>
                        <a:t>$2,000,000</a:t>
                      </a:r>
                      <a:endParaRPr lang="en-US" sz="1300" b="1" dirty="0"/>
                    </a:p>
                  </a:txBody>
                  <a:tcPr marL="66680" marR="66680" marT="33340" marB="33340"/>
                </a:tc>
                <a:tc>
                  <a:txBody>
                    <a:bodyPr/>
                    <a:lstStyle/>
                    <a:p>
                      <a:r>
                        <a:rPr lang="en-US" sz="1300" b="1" dirty="0"/>
                        <a:t>50</a:t>
                      </a:r>
                    </a:p>
                  </a:txBody>
                  <a:tcPr marL="66680" marR="66680" marT="33340" marB="333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t>Predevelopment, Planning approved 1/07/2019 </a:t>
                      </a:r>
                    </a:p>
                  </a:txBody>
                  <a:tcPr marL="66680" marR="66680" marT="33340" marB="33340"/>
                </a:tc>
                <a:extLst>
                  <a:ext uri="{0D108BD9-81ED-4DB2-BD59-A6C34878D82A}">
                    <a16:rowId xmlns:a16="http://schemas.microsoft.com/office/drawing/2014/main" val="2771961413"/>
                  </a:ext>
                </a:extLst>
              </a:tr>
              <a:tr h="825674">
                <a:tc>
                  <a:txBody>
                    <a:bodyPr/>
                    <a:lstStyle/>
                    <a:p>
                      <a:r>
                        <a:rPr lang="en-US" sz="1300" b="1" dirty="0">
                          <a:latin typeface="ArialMT"/>
                          <a:ea typeface="Times New Roman" panose="02020603050405020304" pitchFamily="18" charset="0"/>
                          <a:cs typeface="ArialMT"/>
                        </a:rPr>
                        <a:t>Nova Apartments (Oak Hill) </a:t>
                      </a:r>
                      <a:endParaRPr lang="en-US" sz="1300" b="1" dirty="0"/>
                    </a:p>
                  </a:txBody>
                  <a:tcPr marL="66680" marR="66680" marT="33340" marB="33340"/>
                </a:tc>
                <a:tc>
                  <a:txBody>
                    <a:bodyPr/>
                    <a:lstStyle/>
                    <a:p>
                      <a:r>
                        <a:rPr lang="en-US" sz="1300" b="1" dirty="0"/>
                        <a:t>445 – 30</a:t>
                      </a:r>
                      <a:r>
                        <a:rPr lang="en-US" sz="1300" b="1" baseline="30000" dirty="0"/>
                        <a:t>th</a:t>
                      </a:r>
                      <a:r>
                        <a:rPr lang="en-US" sz="1300" b="1" dirty="0"/>
                        <a:t> Street</a:t>
                      </a:r>
                    </a:p>
                  </a:txBody>
                  <a:tcPr marL="66680" marR="66680" marT="33340" marB="33340"/>
                </a:tc>
                <a:tc>
                  <a:txBody>
                    <a:bodyPr/>
                    <a:lstStyle/>
                    <a:p>
                      <a:r>
                        <a:rPr lang="en-US" sz="1300" b="1" dirty="0">
                          <a:latin typeface="ArialMT"/>
                          <a:ea typeface="Times New Roman" panose="02020603050405020304" pitchFamily="18" charset="0"/>
                          <a:cs typeface="ArialMT"/>
                        </a:rPr>
                        <a:t>$1,600,000</a:t>
                      </a:r>
                      <a:endParaRPr lang="en-US" sz="1300" b="1" dirty="0"/>
                    </a:p>
                  </a:txBody>
                  <a:tcPr marL="66680" marR="66680" marT="33340" marB="33340"/>
                </a:tc>
                <a:tc>
                  <a:txBody>
                    <a:bodyPr/>
                    <a:lstStyle/>
                    <a:p>
                      <a:r>
                        <a:rPr lang="en-US" sz="1300" b="1" dirty="0"/>
                        <a:t>57</a:t>
                      </a:r>
                    </a:p>
                  </a:txBody>
                  <a:tcPr marL="66680" marR="66680" marT="33340" marB="333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t>Building</a:t>
                      </a:r>
                      <a:r>
                        <a:rPr lang="en-US" sz="1300" b="1" baseline="0" dirty="0"/>
                        <a:t> Permit Application submitted on 7/25/2019. Under final review. </a:t>
                      </a:r>
                      <a:endParaRPr lang="en-US" sz="1300" b="1" dirty="0"/>
                    </a:p>
                  </a:txBody>
                  <a:tcPr marL="66680" marR="66680" marT="33340" marB="33340"/>
                </a:tc>
                <a:extLst>
                  <a:ext uri="{0D108BD9-81ED-4DB2-BD59-A6C34878D82A}">
                    <a16:rowId xmlns:a16="http://schemas.microsoft.com/office/drawing/2014/main" val="828915834"/>
                  </a:ext>
                </a:extLst>
              </a:tr>
              <a:tr h="449751">
                <a:tc>
                  <a:txBody>
                    <a:bodyPr/>
                    <a:lstStyle/>
                    <a:p>
                      <a:r>
                        <a:rPr lang="en-US" sz="1800" b="1" dirty="0"/>
                        <a:t>Totals</a:t>
                      </a:r>
                    </a:p>
                  </a:txBody>
                  <a:tcPr marL="66680" marR="66680" marT="33340" marB="33340"/>
                </a:tc>
                <a:tc>
                  <a:txBody>
                    <a:bodyPr/>
                    <a:lstStyle/>
                    <a:p>
                      <a:endParaRPr lang="en-US" sz="1300" dirty="0"/>
                    </a:p>
                  </a:txBody>
                  <a:tcPr marL="66680" marR="66680" marT="33340" marB="33340"/>
                </a:tc>
                <a:tc>
                  <a:txBody>
                    <a:bodyPr/>
                    <a:lstStyle/>
                    <a:p>
                      <a:r>
                        <a:rPr lang="en-US" sz="1800" b="1" dirty="0"/>
                        <a:t>$4,894,717</a:t>
                      </a:r>
                    </a:p>
                  </a:txBody>
                  <a:tcPr marL="66680" marR="66680" marT="33340" marB="33340"/>
                </a:tc>
                <a:tc>
                  <a:txBody>
                    <a:bodyPr/>
                    <a:lstStyle/>
                    <a:p>
                      <a:r>
                        <a:rPr lang="en-US" sz="1800" b="1" dirty="0"/>
                        <a:t>162</a:t>
                      </a:r>
                    </a:p>
                  </a:txBody>
                  <a:tcPr marL="66680" marR="66680" marT="33340" marB="33340"/>
                </a:tc>
                <a:tc>
                  <a:txBody>
                    <a:bodyPr/>
                    <a:lstStyle/>
                    <a:p>
                      <a:endParaRPr lang="en-US" sz="1300" dirty="0"/>
                    </a:p>
                  </a:txBody>
                  <a:tcPr marL="66680" marR="66680" marT="33340" marB="33340"/>
                </a:tc>
                <a:extLst>
                  <a:ext uri="{0D108BD9-81ED-4DB2-BD59-A6C34878D82A}">
                    <a16:rowId xmlns:a16="http://schemas.microsoft.com/office/drawing/2014/main" val="732394061"/>
                  </a:ext>
                </a:extLst>
              </a:tr>
            </a:tbl>
          </a:graphicData>
        </a:graphic>
      </p:graphicFrame>
    </p:spTree>
    <p:extLst>
      <p:ext uri="{BB962C8B-B14F-4D97-AF65-F5344CB8AC3E}">
        <p14:creationId xmlns:p14="http://schemas.microsoft.com/office/powerpoint/2010/main" val="4178108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5"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373062" y="624110"/>
            <a:ext cx="8131550" cy="1280890"/>
          </a:xfrm>
        </p:spPr>
        <p:txBody>
          <a:bodyPr>
            <a:normAutofit/>
          </a:bodyPr>
          <a:lstStyle/>
          <a:p>
            <a:r>
              <a:rPr lang="en-US" dirty="0"/>
              <a:t>Future Deployment of Funds</a:t>
            </a:r>
          </a:p>
        </p:txBody>
      </p:sp>
      <p:sp>
        <p:nvSpPr>
          <p:cNvPr id="39"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Content Placeholder 2"/>
          <p:cNvSpPr>
            <a:spLocks noGrp="1"/>
          </p:cNvSpPr>
          <p:nvPr>
            <p:ph idx="1"/>
          </p:nvPr>
        </p:nvSpPr>
        <p:spPr>
          <a:xfrm>
            <a:off x="3373062" y="2133600"/>
            <a:ext cx="8131550" cy="3777622"/>
          </a:xfrm>
        </p:spPr>
        <p:txBody>
          <a:bodyPr>
            <a:normAutofit fontScale="92500" lnSpcReduction="10000"/>
          </a:bodyPr>
          <a:lstStyle/>
          <a:p>
            <a:r>
              <a:rPr lang="en-US" b="1" dirty="0"/>
              <a:t>All available funds through December 31, 2019 from both Affordable Housing(AHIF) and Jobs/Housing Impact Fees (JHIF) will be deployed through the New Construction Notice of Funding Availability (NOFA). </a:t>
            </a:r>
          </a:p>
          <a:p>
            <a:r>
              <a:rPr lang="en-US" b="1" dirty="0"/>
              <a:t>Any additional AHIF and JHIF revenue received can be appropriated by Housing and Community Development Department without Council approval per Resolution No. 87469 C.M.S.</a:t>
            </a:r>
          </a:p>
          <a:p>
            <a:r>
              <a:rPr lang="en-US" b="1" dirty="0"/>
              <a:t>NOFA released in August 2019. </a:t>
            </a:r>
          </a:p>
          <a:p>
            <a:r>
              <a:rPr lang="en-US" b="1" dirty="0"/>
              <a:t>12 applications totaling 842 units were received on the September 27, 2019 due date</a:t>
            </a:r>
          </a:p>
          <a:p>
            <a:r>
              <a:rPr lang="en-US" b="1" dirty="0"/>
              <a:t>Application requests totaled $63 million.</a:t>
            </a:r>
          </a:p>
          <a:p>
            <a:r>
              <a:rPr lang="en-US" b="1" dirty="0"/>
              <a:t>Selection process is underway and recommendations for awarding funds anticipated for January 2020.</a:t>
            </a:r>
          </a:p>
        </p:txBody>
      </p:sp>
    </p:spTree>
    <p:extLst>
      <p:ext uri="{BB962C8B-B14F-4D97-AF65-F5344CB8AC3E}">
        <p14:creationId xmlns:p14="http://schemas.microsoft.com/office/powerpoint/2010/main" val="2613581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3D9AEEE-1CCD-43C0-BA3E-16D60A6E23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59893" y="3101093"/>
            <a:ext cx="2454052" cy="3029344"/>
          </a:xfrm>
        </p:spPr>
        <p:txBody>
          <a:bodyPr>
            <a:normAutofit/>
          </a:bodyPr>
          <a:lstStyle/>
          <a:p>
            <a:r>
              <a:rPr lang="en-US" sz="2700" dirty="0">
                <a:solidFill>
                  <a:schemeClr val="bg1"/>
                </a:solidFill>
              </a:rPr>
              <a:t>New Construction NOFA Applicants </a:t>
            </a:r>
          </a:p>
        </p:txBody>
      </p:sp>
      <p:sp>
        <p:nvSpPr>
          <p:cNvPr id="20"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22" name="Rectangle 21">
            <a:extLst>
              <a:ext uri="{FF2B5EF4-FFF2-40B4-BE49-F238E27FC236}">
                <a16:creationId xmlns:a16="http://schemas.microsoft.com/office/drawing/2014/main" id="{2C6246ED-0535-4496-A8F6-1E80CC4EB8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able 5">
            <a:extLst/>
          </p:cNvPr>
          <p:cNvGraphicFramePr>
            <a:graphicFrameLocks noGrp="1"/>
          </p:cNvGraphicFramePr>
          <p:nvPr>
            <p:ph idx="1"/>
            <p:extLst>
              <p:ext uri="{D42A27DB-BD31-4B8C-83A1-F6EECF244321}">
                <p14:modId xmlns:p14="http://schemas.microsoft.com/office/powerpoint/2010/main" val="1292079328"/>
              </p:ext>
            </p:extLst>
          </p:nvPr>
        </p:nvGraphicFramePr>
        <p:xfrm>
          <a:off x="4527776" y="173965"/>
          <a:ext cx="6801895" cy="6434964"/>
        </p:xfrm>
        <a:graphic>
          <a:graphicData uri="http://schemas.openxmlformats.org/drawingml/2006/table">
            <a:tbl>
              <a:tblPr firstRow="1" bandRow="1">
                <a:tableStyleId>{9D7B26C5-4107-4FEC-AEDC-1716B250A1EF}</a:tableStyleId>
              </a:tblPr>
              <a:tblGrid>
                <a:gridCol w="1715222">
                  <a:extLst>
                    <a:ext uri="{9D8B030D-6E8A-4147-A177-3AD203B41FA5}">
                      <a16:colId xmlns:a16="http://schemas.microsoft.com/office/drawing/2014/main" val="3380871781"/>
                    </a:ext>
                  </a:extLst>
                </a:gridCol>
                <a:gridCol w="1931430">
                  <a:extLst>
                    <a:ext uri="{9D8B030D-6E8A-4147-A177-3AD203B41FA5}">
                      <a16:colId xmlns:a16="http://schemas.microsoft.com/office/drawing/2014/main" val="3207031010"/>
                    </a:ext>
                  </a:extLst>
                </a:gridCol>
                <a:gridCol w="579962">
                  <a:extLst>
                    <a:ext uri="{9D8B030D-6E8A-4147-A177-3AD203B41FA5}">
                      <a16:colId xmlns:a16="http://schemas.microsoft.com/office/drawing/2014/main" val="2339893305"/>
                    </a:ext>
                  </a:extLst>
                </a:gridCol>
                <a:gridCol w="1355806">
                  <a:extLst>
                    <a:ext uri="{9D8B030D-6E8A-4147-A177-3AD203B41FA5}">
                      <a16:colId xmlns:a16="http://schemas.microsoft.com/office/drawing/2014/main" val="1572771463"/>
                    </a:ext>
                  </a:extLst>
                </a:gridCol>
                <a:gridCol w="1219475">
                  <a:extLst>
                    <a:ext uri="{9D8B030D-6E8A-4147-A177-3AD203B41FA5}">
                      <a16:colId xmlns:a16="http://schemas.microsoft.com/office/drawing/2014/main" val="3662924247"/>
                    </a:ext>
                  </a:extLst>
                </a:gridCol>
              </a:tblGrid>
              <a:tr h="389800">
                <a:tc>
                  <a:txBody>
                    <a:bodyPr/>
                    <a:lstStyle/>
                    <a:p>
                      <a:pPr algn="ctr"/>
                      <a:r>
                        <a:rPr lang="en-US" sz="1200" i="1" u="sng" dirty="0"/>
                        <a:t>NAME</a:t>
                      </a:r>
                    </a:p>
                  </a:txBody>
                  <a:tcPr marL="51898" marR="51898" marT="25949" marB="25949"/>
                </a:tc>
                <a:tc>
                  <a:txBody>
                    <a:bodyPr/>
                    <a:lstStyle/>
                    <a:p>
                      <a:pPr algn="ctr"/>
                      <a:r>
                        <a:rPr lang="en-US" sz="1200" i="1" u="sng" dirty="0"/>
                        <a:t>ADDRESS</a:t>
                      </a:r>
                    </a:p>
                  </a:txBody>
                  <a:tcPr marL="51898" marR="51898" marT="25949" marB="25949"/>
                </a:tc>
                <a:tc>
                  <a:txBody>
                    <a:bodyPr/>
                    <a:lstStyle/>
                    <a:p>
                      <a:pPr algn="ctr"/>
                      <a:r>
                        <a:rPr lang="en-US" sz="1200" i="1" u="sng" dirty="0"/>
                        <a:t># of UNITS</a:t>
                      </a:r>
                    </a:p>
                  </a:txBody>
                  <a:tcPr marL="51898" marR="51898" marT="25949" marB="25949"/>
                </a:tc>
                <a:tc>
                  <a:txBody>
                    <a:bodyPr/>
                    <a:lstStyle/>
                    <a:p>
                      <a:pPr algn="ctr"/>
                      <a:r>
                        <a:rPr lang="en-US" sz="1200" i="1" u="sng" dirty="0"/>
                        <a:t>Seeking Tax Credits in 2020?</a:t>
                      </a:r>
                    </a:p>
                  </a:txBody>
                  <a:tcPr marL="51898" marR="51898" marT="25949" marB="25949"/>
                </a:tc>
                <a:tc>
                  <a:txBody>
                    <a:bodyPr/>
                    <a:lstStyle/>
                    <a:p>
                      <a:pPr algn="ctr"/>
                      <a:r>
                        <a:rPr lang="en-US" sz="1200" i="1" u="sng" dirty="0"/>
                        <a:t>Estimated Start of Construction</a:t>
                      </a:r>
                    </a:p>
                  </a:txBody>
                  <a:tcPr marL="51898" marR="51898" marT="25949" marB="25949"/>
                </a:tc>
                <a:extLst>
                  <a:ext uri="{0D108BD9-81ED-4DB2-BD59-A6C34878D82A}">
                    <a16:rowId xmlns:a16="http://schemas.microsoft.com/office/drawing/2014/main" val="1108043579"/>
                  </a:ext>
                </a:extLst>
              </a:tr>
              <a:tr h="235127">
                <a:tc>
                  <a:txBody>
                    <a:bodyPr/>
                    <a:lstStyle/>
                    <a:p>
                      <a:r>
                        <a:rPr lang="en-US" sz="1400" b="1" dirty="0"/>
                        <a:t>3050 International</a:t>
                      </a:r>
                    </a:p>
                  </a:txBody>
                  <a:tcPr marL="51898" marR="51898" marT="25949" marB="25949"/>
                </a:tc>
                <a:tc>
                  <a:txBody>
                    <a:bodyPr/>
                    <a:lstStyle/>
                    <a:p>
                      <a:r>
                        <a:rPr lang="en-US" sz="1400" b="1" dirty="0"/>
                        <a:t>3050 International Blvd.</a:t>
                      </a:r>
                    </a:p>
                  </a:txBody>
                  <a:tcPr marL="51898" marR="51898" marT="25949" marB="25949"/>
                </a:tc>
                <a:tc>
                  <a:txBody>
                    <a:bodyPr/>
                    <a:lstStyle/>
                    <a:p>
                      <a:pPr algn="ctr"/>
                      <a:r>
                        <a:rPr lang="en-US" sz="1400" b="1" dirty="0"/>
                        <a:t>76</a:t>
                      </a:r>
                    </a:p>
                  </a:txBody>
                  <a:tcPr marL="51898" marR="51898" marT="25949" marB="25949"/>
                </a:tc>
                <a:tc>
                  <a:txBody>
                    <a:bodyPr/>
                    <a:lstStyle/>
                    <a:p>
                      <a:pPr algn="ctr"/>
                      <a:r>
                        <a:rPr lang="en-US" sz="1400" b="1" dirty="0"/>
                        <a:t>Yes</a:t>
                      </a:r>
                    </a:p>
                  </a:txBody>
                  <a:tcPr marL="51898" marR="51898" marT="25949" marB="25949"/>
                </a:tc>
                <a:tc>
                  <a:txBody>
                    <a:bodyPr/>
                    <a:lstStyle/>
                    <a:p>
                      <a:pPr algn="ctr"/>
                      <a:r>
                        <a:rPr lang="en-US" sz="1400" b="1" dirty="0"/>
                        <a:t>April 2021</a:t>
                      </a:r>
                    </a:p>
                  </a:txBody>
                  <a:tcPr marL="51898" marR="51898" marT="25949" marB="25949"/>
                </a:tc>
                <a:extLst>
                  <a:ext uri="{0D108BD9-81ED-4DB2-BD59-A6C34878D82A}">
                    <a16:rowId xmlns:a16="http://schemas.microsoft.com/office/drawing/2014/main" val="1483615431"/>
                  </a:ext>
                </a:extLst>
              </a:tr>
              <a:tr h="235127">
                <a:tc>
                  <a:txBody>
                    <a:bodyPr/>
                    <a:lstStyle/>
                    <a:p>
                      <a:r>
                        <a:rPr lang="en-US" sz="1400" b="1" dirty="0"/>
                        <a:t>7</a:t>
                      </a:r>
                      <a:r>
                        <a:rPr lang="en-US" sz="1400" b="1" baseline="30000" dirty="0"/>
                        <a:t>th</a:t>
                      </a:r>
                      <a:r>
                        <a:rPr lang="en-US" sz="1400" b="1" dirty="0"/>
                        <a:t> and Campbell</a:t>
                      </a:r>
                    </a:p>
                  </a:txBody>
                  <a:tcPr marL="51898" marR="51898" marT="25949" marB="25949"/>
                </a:tc>
                <a:tc>
                  <a:txBody>
                    <a:bodyPr/>
                    <a:lstStyle/>
                    <a:p>
                      <a:r>
                        <a:rPr lang="en-US" sz="1400" b="1" dirty="0"/>
                        <a:t>7</a:t>
                      </a:r>
                      <a:r>
                        <a:rPr lang="en-US" sz="1400" b="1" baseline="30000" dirty="0"/>
                        <a:t>th</a:t>
                      </a:r>
                      <a:r>
                        <a:rPr lang="en-US" sz="1400" b="1" dirty="0"/>
                        <a:t> and Campbell Street</a:t>
                      </a:r>
                    </a:p>
                  </a:txBody>
                  <a:tcPr marL="51898" marR="51898" marT="25949" marB="25949"/>
                </a:tc>
                <a:tc>
                  <a:txBody>
                    <a:bodyPr/>
                    <a:lstStyle/>
                    <a:p>
                      <a:pPr algn="ctr"/>
                      <a:r>
                        <a:rPr lang="en-US" sz="1400" b="1" dirty="0"/>
                        <a:t>79</a:t>
                      </a:r>
                    </a:p>
                  </a:txBody>
                  <a:tcPr marL="51898" marR="51898" marT="25949" marB="25949"/>
                </a:tc>
                <a:tc>
                  <a:txBody>
                    <a:bodyPr/>
                    <a:lstStyle/>
                    <a:p>
                      <a:pPr algn="ctr"/>
                      <a:r>
                        <a:rPr lang="en-US" sz="1400" b="1" dirty="0"/>
                        <a:t>Yes</a:t>
                      </a:r>
                    </a:p>
                  </a:txBody>
                  <a:tcPr marL="51898" marR="51898" marT="25949" marB="25949"/>
                </a:tc>
                <a:tc>
                  <a:txBody>
                    <a:bodyPr/>
                    <a:lstStyle/>
                    <a:p>
                      <a:pPr algn="ctr"/>
                      <a:r>
                        <a:rPr lang="en-US" sz="1400" b="1" dirty="0"/>
                        <a:t>Aug 2020</a:t>
                      </a:r>
                    </a:p>
                  </a:txBody>
                  <a:tcPr marL="51898" marR="51898" marT="25949" marB="25949"/>
                </a:tc>
                <a:extLst>
                  <a:ext uri="{0D108BD9-81ED-4DB2-BD59-A6C34878D82A}">
                    <a16:rowId xmlns:a16="http://schemas.microsoft.com/office/drawing/2014/main" val="3976725788"/>
                  </a:ext>
                </a:extLst>
              </a:tr>
              <a:tr h="235127">
                <a:tc>
                  <a:txBody>
                    <a:bodyPr/>
                    <a:lstStyle/>
                    <a:p>
                      <a:r>
                        <a:rPr lang="en-US" sz="1400" b="1" dirty="0"/>
                        <a:t>Agnes Memorial</a:t>
                      </a:r>
                    </a:p>
                  </a:txBody>
                  <a:tcPr marL="51898" marR="51898" marT="25949" marB="25949"/>
                </a:tc>
                <a:tc>
                  <a:txBody>
                    <a:bodyPr/>
                    <a:lstStyle/>
                    <a:p>
                      <a:r>
                        <a:rPr lang="en-US" sz="1400" b="1" dirty="0"/>
                        <a:t>2372 International Blvd.</a:t>
                      </a:r>
                    </a:p>
                  </a:txBody>
                  <a:tcPr marL="51898" marR="51898" marT="25949" marB="25949"/>
                </a:tc>
                <a:tc>
                  <a:txBody>
                    <a:bodyPr/>
                    <a:lstStyle/>
                    <a:p>
                      <a:pPr algn="ctr"/>
                      <a:r>
                        <a:rPr lang="en-US" sz="1400" b="1" dirty="0"/>
                        <a:t>56</a:t>
                      </a:r>
                    </a:p>
                  </a:txBody>
                  <a:tcPr marL="51898" marR="51898" marT="25949" marB="25949"/>
                </a:tc>
                <a:tc>
                  <a:txBody>
                    <a:bodyPr/>
                    <a:lstStyle/>
                    <a:p>
                      <a:pPr algn="ctr"/>
                      <a:r>
                        <a:rPr lang="en-US" sz="1400" b="1" dirty="0"/>
                        <a:t>Yes</a:t>
                      </a:r>
                    </a:p>
                  </a:txBody>
                  <a:tcPr marL="51898" marR="51898" marT="25949" marB="25949"/>
                </a:tc>
                <a:tc>
                  <a:txBody>
                    <a:bodyPr/>
                    <a:lstStyle/>
                    <a:p>
                      <a:pPr algn="ctr"/>
                      <a:r>
                        <a:rPr lang="en-US" sz="1400" b="1" dirty="0"/>
                        <a:t>March</a:t>
                      </a:r>
                      <a:r>
                        <a:rPr lang="en-US" sz="1400" b="1" baseline="0" dirty="0"/>
                        <a:t> </a:t>
                      </a:r>
                      <a:r>
                        <a:rPr lang="en-US" sz="1400" b="1" dirty="0"/>
                        <a:t>2021</a:t>
                      </a:r>
                    </a:p>
                  </a:txBody>
                  <a:tcPr marL="51898" marR="51898" marT="25949" marB="25949"/>
                </a:tc>
                <a:extLst>
                  <a:ext uri="{0D108BD9-81ED-4DB2-BD59-A6C34878D82A}">
                    <a16:rowId xmlns:a16="http://schemas.microsoft.com/office/drawing/2014/main" val="3861008683"/>
                  </a:ext>
                </a:extLst>
              </a:tr>
              <a:tr h="389800">
                <a:tc>
                  <a:txBody>
                    <a:bodyPr/>
                    <a:lstStyle/>
                    <a:p>
                      <a:r>
                        <a:rPr lang="en-US" sz="1400" b="1" dirty="0"/>
                        <a:t>Dr. K. Anderson Senior Housing</a:t>
                      </a:r>
                    </a:p>
                  </a:txBody>
                  <a:tcPr marL="51898" marR="51898" marT="25949" marB="25949"/>
                </a:tc>
                <a:tc>
                  <a:txBody>
                    <a:bodyPr/>
                    <a:lstStyle/>
                    <a:p>
                      <a:r>
                        <a:rPr lang="en-US" sz="1400" b="1" dirty="0"/>
                        <a:t>1003 E. 15</a:t>
                      </a:r>
                      <a:r>
                        <a:rPr lang="en-US" sz="1400" b="1" baseline="30000" dirty="0"/>
                        <a:t>th</a:t>
                      </a:r>
                      <a:r>
                        <a:rPr lang="en-US" sz="1400" b="1" dirty="0"/>
                        <a:t> St.</a:t>
                      </a:r>
                    </a:p>
                  </a:txBody>
                  <a:tcPr marL="51898" marR="51898" marT="25949" marB="25949"/>
                </a:tc>
                <a:tc>
                  <a:txBody>
                    <a:bodyPr/>
                    <a:lstStyle/>
                    <a:p>
                      <a:pPr algn="ctr"/>
                      <a:r>
                        <a:rPr lang="en-US" sz="1400" b="1" dirty="0"/>
                        <a:t>70</a:t>
                      </a:r>
                    </a:p>
                  </a:txBody>
                  <a:tcPr marL="51898" marR="51898" marT="25949" marB="25949"/>
                </a:tc>
                <a:tc>
                  <a:txBody>
                    <a:bodyPr/>
                    <a:lstStyle/>
                    <a:p>
                      <a:pPr algn="ctr"/>
                      <a:r>
                        <a:rPr lang="en-US" sz="1400" b="1" dirty="0"/>
                        <a:t>Yes</a:t>
                      </a:r>
                    </a:p>
                  </a:txBody>
                  <a:tcPr marL="51898" marR="51898" marT="25949" marB="25949"/>
                </a:tc>
                <a:tc>
                  <a:txBody>
                    <a:bodyPr/>
                    <a:lstStyle/>
                    <a:p>
                      <a:pPr algn="ctr"/>
                      <a:r>
                        <a:rPr lang="en-US" sz="1400" b="1" dirty="0"/>
                        <a:t>March</a:t>
                      </a:r>
                      <a:r>
                        <a:rPr lang="en-US" sz="1400" b="1" baseline="0" dirty="0"/>
                        <a:t> </a:t>
                      </a:r>
                      <a:r>
                        <a:rPr lang="en-US" sz="1400" b="1" dirty="0"/>
                        <a:t>2021</a:t>
                      </a:r>
                    </a:p>
                  </a:txBody>
                  <a:tcPr marL="51898" marR="51898" marT="25949" marB="25949"/>
                </a:tc>
                <a:extLst>
                  <a:ext uri="{0D108BD9-81ED-4DB2-BD59-A6C34878D82A}">
                    <a16:rowId xmlns:a16="http://schemas.microsoft.com/office/drawing/2014/main" val="4278497862"/>
                  </a:ext>
                </a:extLst>
              </a:tr>
              <a:tr h="235127">
                <a:tc>
                  <a:txBody>
                    <a:bodyPr/>
                    <a:lstStyle/>
                    <a:p>
                      <a:r>
                        <a:rPr lang="en-US" sz="1400" b="1" dirty="0"/>
                        <a:t>Filbert Promise</a:t>
                      </a:r>
                      <a:r>
                        <a:rPr lang="en-US" sz="1400" b="1" baseline="30000" dirty="0"/>
                        <a:t>1</a:t>
                      </a:r>
                      <a:endParaRPr lang="en-US" sz="1400" b="1" dirty="0"/>
                    </a:p>
                  </a:txBody>
                  <a:tcPr marL="51898" marR="51898" marT="25949" marB="25949"/>
                </a:tc>
                <a:tc>
                  <a:txBody>
                    <a:bodyPr/>
                    <a:lstStyle/>
                    <a:p>
                      <a:r>
                        <a:rPr lang="en-US" sz="1400" b="1" dirty="0"/>
                        <a:t>3003-19 Filbert St.</a:t>
                      </a:r>
                    </a:p>
                  </a:txBody>
                  <a:tcPr marL="51898" marR="51898" marT="25949" marB="25949"/>
                </a:tc>
                <a:tc>
                  <a:txBody>
                    <a:bodyPr/>
                    <a:lstStyle/>
                    <a:p>
                      <a:pPr algn="ctr"/>
                      <a:r>
                        <a:rPr lang="en-US" sz="1400" b="1" dirty="0"/>
                        <a:t>6</a:t>
                      </a:r>
                    </a:p>
                  </a:txBody>
                  <a:tcPr marL="51898" marR="51898" marT="25949" marB="25949"/>
                </a:tc>
                <a:tc>
                  <a:txBody>
                    <a:bodyPr/>
                    <a:lstStyle/>
                    <a:p>
                      <a:pPr algn="ctr"/>
                      <a:r>
                        <a:rPr lang="en-US" sz="1400" b="1" dirty="0"/>
                        <a:t>N/A</a:t>
                      </a:r>
                    </a:p>
                  </a:txBody>
                  <a:tcPr marL="51898" marR="51898" marT="25949" marB="25949"/>
                </a:tc>
                <a:tc>
                  <a:txBody>
                    <a:bodyPr/>
                    <a:lstStyle/>
                    <a:p>
                      <a:pPr algn="ctr"/>
                      <a:r>
                        <a:rPr lang="en-US" sz="1400" b="1" dirty="0"/>
                        <a:t>July 2020</a:t>
                      </a:r>
                    </a:p>
                  </a:txBody>
                  <a:tcPr marL="51898" marR="51898" marT="25949" marB="25949"/>
                </a:tc>
                <a:extLst>
                  <a:ext uri="{0D108BD9-81ED-4DB2-BD59-A6C34878D82A}">
                    <a16:rowId xmlns:a16="http://schemas.microsoft.com/office/drawing/2014/main" val="958229737"/>
                  </a:ext>
                </a:extLst>
              </a:tr>
              <a:tr h="541342">
                <a:tc>
                  <a:txBody>
                    <a:bodyPr/>
                    <a:lstStyle/>
                    <a:p>
                      <a:r>
                        <a:rPr lang="en-US" sz="1400" b="1" dirty="0"/>
                        <a:t>Friendship Senior Housing</a:t>
                      </a:r>
                    </a:p>
                    <a:p>
                      <a:endParaRPr lang="en-US" sz="1400" b="1" dirty="0"/>
                    </a:p>
                  </a:txBody>
                  <a:tcPr marL="51898" marR="51898" marT="25949" marB="25949"/>
                </a:tc>
                <a:tc>
                  <a:txBody>
                    <a:bodyPr/>
                    <a:lstStyle/>
                    <a:p>
                      <a:r>
                        <a:rPr lang="en-US" sz="1400" b="1" dirty="0"/>
                        <a:t>1904 Adeline St.</a:t>
                      </a:r>
                    </a:p>
                  </a:txBody>
                  <a:tcPr marL="51898" marR="51898" marT="25949" marB="25949"/>
                </a:tc>
                <a:tc>
                  <a:txBody>
                    <a:bodyPr/>
                    <a:lstStyle/>
                    <a:p>
                      <a:pPr algn="ctr"/>
                      <a:r>
                        <a:rPr lang="en-US" sz="1400" b="1" dirty="0"/>
                        <a:t>50</a:t>
                      </a:r>
                    </a:p>
                  </a:txBody>
                  <a:tcPr marL="51898" marR="51898" marT="25949" marB="25949"/>
                </a:tc>
                <a:tc>
                  <a:txBody>
                    <a:bodyPr/>
                    <a:lstStyle/>
                    <a:p>
                      <a:pPr algn="ctr"/>
                      <a:r>
                        <a:rPr lang="en-US" sz="1400" b="1" dirty="0"/>
                        <a:t>Yes</a:t>
                      </a:r>
                    </a:p>
                  </a:txBody>
                  <a:tcPr marL="51898" marR="51898" marT="25949" marB="25949"/>
                </a:tc>
                <a:tc>
                  <a:txBody>
                    <a:bodyPr/>
                    <a:lstStyle/>
                    <a:p>
                      <a:pPr algn="ctr"/>
                      <a:r>
                        <a:rPr lang="en-US" sz="1400" b="1" dirty="0"/>
                        <a:t>Nov 2020</a:t>
                      </a:r>
                    </a:p>
                  </a:txBody>
                  <a:tcPr marL="51898" marR="51898" marT="25949" marB="25949"/>
                </a:tc>
                <a:extLst>
                  <a:ext uri="{0D108BD9-81ED-4DB2-BD59-A6C34878D82A}">
                    <a16:rowId xmlns:a16="http://schemas.microsoft.com/office/drawing/2014/main" val="1515236304"/>
                  </a:ext>
                </a:extLst>
              </a:tr>
              <a:tr h="389800">
                <a:tc>
                  <a:txBody>
                    <a:bodyPr/>
                    <a:lstStyle/>
                    <a:p>
                      <a:r>
                        <a:rPr lang="en-US" sz="1400" b="1" dirty="0"/>
                        <a:t>Ancora Place</a:t>
                      </a:r>
                    </a:p>
                  </a:txBody>
                  <a:tcPr marL="71388" marR="71388" marT="35694" marB="35694"/>
                </a:tc>
                <a:tc>
                  <a:txBody>
                    <a:bodyPr/>
                    <a:lstStyle/>
                    <a:p>
                      <a:r>
                        <a:rPr lang="en-US" sz="1400" b="1" dirty="0"/>
                        <a:t>2227-57 International Blvd.</a:t>
                      </a:r>
                    </a:p>
                  </a:txBody>
                  <a:tcPr marL="71388" marR="71388" marT="35694" marB="35694"/>
                </a:tc>
                <a:tc>
                  <a:txBody>
                    <a:bodyPr/>
                    <a:lstStyle/>
                    <a:p>
                      <a:pPr algn="ctr"/>
                      <a:r>
                        <a:rPr lang="en-US" sz="1400" b="1" dirty="0"/>
                        <a:t>77</a:t>
                      </a:r>
                    </a:p>
                  </a:txBody>
                  <a:tcPr marL="71388" marR="71388" marT="35694" marB="35694"/>
                </a:tc>
                <a:tc>
                  <a:txBody>
                    <a:bodyPr/>
                    <a:lstStyle/>
                    <a:p>
                      <a:pPr algn="ctr"/>
                      <a:r>
                        <a:rPr lang="en-US" sz="1400" b="1" dirty="0"/>
                        <a:t>Yes</a:t>
                      </a:r>
                    </a:p>
                  </a:txBody>
                  <a:tcPr marL="71388" marR="71388" marT="35694" marB="35694"/>
                </a:tc>
                <a:tc>
                  <a:txBody>
                    <a:bodyPr/>
                    <a:lstStyle/>
                    <a:p>
                      <a:pPr algn="ctr"/>
                      <a:r>
                        <a:rPr lang="en-US" sz="1400" b="1" dirty="0"/>
                        <a:t>July 2020</a:t>
                      </a:r>
                    </a:p>
                  </a:txBody>
                  <a:tcPr marL="71388" marR="71388" marT="35694" marB="35694"/>
                </a:tc>
                <a:extLst>
                  <a:ext uri="{0D108BD9-81ED-4DB2-BD59-A6C34878D82A}">
                    <a16:rowId xmlns:a16="http://schemas.microsoft.com/office/drawing/2014/main" val="3624101242"/>
                  </a:ext>
                </a:extLst>
              </a:tr>
              <a:tr h="389800">
                <a:tc>
                  <a:txBody>
                    <a:bodyPr/>
                    <a:lstStyle/>
                    <a:p>
                      <a:r>
                        <a:rPr lang="en-US" sz="1400" b="1" dirty="0"/>
                        <a:t>Fruitvale Transit Village IIB</a:t>
                      </a:r>
                    </a:p>
                  </a:txBody>
                  <a:tcPr marL="71388" marR="71388" marT="35694" marB="35694"/>
                </a:tc>
                <a:tc>
                  <a:txBody>
                    <a:bodyPr/>
                    <a:lstStyle/>
                    <a:p>
                      <a:r>
                        <a:rPr lang="en-US" sz="1400" b="1" dirty="0"/>
                        <a:t>35</a:t>
                      </a:r>
                      <a:r>
                        <a:rPr lang="en-US" sz="1400" b="1" baseline="30000" dirty="0"/>
                        <a:t>th</a:t>
                      </a:r>
                      <a:r>
                        <a:rPr lang="en-US" sz="1400" b="1" dirty="0"/>
                        <a:t> Ave &amp; E. 12</a:t>
                      </a:r>
                      <a:r>
                        <a:rPr lang="en-US" sz="1400" b="1" baseline="30000" dirty="0"/>
                        <a:t>th</a:t>
                      </a:r>
                      <a:r>
                        <a:rPr lang="en-US" sz="1400" b="1" dirty="0"/>
                        <a:t> St.</a:t>
                      </a:r>
                    </a:p>
                  </a:txBody>
                  <a:tcPr marL="71388" marR="71388" marT="35694" marB="35694"/>
                </a:tc>
                <a:tc>
                  <a:txBody>
                    <a:bodyPr/>
                    <a:lstStyle/>
                    <a:p>
                      <a:pPr algn="ctr"/>
                      <a:r>
                        <a:rPr lang="en-US" sz="1400" b="1" dirty="0"/>
                        <a:t>181</a:t>
                      </a:r>
                    </a:p>
                  </a:txBody>
                  <a:tcPr marL="71388" marR="71388" marT="35694" marB="35694"/>
                </a:tc>
                <a:tc>
                  <a:txBody>
                    <a:bodyPr/>
                    <a:lstStyle/>
                    <a:p>
                      <a:pPr algn="ctr"/>
                      <a:r>
                        <a:rPr lang="en-US" sz="1400" b="1" dirty="0"/>
                        <a:t>Yes</a:t>
                      </a:r>
                    </a:p>
                  </a:txBody>
                  <a:tcPr marL="71388" marR="71388" marT="35694" marB="35694"/>
                </a:tc>
                <a:tc>
                  <a:txBody>
                    <a:bodyPr/>
                    <a:lstStyle/>
                    <a:p>
                      <a:pPr algn="ctr"/>
                      <a:r>
                        <a:rPr lang="en-US" sz="1400" b="1" dirty="0"/>
                        <a:t>Dec 2020</a:t>
                      </a:r>
                    </a:p>
                  </a:txBody>
                  <a:tcPr marL="71388" marR="71388" marT="35694" marB="35694"/>
                </a:tc>
                <a:extLst>
                  <a:ext uri="{0D108BD9-81ED-4DB2-BD59-A6C34878D82A}">
                    <a16:rowId xmlns:a16="http://schemas.microsoft.com/office/drawing/2014/main" val="3103417237"/>
                  </a:ext>
                </a:extLst>
              </a:tr>
              <a:tr h="389800">
                <a:tc>
                  <a:txBody>
                    <a:bodyPr/>
                    <a:lstStyle/>
                    <a:p>
                      <a:r>
                        <a:rPr lang="en-US" sz="1400" b="1" dirty="0"/>
                        <a:t>Longfellow Corner</a:t>
                      </a:r>
                    </a:p>
                  </a:txBody>
                  <a:tcPr marL="71388" marR="71388" marT="35694" marB="35694"/>
                </a:tc>
                <a:tc>
                  <a:txBody>
                    <a:bodyPr/>
                    <a:lstStyle/>
                    <a:p>
                      <a:r>
                        <a:rPr lang="en-US" sz="1400" b="1" dirty="0"/>
                        <a:t>3801-7/3823-29 MLK Way</a:t>
                      </a:r>
                    </a:p>
                  </a:txBody>
                  <a:tcPr marL="71388" marR="71388" marT="35694" marB="35694"/>
                </a:tc>
                <a:tc>
                  <a:txBody>
                    <a:bodyPr/>
                    <a:lstStyle/>
                    <a:p>
                      <a:pPr algn="ctr"/>
                      <a:r>
                        <a:rPr lang="en-US" sz="1400" b="1" dirty="0"/>
                        <a:t>68</a:t>
                      </a:r>
                    </a:p>
                  </a:txBody>
                  <a:tcPr marL="71388" marR="71388" marT="35694" marB="35694"/>
                </a:tc>
                <a:tc>
                  <a:txBody>
                    <a:bodyPr/>
                    <a:lstStyle/>
                    <a:p>
                      <a:pPr algn="ctr"/>
                      <a:r>
                        <a:rPr lang="en-US" sz="1400" b="1" dirty="0"/>
                        <a:t>Yes</a:t>
                      </a:r>
                    </a:p>
                  </a:txBody>
                  <a:tcPr marL="71388" marR="71388" marT="35694" marB="35694"/>
                </a:tc>
                <a:tc>
                  <a:txBody>
                    <a:bodyPr/>
                    <a:lstStyle/>
                    <a:p>
                      <a:pPr algn="ctr"/>
                      <a:r>
                        <a:rPr lang="en-US" sz="1400" b="1" dirty="0"/>
                        <a:t>April 2021</a:t>
                      </a:r>
                    </a:p>
                  </a:txBody>
                  <a:tcPr marL="71388" marR="71388" marT="35694" marB="35694"/>
                </a:tc>
                <a:extLst>
                  <a:ext uri="{0D108BD9-81ED-4DB2-BD59-A6C34878D82A}">
                    <a16:rowId xmlns:a16="http://schemas.microsoft.com/office/drawing/2014/main" val="24735234"/>
                  </a:ext>
                </a:extLst>
              </a:tr>
              <a:tr h="361153">
                <a:tc>
                  <a:txBody>
                    <a:bodyPr/>
                    <a:lstStyle/>
                    <a:p>
                      <a:r>
                        <a:rPr lang="en-US" sz="1400" b="1" dirty="0"/>
                        <a:t>MacArthur Project</a:t>
                      </a:r>
                    </a:p>
                  </a:txBody>
                  <a:tcPr marL="71388" marR="71388" marT="35694" marB="35694"/>
                </a:tc>
                <a:tc>
                  <a:txBody>
                    <a:bodyPr/>
                    <a:lstStyle/>
                    <a:p>
                      <a:r>
                        <a:rPr lang="en-US" sz="1400" b="1" dirty="0"/>
                        <a:t>7525-33 MacArthur Blvd.</a:t>
                      </a:r>
                    </a:p>
                  </a:txBody>
                  <a:tcPr marL="71388" marR="71388" marT="35694" marB="35694"/>
                </a:tc>
                <a:tc>
                  <a:txBody>
                    <a:bodyPr/>
                    <a:lstStyle/>
                    <a:p>
                      <a:pPr algn="ctr"/>
                      <a:r>
                        <a:rPr lang="en-US" sz="1400" b="1" dirty="0"/>
                        <a:t>19</a:t>
                      </a:r>
                    </a:p>
                  </a:txBody>
                  <a:tcPr marL="71388" marR="71388" marT="35694" marB="35694"/>
                </a:tc>
                <a:tc>
                  <a:txBody>
                    <a:bodyPr/>
                    <a:lstStyle/>
                    <a:p>
                      <a:pPr algn="ctr"/>
                      <a:r>
                        <a:rPr lang="en-US" sz="1400" b="1" dirty="0"/>
                        <a:t>Yes</a:t>
                      </a:r>
                    </a:p>
                  </a:txBody>
                  <a:tcPr marL="71388" marR="71388" marT="35694" marB="35694"/>
                </a:tc>
                <a:tc>
                  <a:txBody>
                    <a:bodyPr/>
                    <a:lstStyle/>
                    <a:p>
                      <a:pPr algn="ctr"/>
                      <a:r>
                        <a:rPr lang="en-US" sz="1400" b="1" dirty="0"/>
                        <a:t>Nov 2020</a:t>
                      </a:r>
                    </a:p>
                  </a:txBody>
                  <a:tcPr marL="71388" marR="71388" marT="35694" marB="35694"/>
                </a:tc>
                <a:extLst>
                  <a:ext uri="{0D108BD9-81ED-4DB2-BD59-A6C34878D82A}">
                    <a16:rowId xmlns:a16="http://schemas.microsoft.com/office/drawing/2014/main" val="3960128778"/>
                  </a:ext>
                </a:extLst>
              </a:tr>
              <a:tr h="389800">
                <a:tc>
                  <a:txBody>
                    <a:bodyPr/>
                    <a:lstStyle/>
                    <a:p>
                      <a:r>
                        <a:rPr lang="en-US" sz="1400" b="1" dirty="0"/>
                        <a:t>The Phoenix</a:t>
                      </a:r>
                    </a:p>
                  </a:txBody>
                  <a:tcPr marL="71388" marR="71388" marT="35694" marB="35694"/>
                </a:tc>
                <a:tc>
                  <a:txBody>
                    <a:bodyPr/>
                    <a:lstStyle/>
                    <a:p>
                      <a:r>
                        <a:rPr lang="en-US" sz="1400" b="1" dirty="0"/>
                        <a:t>801 Pine Street</a:t>
                      </a:r>
                    </a:p>
                  </a:txBody>
                  <a:tcPr marL="71388" marR="71388" marT="35694" marB="35694"/>
                </a:tc>
                <a:tc>
                  <a:txBody>
                    <a:bodyPr/>
                    <a:lstStyle/>
                    <a:p>
                      <a:pPr algn="ctr"/>
                      <a:r>
                        <a:rPr lang="en-US" sz="1400" b="1" dirty="0"/>
                        <a:t>101</a:t>
                      </a:r>
                    </a:p>
                  </a:txBody>
                  <a:tcPr marL="71388" marR="71388" marT="35694" marB="35694"/>
                </a:tc>
                <a:tc>
                  <a:txBody>
                    <a:bodyPr/>
                    <a:lstStyle/>
                    <a:p>
                      <a:pPr algn="ctr"/>
                      <a:r>
                        <a:rPr lang="en-US" sz="1400" b="1" dirty="0"/>
                        <a:t>Yes</a:t>
                      </a:r>
                    </a:p>
                  </a:txBody>
                  <a:tcPr marL="71388" marR="71388" marT="35694" marB="35694"/>
                </a:tc>
                <a:tc>
                  <a:txBody>
                    <a:bodyPr/>
                    <a:lstStyle/>
                    <a:p>
                      <a:pPr algn="ctr"/>
                      <a:r>
                        <a:rPr lang="en-US" sz="1400" b="1" dirty="0"/>
                        <a:t>Jan 2021</a:t>
                      </a:r>
                    </a:p>
                  </a:txBody>
                  <a:tcPr marL="71388" marR="71388" marT="35694" marB="35694"/>
                </a:tc>
                <a:extLst>
                  <a:ext uri="{0D108BD9-81ED-4DB2-BD59-A6C34878D82A}">
                    <a16:rowId xmlns:a16="http://schemas.microsoft.com/office/drawing/2014/main" val="2837969644"/>
                  </a:ext>
                </a:extLst>
              </a:tr>
              <a:tr h="389800">
                <a:tc>
                  <a:txBody>
                    <a:bodyPr/>
                    <a:lstStyle/>
                    <a:p>
                      <a:r>
                        <a:rPr lang="en-US" sz="1400" b="1" dirty="0"/>
                        <a:t>W. Grand &amp; Brush</a:t>
                      </a:r>
                    </a:p>
                  </a:txBody>
                  <a:tcPr marL="71388" marR="71388" marT="35694" marB="35694"/>
                </a:tc>
                <a:tc>
                  <a:txBody>
                    <a:bodyPr/>
                    <a:lstStyle/>
                    <a:p>
                      <a:r>
                        <a:rPr lang="en-US" sz="1400" b="1" dirty="0"/>
                        <a:t>760-22</a:t>
                      </a:r>
                      <a:r>
                        <a:rPr lang="en-US" sz="1400" b="1" baseline="30000" dirty="0"/>
                        <a:t>nd</a:t>
                      </a:r>
                      <a:r>
                        <a:rPr lang="en-US" sz="1400" b="1" dirty="0"/>
                        <a:t> St &amp; 2201 Brush Street</a:t>
                      </a:r>
                    </a:p>
                  </a:txBody>
                  <a:tcPr marL="71388" marR="71388" marT="35694" marB="35694"/>
                </a:tc>
                <a:tc>
                  <a:txBody>
                    <a:bodyPr/>
                    <a:lstStyle/>
                    <a:p>
                      <a:pPr algn="ctr"/>
                      <a:r>
                        <a:rPr lang="en-US" sz="1400" b="1" dirty="0"/>
                        <a:t>59</a:t>
                      </a:r>
                    </a:p>
                  </a:txBody>
                  <a:tcPr marL="71388" marR="71388" marT="35694" marB="35694"/>
                </a:tc>
                <a:tc>
                  <a:txBody>
                    <a:bodyPr/>
                    <a:lstStyle/>
                    <a:p>
                      <a:pPr algn="ctr"/>
                      <a:r>
                        <a:rPr lang="en-US" sz="1400" b="1" dirty="0"/>
                        <a:t>Yes</a:t>
                      </a:r>
                    </a:p>
                  </a:txBody>
                  <a:tcPr marL="71388" marR="71388" marT="35694" marB="35694"/>
                </a:tc>
                <a:tc>
                  <a:txBody>
                    <a:bodyPr/>
                    <a:lstStyle/>
                    <a:p>
                      <a:pPr algn="ctr"/>
                      <a:r>
                        <a:rPr lang="en-US" sz="1400" b="1" dirty="0"/>
                        <a:t>Jan 2021</a:t>
                      </a:r>
                    </a:p>
                  </a:txBody>
                  <a:tcPr marL="71388" marR="71388" marT="35694" marB="35694"/>
                </a:tc>
                <a:extLst>
                  <a:ext uri="{0D108BD9-81ED-4DB2-BD59-A6C34878D82A}">
                    <a16:rowId xmlns:a16="http://schemas.microsoft.com/office/drawing/2014/main" val="3485758413"/>
                  </a:ext>
                </a:extLst>
              </a:tr>
              <a:tr h="199433">
                <a:tc gridSpan="2">
                  <a:txBody>
                    <a:bodyPr/>
                    <a:lstStyle/>
                    <a:p>
                      <a:r>
                        <a:rPr lang="en-US" sz="1100" b="1" baseline="30000" dirty="0"/>
                        <a:t>1 </a:t>
                      </a:r>
                      <a:r>
                        <a:rPr lang="en-US" sz="1100" b="1" baseline="0" dirty="0"/>
                        <a:t>Homeownership project</a:t>
                      </a:r>
                      <a:endParaRPr lang="en-US" sz="1100" b="1" baseline="30000" dirty="0"/>
                    </a:p>
                  </a:txBody>
                  <a:tcPr marL="51898" marR="51898" marT="25949" marB="25949"/>
                </a:tc>
                <a:tc hMerge="1">
                  <a:txBody>
                    <a:bodyPr/>
                    <a:lstStyle/>
                    <a:p>
                      <a:endParaRPr lang="en-US" dirty="0"/>
                    </a:p>
                  </a:txBody>
                  <a:tcPr/>
                </a:tc>
                <a:tc>
                  <a:txBody>
                    <a:bodyPr/>
                    <a:lstStyle/>
                    <a:p>
                      <a:endParaRPr lang="en-US" sz="1400" b="1" dirty="0"/>
                    </a:p>
                  </a:txBody>
                  <a:tcPr marL="51898" marR="51898" marT="25949" marB="25949"/>
                </a:tc>
                <a:tc>
                  <a:txBody>
                    <a:bodyPr/>
                    <a:lstStyle/>
                    <a:p>
                      <a:endParaRPr lang="en-US" sz="1400" b="1" dirty="0"/>
                    </a:p>
                  </a:txBody>
                  <a:tcPr marL="51898" marR="51898" marT="25949" marB="25949"/>
                </a:tc>
                <a:tc>
                  <a:txBody>
                    <a:bodyPr/>
                    <a:lstStyle/>
                    <a:p>
                      <a:endParaRPr lang="en-US" sz="1400" b="1" dirty="0"/>
                    </a:p>
                  </a:txBody>
                  <a:tcPr marL="51898" marR="51898" marT="25949" marB="25949"/>
                </a:tc>
                <a:extLst>
                  <a:ext uri="{0D108BD9-81ED-4DB2-BD59-A6C34878D82A}">
                    <a16:rowId xmlns:a16="http://schemas.microsoft.com/office/drawing/2014/main" val="2227002049"/>
                  </a:ext>
                </a:extLst>
              </a:tr>
            </a:tbl>
          </a:graphicData>
        </a:graphic>
      </p:graphicFrame>
    </p:spTree>
    <p:extLst>
      <p:ext uri="{BB962C8B-B14F-4D97-AF65-F5344CB8AC3E}">
        <p14:creationId xmlns:p14="http://schemas.microsoft.com/office/powerpoint/2010/main" val="3896132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0609" y="110763"/>
            <a:ext cx="10080338" cy="1280890"/>
          </a:xfrm>
        </p:spPr>
        <p:txBody>
          <a:bodyPr/>
          <a:lstStyle/>
          <a:p>
            <a:r>
              <a:rPr lang="en-US" dirty="0"/>
              <a:t>Top 21 Largest Residential Projects issued permits since September 2016</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49044120"/>
              </p:ext>
            </p:extLst>
          </p:nvPr>
        </p:nvGraphicFramePr>
        <p:xfrm>
          <a:off x="1106905" y="1235242"/>
          <a:ext cx="10948737" cy="5478379"/>
        </p:xfrm>
        <a:graphic>
          <a:graphicData uri="http://schemas.openxmlformats.org/drawingml/2006/table">
            <a:tbl>
              <a:tblPr>
                <a:tableStyleId>{5C22544A-7EE6-4342-B048-85BDC9FD1C3A}</a:tableStyleId>
              </a:tblPr>
              <a:tblGrid>
                <a:gridCol w="736810">
                  <a:extLst>
                    <a:ext uri="{9D8B030D-6E8A-4147-A177-3AD203B41FA5}">
                      <a16:colId xmlns:a16="http://schemas.microsoft.com/office/drawing/2014/main" val="1560712621"/>
                    </a:ext>
                  </a:extLst>
                </a:gridCol>
                <a:gridCol w="1783855">
                  <a:extLst>
                    <a:ext uri="{9D8B030D-6E8A-4147-A177-3AD203B41FA5}">
                      <a16:colId xmlns:a16="http://schemas.microsoft.com/office/drawing/2014/main" val="1273172575"/>
                    </a:ext>
                  </a:extLst>
                </a:gridCol>
                <a:gridCol w="1860901">
                  <a:extLst>
                    <a:ext uri="{9D8B030D-6E8A-4147-A177-3AD203B41FA5}">
                      <a16:colId xmlns:a16="http://schemas.microsoft.com/office/drawing/2014/main" val="2991905391"/>
                    </a:ext>
                  </a:extLst>
                </a:gridCol>
                <a:gridCol w="593109">
                  <a:extLst>
                    <a:ext uri="{9D8B030D-6E8A-4147-A177-3AD203B41FA5}">
                      <a16:colId xmlns:a16="http://schemas.microsoft.com/office/drawing/2014/main" val="4082984492"/>
                    </a:ext>
                  </a:extLst>
                </a:gridCol>
                <a:gridCol w="1246936">
                  <a:extLst>
                    <a:ext uri="{9D8B030D-6E8A-4147-A177-3AD203B41FA5}">
                      <a16:colId xmlns:a16="http://schemas.microsoft.com/office/drawing/2014/main" val="2671971839"/>
                    </a:ext>
                  </a:extLst>
                </a:gridCol>
                <a:gridCol w="4727126">
                  <a:extLst>
                    <a:ext uri="{9D8B030D-6E8A-4147-A177-3AD203B41FA5}">
                      <a16:colId xmlns:a16="http://schemas.microsoft.com/office/drawing/2014/main" val="469232927"/>
                    </a:ext>
                  </a:extLst>
                </a:gridCol>
              </a:tblGrid>
              <a:tr h="190332">
                <a:tc>
                  <a:txBody>
                    <a:bodyPr/>
                    <a:lstStyle/>
                    <a:p>
                      <a:pPr algn="ctr" fontAlgn="b"/>
                      <a:r>
                        <a:rPr lang="en-US" sz="800" b="1" u="none" strike="noStrike" dirty="0">
                          <a:solidFill>
                            <a:schemeClr val="bg1"/>
                          </a:solidFill>
                          <a:effectLst/>
                        </a:rPr>
                        <a:t>Line #</a:t>
                      </a:r>
                      <a:endParaRPr lang="en-US" sz="800" b="1" i="0" u="none" strike="noStrike" dirty="0">
                        <a:solidFill>
                          <a:schemeClr val="bg1"/>
                        </a:solidFill>
                        <a:effectLst/>
                        <a:latin typeface="Calibri" panose="020F0502020204030204" pitchFamily="34" charset="0"/>
                      </a:endParaRPr>
                    </a:p>
                  </a:txBody>
                  <a:tcPr marL="6870" marR="6870" marT="6870" marB="32974" anchor="b">
                    <a:solidFill>
                      <a:schemeClr val="tx1"/>
                    </a:solidFill>
                  </a:tcPr>
                </a:tc>
                <a:tc>
                  <a:txBody>
                    <a:bodyPr/>
                    <a:lstStyle/>
                    <a:p>
                      <a:pPr algn="ctr" fontAlgn="b"/>
                      <a:r>
                        <a:rPr lang="en-US" sz="800" b="1" u="none" strike="noStrike" dirty="0">
                          <a:solidFill>
                            <a:schemeClr val="bg1"/>
                          </a:solidFill>
                          <a:effectLst/>
                        </a:rPr>
                        <a:t>Address</a:t>
                      </a:r>
                      <a:endParaRPr lang="en-US" sz="800" b="1" i="0" u="none" strike="noStrike" dirty="0">
                        <a:solidFill>
                          <a:schemeClr val="bg1"/>
                        </a:solidFill>
                        <a:effectLst/>
                        <a:latin typeface="Calibri" panose="020F0502020204030204" pitchFamily="34" charset="0"/>
                      </a:endParaRPr>
                    </a:p>
                  </a:txBody>
                  <a:tcPr marL="6870" marR="6870" marT="6870" marB="32974" anchor="b">
                    <a:solidFill>
                      <a:schemeClr val="tx1"/>
                    </a:solidFill>
                  </a:tcPr>
                </a:tc>
                <a:tc>
                  <a:txBody>
                    <a:bodyPr/>
                    <a:lstStyle/>
                    <a:p>
                      <a:pPr algn="ctr" fontAlgn="b"/>
                      <a:r>
                        <a:rPr lang="en-US" sz="800" b="1" u="none" strike="noStrike" dirty="0">
                          <a:solidFill>
                            <a:schemeClr val="bg1"/>
                          </a:solidFill>
                          <a:effectLst/>
                        </a:rPr>
                        <a:t>Project Name or Address</a:t>
                      </a:r>
                      <a:endParaRPr lang="en-US" sz="800" b="1" i="0" u="none" strike="noStrike" dirty="0">
                        <a:solidFill>
                          <a:schemeClr val="bg1"/>
                        </a:solidFill>
                        <a:effectLst/>
                        <a:latin typeface="Calibri" panose="020F0502020204030204" pitchFamily="34" charset="0"/>
                      </a:endParaRPr>
                    </a:p>
                  </a:txBody>
                  <a:tcPr marL="6870" marR="6870" marT="6870" marB="32974" anchor="b">
                    <a:solidFill>
                      <a:schemeClr val="tx1"/>
                    </a:solidFill>
                  </a:tcPr>
                </a:tc>
                <a:tc>
                  <a:txBody>
                    <a:bodyPr/>
                    <a:lstStyle/>
                    <a:p>
                      <a:pPr algn="ctr" fontAlgn="b"/>
                      <a:r>
                        <a:rPr lang="en-US" sz="800" b="1" u="none" strike="noStrike" dirty="0">
                          <a:solidFill>
                            <a:schemeClr val="bg1"/>
                          </a:solidFill>
                          <a:effectLst/>
                        </a:rPr>
                        <a:t>Units</a:t>
                      </a:r>
                      <a:endParaRPr lang="en-US" sz="800" b="1" i="0" u="none" strike="noStrike" dirty="0">
                        <a:solidFill>
                          <a:schemeClr val="bg1"/>
                        </a:solidFill>
                        <a:effectLst/>
                        <a:latin typeface="Calibri" panose="020F0502020204030204" pitchFamily="34" charset="0"/>
                      </a:endParaRPr>
                    </a:p>
                  </a:txBody>
                  <a:tcPr marL="6870" marR="6870" marT="6870" marB="32974" anchor="b">
                    <a:solidFill>
                      <a:schemeClr val="tx1"/>
                    </a:solidFill>
                  </a:tcPr>
                </a:tc>
                <a:tc>
                  <a:txBody>
                    <a:bodyPr/>
                    <a:lstStyle/>
                    <a:p>
                      <a:pPr algn="ctr" fontAlgn="b"/>
                      <a:r>
                        <a:rPr lang="en-US" sz="800" b="1" u="none" strike="noStrike" dirty="0">
                          <a:solidFill>
                            <a:schemeClr val="bg1"/>
                          </a:solidFill>
                          <a:effectLst/>
                        </a:rPr>
                        <a:t>Valuation</a:t>
                      </a:r>
                      <a:endParaRPr lang="en-US" sz="800" b="1" i="0" u="none" strike="noStrike" dirty="0">
                        <a:solidFill>
                          <a:schemeClr val="bg1"/>
                        </a:solidFill>
                        <a:effectLst/>
                        <a:latin typeface="Calibri" panose="020F0502020204030204" pitchFamily="34" charset="0"/>
                      </a:endParaRPr>
                    </a:p>
                  </a:txBody>
                  <a:tcPr marL="6870" marR="6870" marT="6870" marB="32974" anchor="b">
                    <a:solidFill>
                      <a:schemeClr val="tx1"/>
                    </a:solidFill>
                  </a:tcPr>
                </a:tc>
                <a:tc>
                  <a:txBody>
                    <a:bodyPr/>
                    <a:lstStyle/>
                    <a:p>
                      <a:pPr algn="ctr" fontAlgn="b"/>
                      <a:r>
                        <a:rPr lang="en-US" sz="800" b="1" u="none" strike="noStrike" dirty="0">
                          <a:solidFill>
                            <a:schemeClr val="bg1"/>
                          </a:solidFill>
                          <a:effectLst/>
                        </a:rPr>
                        <a:t>Impact Fee Payment or Reason not collected. </a:t>
                      </a:r>
                      <a:endParaRPr lang="en-US" sz="800" b="1" i="0" u="none" strike="noStrike" dirty="0">
                        <a:solidFill>
                          <a:schemeClr val="bg1"/>
                        </a:solidFill>
                        <a:effectLst/>
                        <a:latin typeface="Calibri" panose="020F0502020204030204" pitchFamily="34" charset="0"/>
                      </a:endParaRPr>
                    </a:p>
                  </a:txBody>
                  <a:tcPr marL="6870" marR="6870" marT="6870" marB="32974" anchor="b">
                    <a:solidFill>
                      <a:schemeClr val="tx1"/>
                    </a:solidFill>
                  </a:tcPr>
                </a:tc>
                <a:extLst>
                  <a:ext uri="{0D108BD9-81ED-4DB2-BD59-A6C34878D82A}">
                    <a16:rowId xmlns:a16="http://schemas.microsoft.com/office/drawing/2014/main" val="3131419965"/>
                  </a:ext>
                </a:extLst>
              </a:tr>
              <a:tr h="190332">
                <a:tc>
                  <a:txBody>
                    <a:bodyPr/>
                    <a:lstStyle/>
                    <a:p>
                      <a:pPr algn="l" fontAlgn="b"/>
                      <a:r>
                        <a:rPr lang="en-US" sz="900" b="1" u="none" strike="noStrike" dirty="0">
                          <a:effectLst/>
                        </a:rPr>
                        <a:t>1</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l" fontAlgn="b"/>
                      <a:r>
                        <a:rPr lang="en-US" sz="900" b="1" u="none" strike="noStrike" dirty="0">
                          <a:effectLst/>
                        </a:rPr>
                        <a:t>1314 Franklin</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l" fontAlgn="b"/>
                      <a:r>
                        <a:rPr lang="en-US" sz="900" b="1" u="none" strike="noStrike" dirty="0">
                          <a:effectLst/>
                        </a:rPr>
                        <a:t>1314 Franklin</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r" fontAlgn="b"/>
                      <a:r>
                        <a:rPr lang="en-US" sz="900" b="1" u="none" strike="noStrike" dirty="0">
                          <a:effectLst/>
                        </a:rPr>
                        <a:t>436</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r" fontAlgn="b"/>
                      <a:r>
                        <a:rPr lang="en-US" sz="900" b="1" u="none" strike="noStrike" dirty="0">
                          <a:effectLst/>
                        </a:rPr>
                        <a:t> $92,000,000.00 </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ctr" fontAlgn="b"/>
                      <a:r>
                        <a:rPr lang="en-US" sz="900" b="1" u="none" strike="noStrike" dirty="0">
                          <a:effectLst/>
                        </a:rPr>
                        <a:t>Providing 27 Very Low income units</a:t>
                      </a:r>
                      <a:endParaRPr lang="en-US" sz="900" b="1" i="0" u="none" strike="noStrike" dirty="0">
                        <a:solidFill>
                          <a:srgbClr val="000000"/>
                        </a:solidFill>
                        <a:effectLst/>
                        <a:latin typeface="Calibri" panose="020F0502020204030204" pitchFamily="34" charset="0"/>
                      </a:endParaRPr>
                    </a:p>
                  </a:txBody>
                  <a:tcPr marL="6870" marR="6870" marT="6870" marB="32974" anchor="b"/>
                </a:tc>
                <a:extLst>
                  <a:ext uri="{0D108BD9-81ED-4DB2-BD59-A6C34878D82A}">
                    <a16:rowId xmlns:a16="http://schemas.microsoft.com/office/drawing/2014/main" val="4254876471"/>
                  </a:ext>
                </a:extLst>
              </a:tr>
              <a:tr h="333785">
                <a:tc>
                  <a:txBody>
                    <a:bodyPr/>
                    <a:lstStyle/>
                    <a:p>
                      <a:pPr algn="l" fontAlgn="b"/>
                      <a:r>
                        <a:rPr lang="en-US" sz="900" b="1" u="none" strike="noStrike" dirty="0">
                          <a:effectLst/>
                        </a:rPr>
                        <a:t>2</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l" fontAlgn="b"/>
                      <a:r>
                        <a:rPr lang="en-US" sz="900" b="1" u="none" strike="noStrike" dirty="0">
                          <a:effectLst/>
                        </a:rPr>
                        <a:t>277 27th Street</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l" fontAlgn="b"/>
                      <a:r>
                        <a:rPr lang="en-US" sz="900" b="1" u="none" strike="noStrike" dirty="0">
                          <a:effectLst/>
                        </a:rPr>
                        <a:t>277 27th Street</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r" fontAlgn="b"/>
                      <a:r>
                        <a:rPr lang="en-US" sz="900" b="1" u="none" strike="noStrike" dirty="0">
                          <a:effectLst/>
                        </a:rPr>
                        <a:t>405</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r" fontAlgn="b"/>
                      <a:r>
                        <a:rPr lang="en-US" sz="900" b="1" u="none" strike="noStrike" dirty="0">
                          <a:effectLst/>
                        </a:rPr>
                        <a:t> $135,273,452.00 </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ctr" fontAlgn="b"/>
                      <a:r>
                        <a:rPr lang="en-US" sz="900" b="1" u="none" strike="noStrike" dirty="0">
                          <a:effectLst/>
                        </a:rPr>
                        <a:t>Permit Submitted 8/31/16</a:t>
                      </a:r>
                      <a:endParaRPr lang="en-US" sz="900" b="1" i="0" u="none" strike="noStrike" dirty="0">
                        <a:solidFill>
                          <a:srgbClr val="000000"/>
                        </a:solidFill>
                        <a:effectLst/>
                        <a:latin typeface="Calibri" panose="020F0502020204030204" pitchFamily="34" charset="0"/>
                      </a:endParaRPr>
                    </a:p>
                  </a:txBody>
                  <a:tcPr marL="6870" marR="6870" marT="6870" marB="32974" anchor="b"/>
                </a:tc>
                <a:extLst>
                  <a:ext uri="{0D108BD9-81ED-4DB2-BD59-A6C34878D82A}">
                    <a16:rowId xmlns:a16="http://schemas.microsoft.com/office/drawing/2014/main" val="1727936254"/>
                  </a:ext>
                </a:extLst>
              </a:tr>
              <a:tr h="190332">
                <a:tc>
                  <a:txBody>
                    <a:bodyPr/>
                    <a:lstStyle/>
                    <a:p>
                      <a:pPr algn="l" fontAlgn="b"/>
                      <a:r>
                        <a:rPr lang="en-US" sz="900" b="1" u="none" strike="noStrike" dirty="0">
                          <a:effectLst/>
                        </a:rPr>
                        <a:t>3</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l" fontAlgn="b"/>
                      <a:r>
                        <a:rPr lang="en-US" sz="900" b="1" u="none" strike="noStrike" dirty="0">
                          <a:effectLst/>
                        </a:rPr>
                        <a:t>3883 Turquoise</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l" fontAlgn="b"/>
                      <a:r>
                        <a:rPr lang="en-US" sz="900" b="1" u="none" strike="noStrike" dirty="0">
                          <a:effectLst/>
                        </a:rPr>
                        <a:t>MTV Parcel B</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r" fontAlgn="b"/>
                      <a:r>
                        <a:rPr lang="en-US" sz="900" b="1" u="none" strike="noStrike" dirty="0">
                          <a:effectLst/>
                        </a:rPr>
                        <a:t>403</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r" fontAlgn="b"/>
                      <a:r>
                        <a:rPr lang="en-US" sz="900" b="1" u="none" strike="noStrike" dirty="0">
                          <a:effectLst/>
                        </a:rPr>
                        <a:t> $87,482,981.00 </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ctr" fontAlgn="b"/>
                      <a:r>
                        <a:rPr lang="en-US" sz="900" b="1" u="none" strike="noStrike" dirty="0">
                          <a:effectLst/>
                        </a:rPr>
                        <a:t>Providing 45 moderate units</a:t>
                      </a:r>
                      <a:endParaRPr lang="en-US" sz="900" b="1" i="0" u="none" strike="noStrike" dirty="0">
                        <a:solidFill>
                          <a:srgbClr val="000000"/>
                        </a:solidFill>
                        <a:effectLst/>
                        <a:latin typeface="Calibri" panose="020F0502020204030204" pitchFamily="34" charset="0"/>
                      </a:endParaRPr>
                    </a:p>
                  </a:txBody>
                  <a:tcPr marL="6870" marR="6870" marT="6870" marB="32974" anchor="b"/>
                </a:tc>
                <a:extLst>
                  <a:ext uri="{0D108BD9-81ED-4DB2-BD59-A6C34878D82A}">
                    <a16:rowId xmlns:a16="http://schemas.microsoft.com/office/drawing/2014/main" val="1808160603"/>
                  </a:ext>
                </a:extLst>
              </a:tr>
              <a:tr h="190332">
                <a:tc>
                  <a:txBody>
                    <a:bodyPr/>
                    <a:lstStyle/>
                    <a:p>
                      <a:pPr algn="l" fontAlgn="b"/>
                      <a:r>
                        <a:rPr lang="en-US" sz="900" b="1" u="none" strike="noStrike" dirty="0">
                          <a:effectLst/>
                        </a:rPr>
                        <a:t>4</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l" fontAlgn="b"/>
                      <a:r>
                        <a:rPr lang="en-US" sz="900" b="1" u="none" strike="noStrike" dirty="0">
                          <a:effectLst/>
                        </a:rPr>
                        <a:t>301 12th Street</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l" fontAlgn="b"/>
                      <a:r>
                        <a:rPr lang="en-US" sz="900" b="1" u="none" strike="noStrike" dirty="0">
                          <a:effectLst/>
                        </a:rPr>
                        <a:t>W12</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r" fontAlgn="b"/>
                      <a:r>
                        <a:rPr lang="en-US" sz="900" b="1" u="none" strike="noStrike" dirty="0">
                          <a:effectLst/>
                        </a:rPr>
                        <a:t>333</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r" fontAlgn="b"/>
                      <a:r>
                        <a:rPr lang="en-US" sz="900" b="1" u="none" strike="noStrike" dirty="0">
                          <a:effectLst/>
                        </a:rPr>
                        <a:t> $72,878,582.00 </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ctr" fontAlgn="b"/>
                      <a:r>
                        <a:rPr lang="en-US" sz="900" b="1" u="none" strike="noStrike" dirty="0">
                          <a:effectLst/>
                        </a:rPr>
                        <a:t>Paid First Installment 915,750</a:t>
                      </a:r>
                      <a:endParaRPr lang="en-US" sz="900" b="1" i="0" u="none" strike="noStrike" dirty="0">
                        <a:solidFill>
                          <a:srgbClr val="000000"/>
                        </a:solidFill>
                        <a:effectLst/>
                        <a:latin typeface="Calibri" panose="020F0502020204030204" pitchFamily="34" charset="0"/>
                      </a:endParaRPr>
                    </a:p>
                  </a:txBody>
                  <a:tcPr marL="6870" marR="6870" marT="6870" marB="32974" anchor="b"/>
                </a:tc>
                <a:extLst>
                  <a:ext uri="{0D108BD9-81ED-4DB2-BD59-A6C34878D82A}">
                    <a16:rowId xmlns:a16="http://schemas.microsoft.com/office/drawing/2014/main" val="1896037772"/>
                  </a:ext>
                </a:extLst>
              </a:tr>
              <a:tr h="333785">
                <a:tc>
                  <a:txBody>
                    <a:bodyPr/>
                    <a:lstStyle/>
                    <a:p>
                      <a:pPr algn="l" fontAlgn="b"/>
                      <a:r>
                        <a:rPr lang="en-US" sz="900" b="1" u="none" strike="noStrike" dirty="0">
                          <a:effectLst/>
                        </a:rPr>
                        <a:t>5</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l" fontAlgn="b"/>
                      <a:r>
                        <a:rPr lang="en-US" sz="900" b="1" u="none" strike="noStrike" dirty="0">
                          <a:effectLst/>
                        </a:rPr>
                        <a:t>40 Harrison St</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l" fontAlgn="b"/>
                      <a:r>
                        <a:rPr lang="en-US" sz="900" b="1" u="none" strike="noStrike" dirty="0">
                          <a:effectLst/>
                        </a:rPr>
                        <a:t>40 Harrison St</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r" fontAlgn="b"/>
                      <a:r>
                        <a:rPr lang="en-US" sz="900" b="1" u="none" strike="noStrike" dirty="0">
                          <a:effectLst/>
                        </a:rPr>
                        <a:t>333</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r" fontAlgn="b"/>
                      <a:r>
                        <a:rPr lang="en-US" sz="900" b="1" u="none" strike="noStrike" dirty="0">
                          <a:effectLst/>
                        </a:rPr>
                        <a:t> $63,000,000.00 </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ctr" fontAlgn="b"/>
                      <a:r>
                        <a:rPr lang="en-US" sz="900" b="1" u="none" strike="noStrike" dirty="0">
                          <a:effectLst/>
                        </a:rPr>
                        <a:t>Subject to the Jack London DA limiting application of new fees after 2004</a:t>
                      </a:r>
                      <a:endParaRPr lang="en-US" sz="900" b="1" i="0" u="none" strike="noStrike" dirty="0">
                        <a:solidFill>
                          <a:srgbClr val="000000"/>
                        </a:solidFill>
                        <a:effectLst/>
                        <a:latin typeface="Calibri" panose="020F0502020204030204" pitchFamily="34" charset="0"/>
                      </a:endParaRPr>
                    </a:p>
                  </a:txBody>
                  <a:tcPr marL="6870" marR="6870" marT="6870" marB="32974" anchor="b"/>
                </a:tc>
                <a:extLst>
                  <a:ext uri="{0D108BD9-81ED-4DB2-BD59-A6C34878D82A}">
                    <a16:rowId xmlns:a16="http://schemas.microsoft.com/office/drawing/2014/main" val="3796918501"/>
                  </a:ext>
                </a:extLst>
              </a:tr>
              <a:tr h="190332">
                <a:tc>
                  <a:txBody>
                    <a:bodyPr/>
                    <a:lstStyle/>
                    <a:p>
                      <a:pPr algn="l" fontAlgn="b"/>
                      <a:r>
                        <a:rPr lang="en-US" sz="900" b="1" u="none" strike="noStrike" dirty="0">
                          <a:effectLst/>
                        </a:rPr>
                        <a:t>6</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l" fontAlgn="b"/>
                      <a:r>
                        <a:rPr lang="en-US" sz="900" b="1" u="none" strike="noStrike" dirty="0">
                          <a:effectLst/>
                        </a:rPr>
                        <a:t>1428 105th Street</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l" fontAlgn="b"/>
                      <a:r>
                        <a:rPr lang="en-US" sz="900" b="1" u="none" strike="noStrike" dirty="0">
                          <a:effectLst/>
                        </a:rPr>
                        <a:t>Oakland International Seniors</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r" fontAlgn="b"/>
                      <a:r>
                        <a:rPr lang="en-US" sz="900" b="1" u="none" strike="noStrike" dirty="0">
                          <a:effectLst/>
                        </a:rPr>
                        <a:t>324</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r" fontAlgn="b"/>
                      <a:r>
                        <a:rPr lang="en-US" sz="900" b="1" u="none" strike="noStrike" dirty="0">
                          <a:effectLst/>
                        </a:rPr>
                        <a:t> $16,250,000.00 </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ctr" fontAlgn="b"/>
                      <a:r>
                        <a:rPr lang="en-US" sz="900" b="1" u="none" strike="noStrike" dirty="0">
                          <a:effectLst/>
                        </a:rPr>
                        <a:t>Providing All affordable units for Seniors</a:t>
                      </a:r>
                      <a:endParaRPr lang="en-US" sz="900" b="1" i="0" u="none" strike="noStrike" dirty="0">
                        <a:solidFill>
                          <a:srgbClr val="000000"/>
                        </a:solidFill>
                        <a:effectLst/>
                        <a:latin typeface="Calibri" panose="020F0502020204030204" pitchFamily="34" charset="0"/>
                      </a:endParaRPr>
                    </a:p>
                  </a:txBody>
                  <a:tcPr marL="6870" marR="6870" marT="6870" marB="32974" anchor="b"/>
                </a:tc>
                <a:extLst>
                  <a:ext uri="{0D108BD9-81ED-4DB2-BD59-A6C34878D82A}">
                    <a16:rowId xmlns:a16="http://schemas.microsoft.com/office/drawing/2014/main" val="2170712275"/>
                  </a:ext>
                </a:extLst>
              </a:tr>
              <a:tr h="477236">
                <a:tc>
                  <a:txBody>
                    <a:bodyPr/>
                    <a:lstStyle/>
                    <a:p>
                      <a:pPr algn="l" fontAlgn="b"/>
                      <a:r>
                        <a:rPr lang="en-US" sz="900" b="1" u="none" strike="noStrike" dirty="0">
                          <a:effectLst/>
                        </a:rPr>
                        <a:t>7</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l" fontAlgn="b"/>
                      <a:r>
                        <a:rPr lang="en-US" sz="900" b="1" u="none" strike="noStrike" dirty="0">
                          <a:effectLst/>
                        </a:rPr>
                        <a:t>1150 Clay Street</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l" fontAlgn="b"/>
                      <a:r>
                        <a:rPr lang="en-US" sz="900" b="1" u="none" strike="noStrike" dirty="0">
                          <a:effectLst/>
                        </a:rPr>
                        <a:t>1150 Clay Street</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r" fontAlgn="b"/>
                      <a:r>
                        <a:rPr lang="en-US" sz="900" b="1" u="none" strike="noStrike" dirty="0">
                          <a:effectLst/>
                        </a:rPr>
                        <a:t>288</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r" fontAlgn="b"/>
                      <a:r>
                        <a:rPr lang="en-US" sz="900" b="1" u="none" strike="noStrike" dirty="0">
                          <a:effectLst/>
                        </a:rPr>
                        <a:t> $44,510,000.00 </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ctr" fontAlgn="b"/>
                      <a:r>
                        <a:rPr lang="en-US" sz="900" b="1" u="none" strike="noStrike" dirty="0">
                          <a:effectLst/>
                        </a:rPr>
                        <a:t>Paid First Installment $71,500,  total unit count is 288 however 262 were previously vested prior to July 2,2016 . Fee only assessed on 26 units.</a:t>
                      </a:r>
                      <a:endParaRPr lang="en-US" sz="900" b="1" i="0" u="none" strike="noStrike" dirty="0">
                        <a:solidFill>
                          <a:srgbClr val="000000"/>
                        </a:solidFill>
                        <a:effectLst/>
                        <a:latin typeface="Calibri" panose="020F0502020204030204" pitchFamily="34" charset="0"/>
                      </a:endParaRPr>
                    </a:p>
                  </a:txBody>
                  <a:tcPr marL="6870" marR="6870" marT="6870" marB="32974" anchor="b"/>
                </a:tc>
                <a:extLst>
                  <a:ext uri="{0D108BD9-81ED-4DB2-BD59-A6C34878D82A}">
                    <a16:rowId xmlns:a16="http://schemas.microsoft.com/office/drawing/2014/main" val="3533549461"/>
                  </a:ext>
                </a:extLst>
              </a:tr>
              <a:tr h="333785">
                <a:tc>
                  <a:txBody>
                    <a:bodyPr/>
                    <a:lstStyle/>
                    <a:p>
                      <a:pPr algn="l" fontAlgn="b"/>
                      <a:r>
                        <a:rPr lang="en-US" sz="900" b="1" u="none" strike="noStrike" dirty="0">
                          <a:effectLst/>
                        </a:rPr>
                        <a:t>8</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l" fontAlgn="b"/>
                      <a:r>
                        <a:rPr lang="en-US" sz="900" b="1" u="none" strike="noStrike" dirty="0">
                          <a:effectLst/>
                        </a:rPr>
                        <a:t>540 39th Street</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l" fontAlgn="b"/>
                      <a:r>
                        <a:rPr lang="en-US" sz="900" b="1" u="none" strike="noStrike" dirty="0">
                          <a:effectLst/>
                        </a:rPr>
                        <a:t>MacArthur Commons</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r" fontAlgn="b"/>
                      <a:r>
                        <a:rPr lang="en-US" sz="900" b="1" u="none" strike="noStrike" dirty="0">
                          <a:effectLst/>
                        </a:rPr>
                        <a:t>287</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r" fontAlgn="b"/>
                      <a:r>
                        <a:rPr lang="en-US" sz="900" b="1" u="none" strike="noStrike" dirty="0">
                          <a:effectLst/>
                        </a:rPr>
                        <a:t> $45,301,284.00 </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ctr" fontAlgn="b"/>
                      <a:r>
                        <a:rPr lang="en-US" sz="900" b="1" u="none" strike="noStrike" dirty="0">
                          <a:effectLst/>
                        </a:rPr>
                        <a:t>Providing 8 low income units (Part of PUD which has additional units)</a:t>
                      </a:r>
                      <a:endParaRPr lang="en-US" sz="900" b="1" i="0" u="none" strike="noStrike" dirty="0">
                        <a:solidFill>
                          <a:srgbClr val="000000"/>
                        </a:solidFill>
                        <a:effectLst/>
                        <a:latin typeface="Calibri" panose="020F0502020204030204" pitchFamily="34" charset="0"/>
                      </a:endParaRPr>
                    </a:p>
                  </a:txBody>
                  <a:tcPr marL="6870" marR="6870" marT="6870" marB="32974" anchor="b"/>
                </a:tc>
                <a:extLst>
                  <a:ext uri="{0D108BD9-81ED-4DB2-BD59-A6C34878D82A}">
                    <a16:rowId xmlns:a16="http://schemas.microsoft.com/office/drawing/2014/main" val="1147821622"/>
                  </a:ext>
                </a:extLst>
              </a:tr>
              <a:tr h="333785">
                <a:tc>
                  <a:txBody>
                    <a:bodyPr/>
                    <a:lstStyle/>
                    <a:p>
                      <a:pPr algn="l" fontAlgn="b"/>
                      <a:r>
                        <a:rPr lang="en-US" sz="900" b="1" u="none" strike="noStrike" dirty="0">
                          <a:effectLst/>
                        </a:rPr>
                        <a:t>9</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l" fontAlgn="b"/>
                      <a:r>
                        <a:rPr lang="en-US" sz="900" b="1" u="none" strike="noStrike" dirty="0">
                          <a:effectLst/>
                        </a:rPr>
                        <a:t>14th &amp; Alice</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l" fontAlgn="b"/>
                      <a:r>
                        <a:rPr lang="en-US" sz="900" b="1" u="none" strike="noStrike" dirty="0">
                          <a:effectLst/>
                        </a:rPr>
                        <a:t>14th &amp; Alice</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r" fontAlgn="b"/>
                      <a:r>
                        <a:rPr lang="en-US" sz="900" b="1" u="none" strike="noStrike" dirty="0">
                          <a:effectLst/>
                        </a:rPr>
                        <a:t>261</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r" fontAlgn="b"/>
                      <a:r>
                        <a:rPr lang="en-US" sz="900" b="1" u="none" strike="noStrike" dirty="0">
                          <a:effectLst/>
                        </a:rPr>
                        <a:t> $50,468,245.00 </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ctr" fontAlgn="b"/>
                      <a:r>
                        <a:rPr lang="en-US" sz="900" b="1" u="none" strike="noStrike" dirty="0">
                          <a:effectLst/>
                        </a:rPr>
                        <a:t>Vesting Map was deemed complete prior to 11/27/2015 and was approved by CPC prior to July 2016.</a:t>
                      </a:r>
                      <a:endParaRPr lang="en-US" sz="900" b="1" i="0" u="none" strike="noStrike" dirty="0">
                        <a:solidFill>
                          <a:srgbClr val="000000"/>
                        </a:solidFill>
                        <a:effectLst/>
                        <a:latin typeface="Calibri" panose="020F0502020204030204" pitchFamily="34" charset="0"/>
                      </a:endParaRPr>
                    </a:p>
                  </a:txBody>
                  <a:tcPr marL="6870" marR="6870" marT="6870" marB="32974" anchor="b"/>
                </a:tc>
                <a:extLst>
                  <a:ext uri="{0D108BD9-81ED-4DB2-BD59-A6C34878D82A}">
                    <a16:rowId xmlns:a16="http://schemas.microsoft.com/office/drawing/2014/main" val="926171528"/>
                  </a:ext>
                </a:extLst>
              </a:tr>
              <a:tr h="190332">
                <a:tc>
                  <a:txBody>
                    <a:bodyPr/>
                    <a:lstStyle/>
                    <a:p>
                      <a:pPr algn="l" fontAlgn="b"/>
                      <a:r>
                        <a:rPr lang="en-US" sz="900" b="1" u="none" strike="noStrike" dirty="0">
                          <a:effectLst/>
                        </a:rPr>
                        <a:t>10</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l" fontAlgn="b"/>
                      <a:r>
                        <a:rPr lang="en-US" sz="900" b="1" u="none" strike="noStrike" dirty="0">
                          <a:effectLst/>
                        </a:rPr>
                        <a:t>2630 Broadway</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l" fontAlgn="b"/>
                      <a:r>
                        <a:rPr lang="en-US" sz="900" b="1" u="none" strike="noStrike" dirty="0">
                          <a:effectLst/>
                        </a:rPr>
                        <a:t>2630 Broadway</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r" fontAlgn="b"/>
                      <a:r>
                        <a:rPr lang="en-US" sz="900" b="1" u="none" strike="noStrike" dirty="0">
                          <a:effectLst/>
                        </a:rPr>
                        <a:t>255</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r" fontAlgn="b"/>
                      <a:r>
                        <a:rPr lang="en-US" sz="900" b="1" u="none" strike="noStrike" dirty="0">
                          <a:effectLst/>
                        </a:rPr>
                        <a:t> $60,819,771.00 </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ctr" fontAlgn="b"/>
                      <a:r>
                        <a:rPr lang="en-US" sz="900" b="1" u="none" strike="noStrike" dirty="0">
                          <a:effectLst/>
                        </a:rPr>
                        <a:t>Permit Submitted 4/12/2016</a:t>
                      </a:r>
                      <a:endParaRPr lang="en-US" sz="900" b="1" i="0" u="none" strike="noStrike" dirty="0">
                        <a:solidFill>
                          <a:srgbClr val="000000"/>
                        </a:solidFill>
                        <a:effectLst/>
                        <a:latin typeface="Calibri" panose="020F0502020204030204" pitchFamily="34" charset="0"/>
                      </a:endParaRPr>
                    </a:p>
                  </a:txBody>
                  <a:tcPr marL="6870" marR="6870" marT="6870" marB="32974" anchor="b"/>
                </a:tc>
                <a:extLst>
                  <a:ext uri="{0D108BD9-81ED-4DB2-BD59-A6C34878D82A}">
                    <a16:rowId xmlns:a16="http://schemas.microsoft.com/office/drawing/2014/main" val="2494475560"/>
                  </a:ext>
                </a:extLst>
              </a:tr>
              <a:tr h="190332">
                <a:tc>
                  <a:txBody>
                    <a:bodyPr/>
                    <a:lstStyle/>
                    <a:p>
                      <a:pPr algn="l" fontAlgn="b"/>
                      <a:r>
                        <a:rPr lang="en-US" sz="900" b="1" u="none" strike="noStrike" dirty="0">
                          <a:effectLst/>
                        </a:rPr>
                        <a:t>11</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l" fontAlgn="b"/>
                      <a:r>
                        <a:rPr lang="en-US" sz="900" b="1" u="none" strike="noStrike" dirty="0">
                          <a:effectLst/>
                        </a:rPr>
                        <a:t>1640 Broadway</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l" fontAlgn="b"/>
                      <a:r>
                        <a:rPr lang="en-US" sz="900" b="1" u="none" strike="noStrike" dirty="0">
                          <a:effectLst/>
                        </a:rPr>
                        <a:t>1640 Broadway</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r" fontAlgn="b"/>
                      <a:r>
                        <a:rPr lang="en-US" sz="900" b="1" u="none" strike="noStrike" dirty="0">
                          <a:effectLst/>
                        </a:rPr>
                        <a:t>254</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r" fontAlgn="b"/>
                      <a:r>
                        <a:rPr lang="en-US" sz="900" b="1" u="none" strike="noStrike" dirty="0">
                          <a:effectLst/>
                        </a:rPr>
                        <a:t> $70,641,630.00 </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ctr" fontAlgn="b"/>
                      <a:r>
                        <a:rPr lang="en-US" sz="900" b="1" u="none" strike="noStrike" dirty="0">
                          <a:effectLst/>
                        </a:rPr>
                        <a:t>Permit Submitted 06/07/2016</a:t>
                      </a:r>
                      <a:endParaRPr lang="en-US" sz="900" b="1" i="0" u="none" strike="noStrike" dirty="0">
                        <a:solidFill>
                          <a:srgbClr val="000000"/>
                        </a:solidFill>
                        <a:effectLst/>
                        <a:latin typeface="Calibri" panose="020F0502020204030204" pitchFamily="34" charset="0"/>
                      </a:endParaRPr>
                    </a:p>
                  </a:txBody>
                  <a:tcPr marL="6870" marR="6870" marT="6870" marB="32974" anchor="b"/>
                </a:tc>
                <a:extLst>
                  <a:ext uri="{0D108BD9-81ED-4DB2-BD59-A6C34878D82A}">
                    <a16:rowId xmlns:a16="http://schemas.microsoft.com/office/drawing/2014/main" val="3276875843"/>
                  </a:ext>
                </a:extLst>
              </a:tr>
              <a:tr h="190332">
                <a:tc>
                  <a:txBody>
                    <a:bodyPr/>
                    <a:lstStyle/>
                    <a:p>
                      <a:pPr algn="l" fontAlgn="b"/>
                      <a:r>
                        <a:rPr lang="en-US" sz="900" b="1" u="none" strike="noStrike" dirty="0">
                          <a:effectLst/>
                        </a:rPr>
                        <a:t>12</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l" fontAlgn="b"/>
                      <a:r>
                        <a:rPr lang="en-US" sz="900" b="1" u="none" strike="noStrike" dirty="0">
                          <a:effectLst/>
                        </a:rPr>
                        <a:t>1721 Webster</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l" fontAlgn="b"/>
                      <a:r>
                        <a:rPr lang="en-US" sz="900" b="1" u="none" strike="noStrike" dirty="0">
                          <a:effectLst/>
                        </a:rPr>
                        <a:t>1721 Webster</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r" fontAlgn="b"/>
                      <a:r>
                        <a:rPr lang="en-US" sz="900" b="1" u="none" strike="noStrike" dirty="0">
                          <a:effectLst/>
                        </a:rPr>
                        <a:t>250</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r" fontAlgn="b"/>
                      <a:r>
                        <a:rPr lang="en-US" sz="900" b="1" u="none" strike="noStrike" dirty="0">
                          <a:effectLst/>
                        </a:rPr>
                        <a:t> $61,417,853.00 </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ctr" fontAlgn="b"/>
                      <a:r>
                        <a:rPr lang="en-US" sz="900" b="1" u="none" strike="noStrike" dirty="0">
                          <a:effectLst/>
                        </a:rPr>
                        <a:t>Paid First Installment of $687,500</a:t>
                      </a:r>
                      <a:endParaRPr lang="en-US" sz="900" b="1" i="0" u="none" strike="noStrike" dirty="0">
                        <a:solidFill>
                          <a:srgbClr val="000000"/>
                        </a:solidFill>
                        <a:effectLst/>
                        <a:latin typeface="Calibri" panose="020F0502020204030204" pitchFamily="34" charset="0"/>
                      </a:endParaRPr>
                    </a:p>
                  </a:txBody>
                  <a:tcPr marL="6870" marR="6870" marT="6870" marB="32974" anchor="b"/>
                </a:tc>
                <a:extLst>
                  <a:ext uri="{0D108BD9-81ED-4DB2-BD59-A6C34878D82A}">
                    <a16:rowId xmlns:a16="http://schemas.microsoft.com/office/drawing/2014/main" val="2402096827"/>
                  </a:ext>
                </a:extLst>
              </a:tr>
              <a:tr h="333785">
                <a:tc>
                  <a:txBody>
                    <a:bodyPr/>
                    <a:lstStyle/>
                    <a:p>
                      <a:pPr algn="l" fontAlgn="b"/>
                      <a:r>
                        <a:rPr lang="en-US" sz="900" b="1" u="none" strike="noStrike" dirty="0">
                          <a:effectLst/>
                        </a:rPr>
                        <a:t>13</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l" fontAlgn="b"/>
                      <a:r>
                        <a:rPr lang="en-US" sz="900" b="1" u="none" strike="noStrike" dirty="0">
                          <a:effectLst/>
                        </a:rPr>
                        <a:t>255 9th Ave</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l" fontAlgn="b"/>
                      <a:r>
                        <a:rPr lang="en-US" sz="900" b="1" u="none" strike="noStrike" dirty="0">
                          <a:effectLst/>
                        </a:rPr>
                        <a:t>255 9th Ave</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r" fontAlgn="b"/>
                      <a:r>
                        <a:rPr lang="en-US" sz="900" b="1" u="none" strike="noStrike" dirty="0">
                          <a:effectLst/>
                        </a:rPr>
                        <a:t>241</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r" fontAlgn="b"/>
                      <a:r>
                        <a:rPr lang="en-US" sz="900" b="1" u="none" strike="noStrike" dirty="0">
                          <a:effectLst/>
                        </a:rPr>
                        <a:t> $43,260,000.00 </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ctr" fontAlgn="b"/>
                      <a:r>
                        <a:rPr lang="en-US" sz="900" b="1" u="none" strike="noStrike" dirty="0">
                          <a:effectLst/>
                        </a:rPr>
                        <a:t>Subject to the Brooklyn Basin DA limiting application of new fees after 2009</a:t>
                      </a:r>
                      <a:endParaRPr lang="en-US" sz="900" b="1" i="0" u="none" strike="noStrike" dirty="0">
                        <a:solidFill>
                          <a:srgbClr val="000000"/>
                        </a:solidFill>
                        <a:effectLst/>
                        <a:latin typeface="Calibri" panose="020F0502020204030204" pitchFamily="34" charset="0"/>
                      </a:endParaRPr>
                    </a:p>
                  </a:txBody>
                  <a:tcPr marL="6870" marR="6870" marT="6870" marB="32974" anchor="b"/>
                </a:tc>
                <a:extLst>
                  <a:ext uri="{0D108BD9-81ED-4DB2-BD59-A6C34878D82A}">
                    <a16:rowId xmlns:a16="http://schemas.microsoft.com/office/drawing/2014/main" val="777565904"/>
                  </a:ext>
                </a:extLst>
              </a:tr>
              <a:tr h="333785">
                <a:tc>
                  <a:txBody>
                    <a:bodyPr/>
                    <a:lstStyle/>
                    <a:p>
                      <a:pPr algn="l" fontAlgn="b"/>
                      <a:r>
                        <a:rPr lang="en-US" sz="900" b="1" u="none" strike="noStrike" dirty="0">
                          <a:effectLst/>
                        </a:rPr>
                        <a:t>14</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l" fontAlgn="b"/>
                      <a:r>
                        <a:rPr lang="en-US" sz="900" b="1" u="none" strike="noStrike" dirty="0">
                          <a:effectLst/>
                        </a:rPr>
                        <a:t>219 9th Ave</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l" fontAlgn="b"/>
                      <a:r>
                        <a:rPr lang="en-US" sz="900" b="1" u="none" strike="noStrike" dirty="0">
                          <a:effectLst/>
                        </a:rPr>
                        <a:t>Parcel C FDP</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r" fontAlgn="b"/>
                      <a:r>
                        <a:rPr lang="en-US" sz="900" b="1" u="none" strike="noStrike" dirty="0">
                          <a:effectLst/>
                        </a:rPr>
                        <a:t>241</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r" fontAlgn="b"/>
                      <a:r>
                        <a:rPr lang="en-US" sz="900" b="1" u="none" strike="noStrike" dirty="0">
                          <a:effectLst/>
                        </a:rPr>
                        <a:t> $41,500,000.00 </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ctr" fontAlgn="b"/>
                      <a:r>
                        <a:rPr lang="en-US" sz="900" b="1" u="none" strike="noStrike" dirty="0">
                          <a:effectLst/>
                        </a:rPr>
                        <a:t>Subject to the Brooklyn Basin DA limiting application of new fees after 2009</a:t>
                      </a:r>
                      <a:endParaRPr lang="en-US" sz="900" b="1" i="0" u="none" strike="noStrike" dirty="0">
                        <a:solidFill>
                          <a:srgbClr val="000000"/>
                        </a:solidFill>
                        <a:effectLst/>
                        <a:latin typeface="Calibri" panose="020F0502020204030204" pitchFamily="34" charset="0"/>
                      </a:endParaRPr>
                    </a:p>
                  </a:txBody>
                  <a:tcPr marL="6870" marR="6870" marT="6870" marB="32974" anchor="b"/>
                </a:tc>
                <a:extLst>
                  <a:ext uri="{0D108BD9-81ED-4DB2-BD59-A6C34878D82A}">
                    <a16:rowId xmlns:a16="http://schemas.microsoft.com/office/drawing/2014/main" val="164123793"/>
                  </a:ext>
                </a:extLst>
              </a:tr>
              <a:tr h="190332">
                <a:tc>
                  <a:txBody>
                    <a:bodyPr/>
                    <a:lstStyle/>
                    <a:p>
                      <a:pPr algn="l" fontAlgn="b"/>
                      <a:r>
                        <a:rPr lang="en-US" sz="900" b="1" u="none" strike="noStrike" dirty="0">
                          <a:effectLst/>
                        </a:rPr>
                        <a:t>15</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l" fontAlgn="b"/>
                      <a:r>
                        <a:rPr lang="en-US" sz="900" b="1" u="none" strike="noStrike" dirty="0">
                          <a:effectLst/>
                        </a:rPr>
                        <a:t>180 4th Street</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l" fontAlgn="b"/>
                      <a:r>
                        <a:rPr lang="en-US" sz="900" b="1" u="none" strike="noStrike" dirty="0">
                          <a:effectLst/>
                        </a:rPr>
                        <a:t>180 4th Street</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r" fontAlgn="b"/>
                      <a:r>
                        <a:rPr lang="en-US" sz="900" b="1" u="none" strike="noStrike" dirty="0">
                          <a:effectLst/>
                        </a:rPr>
                        <a:t>238</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r" fontAlgn="b"/>
                      <a:r>
                        <a:rPr lang="en-US" sz="900" b="1" u="none" strike="noStrike" dirty="0">
                          <a:effectLst/>
                        </a:rPr>
                        <a:t> $49,765,182.00 </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ctr" fontAlgn="b"/>
                      <a:r>
                        <a:rPr lang="en-US" sz="900" b="1" u="none" strike="noStrike" dirty="0">
                          <a:effectLst/>
                        </a:rPr>
                        <a:t>Permit Submitted 08/31/2016</a:t>
                      </a:r>
                      <a:endParaRPr lang="en-US" sz="900" b="1" i="0" u="none" strike="noStrike" dirty="0">
                        <a:solidFill>
                          <a:srgbClr val="000000"/>
                        </a:solidFill>
                        <a:effectLst/>
                        <a:latin typeface="Calibri" panose="020F0502020204030204" pitchFamily="34" charset="0"/>
                      </a:endParaRPr>
                    </a:p>
                  </a:txBody>
                  <a:tcPr marL="6870" marR="6870" marT="6870" marB="32974" anchor="b"/>
                </a:tc>
                <a:extLst>
                  <a:ext uri="{0D108BD9-81ED-4DB2-BD59-A6C34878D82A}">
                    <a16:rowId xmlns:a16="http://schemas.microsoft.com/office/drawing/2014/main" val="1508400844"/>
                  </a:ext>
                </a:extLst>
              </a:tr>
              <a:tr h="190332">
                <a:tc>
                  <a:txBody>
                    <a:bodyPr/>
                    <a:lstStyle/>
                    <a:p>
                      <a:pPr algn="l" fontAlgn="b"/>
                      <a:r>
                        <a:rPr lang="en-US" sz="900" b="1" u="none" strike="noStrike" dirty="0">
                          <a:effectLst/>
                        </a:rPr>
                        <a:t>16</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l" fontAlgn="b"/>
                      <a:r>
                        <a:rPr lang="en-US" sz="900" b="1" u="none" strike="noStrike" dirty="0">
                          <a:effectLst/>
                        </a:rPr>
                        <a:t>2315 Valdez</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l" fontAlgn="b"/>
                      <a:r>
                        <a:rPr lang="en-US" sz="900" b="1" u="none" strike="noStrike" dirty="0">
                          <a:effectLst/>
                        </a:rPr>
                        <a:t>2315 Valdez</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r" fontAlgn="b"/>
                      <a:r>
                        <a:rPr lang="en-US" sz="900" b="1" u="none" strike="noStrike" dirty="0">
                          <a:effectLst/>
                        </a:rPr>
                        <a:t>233</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r" fontAlgn="b"/>
                      <a:r>
                        <a:rPr lang="en-US" sz="900" b="1" u="none" strike="noStrike" dirty="0">
                          <a:effectLst/>
                        </a:rPr>
                        <a:t> $55,250,000.00 </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ctr" fontAlgn="b"/>
                      <a:r>
                        <a:rPr lang="en-US" sz="900" b="1" u="none" strike="noStrike" dirty="0">
                          <a:effectLst/>
                        </a:rPr>
                        <a:t>Providing 11 moderate, 11 low, and 14 very low affordable units</a:t>
                      </a:r>
                      <a:endParaRPr lang="en-US" sz="900" b="1" i="0" u="none" strike="noStrike" dirty="0">
                        <a:solidFill>
                          <a:srgbClr val="000000"/>
                        </a:solidFill>
                        <a:effectLst/>
                        <a:latin typeface="Calibri" panose="020F0502020204030204" pitchFamily="34" charset="0"/>
                      </a:endParaRPr>
                    </a:p>
                  </a:txBody>
                  <a:tcPr marL="6870" marR="6870" marT="6870" marB="32974" anchor="b"/>
                </a:tc>
                <a:extLst>
                  <a:ext uri="{0D108BD9-81ED-4DB2-BD59-A6C34878D82A}">
                    <a16:rowId xmlns:a16="http://schemas.microsoft.com/office/drawing/2014/main" val="1197477990"/>
                  </a:ext>
                </a:extLst>
              </a:tr>
              <a:tr h="190332">
                <a:tc>
                  <a:txBody>
                    <a:bodyPr/>
                    <a:lstStyle/>
                    <a:p>
                      <a:pPr algn="l" fontAlgn="b"/>
                      <a:r>
                        <a:rPr lang="en-US" sz="900" b="1" u="none" strike="noStrike" dirty="0">
                          <a:effectLst/>
                        </a:rPr>
                        <a:t>17</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l" fontAlgn="b"/>
                      <a:r>
                        <a:rPr lang="en-US" sz="900" b="1" u="none" strike="noStrike" dirty="0">
                          <a:effectLst/>
                        </a:rPr>
                        <a:t>2400 Valdez</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l" fontAlgn="b"/>
                      <a:r>
                        <a:rPr lang="en-US" sz="900" b="1" u="none" strike="noStrike" dirty="0">
                          <a:effectLst/>
                        </a:rPr>
                        <a:t>2400 Valdez</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r" fontAlgn="b"/>
                      <a:r>
                        <a:rPr lang="en-US" sz="900" b="1" u="none" strike="noStrike" dirty="0">
                          <a:effectLst/>
                        </a:rPr>
                        <a:t>225</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r" fontAlgn="b"/>
                      <a:r>
                        <a:rPr lang="en-US" sz="900" b="1" u="none" strike="noStrike" dirty="0">
                          <a:effectLst/>
                        </a:rPr>
                        <a:t> $46,940,107.00 </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ctr" fontAlgn="b"/>
                      <a:r>
                        <a:rPr lang="en-US" sz="900" b="1" u="none" strike="noStrike" dirty="0">
                          <a:effectLst/>
                        </a:rPr>
                        <a:t>Permit Submitted 04/08/2016</a:t>
                      </a:r>
                      <a:endParaRPr lang="en-US" sz="900" b="1" i="0" u="none" strike="noStrike" dirty="0">
                        <a:solidFill>
                          <a:srgbClr val="000000"/>
                        </a:solidFill>
                        <a:effectLst/>
                        <a:latin typeface="Calibri" panose="020F0502020204030204" pitchFamily="34" charset="0"/>
                      </a:endParaRPr>
                    </a:p>
                  </a:txBody>
                  <a:tcPr marL="6870" marR="6870" marT="6870" marB="32974" anchor="b"/>
                </a:tc>
                <a:extLst>
                  <a:ext uri="{0D108BD9-81ED-4DB2-BD59-A6C34878D82A}">
                    <a16:rowId xmlns:a16="http://schemas.microsoft.com/office/drawing/2014/main" val="1743475297"/>
                  </a:ext>
                </a:extLst>
              </a:tr>
              <a:tr h="190332">
                <a:tc>
                  <a:txBody>
                    <a:bodyPr/>
                    <a:lstStyle/>
                    <a:p>
                      <a:pPr algn="l" fontAlgn="b"/>
                      <a:r>
                        <a:rPr lang="en-US" sz="900" b="1" u="none" strike="noStrike" dirty="0">
                          <a:effectLst/>
                        </a:rPr>
                        <a:t>18</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l" fontAlgn="b"/>
                      <a:r>
                        <a:rPr lang="en-US" sz="900" b="1" u="none" strike="noStrike" dirty="0">
                          <a:effectLst/>
                        </a:rPr>
                        <a:t>301 19th Street</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l" fontAlgn="b"/>
                      <a:r>
                        <a:rPr lang="en-US" sz="900" b="1" u="none" strike="noStrike" dirty="0">
                          <a:effectLst/>
                        </a:rPr>
                        <a:t>301 19th Street</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r" fontAlgn="b"/>
                      <a:r>
                        <a:rPr lang="en-US" sz="900" b="1" u="none" strike="noStrike" dirty="0">
                          <a:effectLst/>
                        </a:rPr>
                        <a:t>224</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r" fontAlgn="b"/>
                      <a:r>
                        <a:rPr lang="en-US" sz="900" b="1" u="none" strike="noStrike" dirty="0">
                          <a:effectLst/>
                        </a:rPr>
                        <a:t> $33,624,468.00 </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ctr" fontAlgn="b"/>
                      <a:r>
                        <a:rPr lang="en-US" sz="900" b="1" u="none" strike="noStrike" dirty="0">
                          <a:effectLst/>
                        </a:rPr>
                        <a:t>Permit Submitted 08/31/2016</a:t>
                      </a:r>
                      <a:endParaRPr lang="en-US" sz="900" b="1" i="0" u="none" strike="noStrike" dirty="0">
                        <a:solidFill>
                          <a:srgbClr val="000000"/>
                        </a:solidFill>
                        <a:effectLst/>
                        <a:latin typeface="Calibri" panose="020F0502020204030204" pitchFamily="34" charset="0"/>
                      </a:endParaRPr>
                    </a:p>
                  </a:txBody>
                  <a:tcPr marL="6870" marR="6870" marT="6870" marB="32974" anchor="b"/>
                </a:tc>
                <a:extLst>
                  <a:ext uri="{0D108BD9-81ED-4DB2-BD59-A6C34878D82A}">
                    <a16:rowId xmlns:a16="http://schemas.microsoft.com/office/drawing/2014/main" val="2577638804"/>
                  </a:ext>
                </a:extLst>
              </a:tr>
              <a:tr h="190332">
                <a:tc>
                  <a:txBody>
                    <a:bodyPr/>
                    <a:lstStyle/>
                    <a:p>
                      <a:pPr algn="l" fontAlgn="b"/>
                      <a:r>
                        <a:rPr lang="en-US" sz="900" b="1" u="none" strike="noStrike" dirty="0">
                          <a:effectLst/>
                        </a:rPr>
                        <a:t>19</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l" fontAlgn="b"/>
                      <a:r>
                        <a:rPr lang="en-US" sz="900" b="1" u="none" strike="noStrike" dirty="0">
                          <a:effectLst/>
                        </a:rPr>
                        <a:t>1700 Webster</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l" fontAlgn="b"/>
                      <a:r>
                        <a:rPr lang="en-US" sz="900" b="1" u="none" strike="noStrike" dirty="0">
                          <a:effectLst/>
                        </a:rPr>
                        <a:t>1700 Webster</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r" fontAlgn="b"/>
                      <a:r>
                        <a:rPr lang="en-US" sz="900" b="1" u="none" strike="noStrike" dirty="0">
                          <a:effectLst/>
                        </a:rPr>
                        <a:t>206</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r" fontAlgn="b"/>
                      <a:r>
                        <a:rPr lang="en-US" sz="900" b="1" u="none" strike="noStrike" dirty="0">
                          <a:effectLst/>
                        </a:rPr>
                        <a:t> $44,498,586.00 </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ctr" fontAlgn="b"/>
                      <a:r>
                        <a:rPr lang="en-US" sz="900" b="1" u="none" strike="noStrike" dirty="0">
                          <a:effectLst/>
                        </a:rPr>
                        <a:t>Permit Submitted 06/07/2016</a:t>
                      </a:r>
                      <a:endParaRPr lang="en-US" sz="900" b="1" i="0" u="none" strike="noStrike" dirty="0">
                        <a:solidFill>
                          <a:srgbClr val="000000"/>
                        </a:solidFill>
                        <a:effectLst/>
                        <a:latin typeface="Calibri" panose="020F0502020204030204" pitchFamily="34" charset="0"/>
                      </a:endParaRPr>
                    </a:p>
                  </a:txBody>
                  <a:tcPr marL="6870" marR="6870" marT="6870" marB="32974" anchor="b"/>
                </a:tc>
                <a:extLst>
                  <a:ext uri="{0D108BD9-81ED-4DB2-BD59-A6C34878D82A}">
                    <a16:rowId xmlns:a16="http://schemas.microsoft.com/office/drawing/2014/main" val="4220648042"/>
                  </a:ext>
                </a:extLst>
              </a:tr>
              <a:tr h="190332">
                <a:tc>
                  <a:txBody>
                    <a:bodyPr/>
                    <a:lstStyle/>
                    <a:p>
                      <a:pPr algn="l" fontAlgn="b"/>
                      <a:r>
                        <a:rPr lang="en-US" sz="900" b="1" u="none" strike="noStrike" dirty="0">
                          <a:effectLst/>
                        </a:rPr>
                        <a:t>20</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l" fontAlgn="b"/>
                      <a:r>
                        <a:rPr lang="en-US" sz="900" b="1" u="none" strike="noStrike" dirty="0">
                          <a:effectLst/>
                        </a:rPr>
                        <a:t>5110 Telegraph</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l" fontAlgn="b"/>
                      <a:r>
                        <a:rPr lang="en-US" sz="900" b="1" u="none" strike="noStrike" dirty="0">
                          <a:effectLst/>
                        </a:rPr>
                        <a:t>5110 Telegraph</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r" fontAlgn="b"/>
                      <a:r>
                        <a:rPr lang="en-US" sz="900" b="1" u="none" strike="noStrike" dirty="0">
                          <a:effectLst/>
                        </a:rPr>
                        <a:t>204</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r" fontAlgn="b"/>
                      <a:r>
                        <a:rPr lang="en-US" sz="900" b="1" u="none" strike="noStrike" dirty="0">
                          <a:effectLst/>
                        </a:rPr>
                        <a:t> $33,662,760.00 </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ctr" fontAlgn="b"/>
                      <a:r>
                        <a:rPr lang="en-US" sz="900" b="1" u="none" strike="noStrike" dirty="0">
                          <a:effectLst/>
                        </a:rPr>
                        <a:t>Providing 17 very low income units</a:t>
                      </a:r>
                      <a:endParaRPr lang="en-US" sz="900" b="1" i="0" u="none" strike="noStrike" dirty="0">
                        <a:solidFill>
                          <a:srgbClr val="000000"/>
                        </a:solidFill>
                        <a:effectLst/>
                        <a:latin typeface="Calibri" panose="020F0502020204030204" pitchFamily="34" charset="0"/>
                      </a:endParaRPr>
                    </a:p>
                  </a:txBody>
                  <a:tcPr marL="6870" marR="6870" marT="6870" marB="32974" anchor="b"/>
                </a:tc>
                <a:extLst>
                  <a:ext uri="{0D108BD9-81ED-4DB2-BD59-A6C34878D82A}">
                    <a16:rowId xmlns:a16="http://schemas.microsoft.com/office/drawing/2014/main" val="4084345666"/>
                  </a:ext>
                </a:extLst>
              </a:tr>
              <a:tr h="333785">
                <a:tc>
                  <a:txBody>
                    <a:bodyPr/>
                    <a:lstStyle/>
                    <a:p>
                      <a:pPr algn="l" fontAlgn="b"/>
                      <a:r>
                        <a:rPr lang="en-US" sz="900" b="1" u="none" strike="noStrike" dirty="0">
                          <a:effectLst/>
                        </a:rPr>
                        <a:t>21</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l" fontAlgn="b"/>
                      <a:r>
                        <a:rPr lang="en-US" sz="900" b="1" u="none" strike="noStrike" dirty="0">
                          <a:effectLst/>
                        </a:rPr>
                        <a:t>385 14th </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l" fontAlgn="b"/>
                      <a:r>
                        <a:rPr lang="en-US" sz="900" b="1" u="none" strike="noStrike" dirty="0">
                          <a:effectLst/>
                        </a:rPr>
                        <a:t>1314 Franklin St/385 14th Street</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r" fontAlgn="b"/>
                      <a:r>
                        <a:rPr lang="en-US" sz="900" b="1" u="none" strike="noStrike" dirty="0">
                          <a:effectLst/>
                        </a:rPr>
                        <a:t>197</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r" fontAlgn="b"/>
                      <a:r>
                        <a:rPr lang="en-US" sz="900" b="1" u="none" strike="noStrike" dirty="0">
                          <a:effectLst/>
                        </a:rPr>
                        <a:t> $60,000,000.00 </a:t>
                      </a:r>
                      <a:endParaRPr lang="en-US" sz="900" b="1" i="0" u="none" strike="noStrike" dirty="0">
                        <a:solidFill>
                          <a:srgbClr val="000000"/>
                        </a:solidFill>
                        <a:effectLst/>
                        <a:latin typeface="Calibri" panose="020F0502020204030204" pitchFamily="34" charset="0"/>
                      </a:endParaRPr>
                    </a:p>
                  </a:txBody>
                  <a:tcPr marL="6870" marR="6870" marT="6870" marB="32974" anchor="b"/>
                </a:tc>
                <a:tc>
                  <a:txBody>
                    <a:bodyPr/>
                    <a:lstStyle/>
                    <a:p>
                      <a:pPr algn="ctr" fontAlgn="b"/>
                      <a:r>
                        <a:rPr lang="en-US" sz="900" b="1" u="none" strike="noStrike" dirty="0">
                          <a:effectLst/>
                        </a:rPr>
                        <a:t>Providing 27 very low income units</a:t>
                      </a:r>
                      <a:endParaRPr lang="en-US" sz="900" b="1" i="0" u="none" strike="noStrike" dirty="0">
                        <a:solidFill>
                          <a:srgbClr val="000000"/>
                        </a:solidFill>
                        <a:effectLst/>
                        <a:latin typeface="Calibri" panose="020F0502020204030204" pitchFamily="34" charset="0"/>
                      </a:endParaRPr>
                    </a:p>
                  </a:txBody>
                  <a:tcPr marL="6870" marR="6870" marT="6870" marB="32974" anchor="b"/>
                </a:tc>
                <a:extLst>
                  <a:ext uri="{0D108BD9-81ED-4DB2-BD59-A6C34878D82A}">
                    <a16:rowId xmlns:a16="http://schemas.microsoft.com/office/drawing/2014/main" val="635082665"/>
                  </a:ext>
                </a:extLst>
              </a:tr>
            </a:tbl>
          </a:graphicData>
        </a:graphic>
      </p:graphicFrame>
    </p:spTree>
    <p:extLst>
      <p:ext uri="{BB962C8B-B14F-4D97-AF65-F5344CB8AC3E}">
        <p14:creationId xmlns:p14="http://schemas.microsoft.com/office/powerpoint/2010/main" val="3839723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3575" y="263163"/>
            <a:ext cx="8911687" cy="851763"/>
          </a:xfrm>
        </p:spPr>
        <p:txBody>
          <a:bodyPr>
            <a:normAutofit fontScale="90000"/>
          </a:bodyPr>
          <a:lstStyle/>
          <a:p>
            <a:r>
              <a:rPr lang="en-US" dirty="0"/>
              <a:t>Map of Top 21 Largest Residential Projects</a:t>
            </a:r>
          </a:p>
        </p:txBody>
      </p:sp>
      <p:pic>
        <p:nvPicPr>
          <p:cNvPr id="5" name="Content Placeholder 4"/>
          <p:cNvPicPr>
            <a:picLocks noGrp="1" noChangeAspect="1"/>
          </p:cNvPicPr>
          <p:nvPr>
            <p:ph idx="1"/>
          </p:nvPr>
        </p:nvPicPr>
        <p:blipFill rotWithShape="1">
          <a:blip r:embed="rId2"/>
          <a:srcRect t="13740"/>
          <a:stretch/>
        </p:blipFill>
        <p:spPr>
          <a:xfrm>
            <a:off x="1933575" y="986589"/>
            <a:ext cx="8629650" cy="5754293"/>
          </a:xfrm>
        </p:spPr>
      </p:pic>
    </p:spTree>
    <p:extLst>
      <p:ext uri="{BB962C8B-B14F-4D97-AF65-F5344CB8AC3E}">
        <p14:creationId xmlns:p14="http://schemas.microsoft.com/office/powerpoint/2010/main" val="2306112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DD21E1-BAF0-4314-AB31-82ECB8AC9E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9224" y="645106"/>
            <a:ext cx="5122652" cy="1259894"/>
          </a:xfrm>
        </p:spPr>
        <p:txBody>
          <a:bodyPr>
            <a:normAutofit/>
          </a:bodyPr>
          <a:lstStyle/>
          <a:p>
            <a:pPr>
              <a:lnSpc>
                <a:spcPct val="90000"/>
              </a:lnSpc>
            </a:pPr>
            <a:r>
              <a:rPr lang="en-US" sz="2400" i="1" dirty="0"/>
              <a:t>Other Joint Efforts Underway by PBD and HCD to address Affordable Housing Crisis</a:t>
            </a:r>
          </a:p>
        </p:txBody>
      </p:sp>
      <p:sp>
        <p:nvSpPr>
          <p:cNvPr id="11" name="Rectangle 10">
            <a:extLst>
              <a:ext uri="{FF2B5EF4-FFF2-40B4-BE49-F238E27FC236}">
                <a16:creationId xmlns:a16="http://schemas.microsoft.com/office/drawing/2014/main" id="{FDC8619C-F25D-468E-95FA-2A2151D7DD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49225" y="2155095"/>
            <a:ext cx="5122652" cy="3737758"/>
          </a:xfrm>
        </p:spPr>
        <p:txBody>
          <a:bodyPr>
            <a:normAutofit fontScale="92500" lnSpcReduction="20000"/>
          </a:bodyPr>
          <a:lstStyle/>
          <a:p>
            <a:pPr>
              <a:lnSpc>
                <a:spcPct val="90000"/>
              </a:lnSpc>
            </a:pPr>
            <a:r>
              <a:rPr lang="en-US" sz="1300" b="1" dirty="0"/>
              <a:t>Housing Pipeline Report </a:t>
            </a:r>
          </a:p>
          <a:p>
            <a:pPr>
              <a:lnSpc>
                <a:spcPct val="90000"/>
              </a:lnSpc>
            </a:pPr>
            <a:r>
              <a:rPr lang="en-US" sz="1300" b="1" dirty="0"/>
              <a:t>Released Acquisition, Rehab and Preservation NOFA in August, awards anticipated in January 2020.</a:t>
            </a:r>
          </a:p>
          <a:p>
            <a:pPr>
              <a:lnSpc>
                <a:spcPct val="90000"/>
              </a:lnSpc>
            </a:pPr>
            <a:r>
              <a:rPr lang="en-US" sz="1300" b="1" dirty="0"/>
              <a:t>Scheduled to release third NOFA for Acquisition and Conversion before the end of the year. </a:t>
            </a:r>
          </a:p>
          <a:p>
            <a:pPr>
              <a:lnSpc>
                <a:spcPct val="90000"/>
              </a:lnSpc>
            </a:pPr>
            <a:r>
              <a:rPr lang="en-US" sz="1300" b="1" dirty="0"/>
              <a:t>In July we issued:</a:t>
            </a:r>
          </a:p>
          <a:p>
            <a:pPr lvl="1">
              <a:lnSpc>
                <a:spcPct val="90000"/>
              </a:lnSpc>
            </a:pPr>
            <a:r>
              <a:rPr lang="en-US" sz="1300" b="1" dirty="0"/>
              <a:t>New Joint Workflow for Coordinated Process with the Planning Bureau, Housing Bureau, Building Bureau, and Accela Unit for </a:t>
            </a:r>
            <a:r>
              <a:rPr lang="en-US" sz="1300" b="1" i="1" dirty="0"/>
              <a:t>Density Bonus + Affordable Units In Lieu of Impact Fees </a:t>
            </a:r>
          </a:p>
          <a:p>
            <a:pPr lvl="1">
              <a:lnSpc>
                <a:spcPct val="90000"/>
              </a:lnSpc>
            </a:pPr>
            <a:r>
              <a:rPr lang="en-US" sz="1300" b="1" i="1" dirty="0"/>
              <a:t>New condition of approval template for the Planning Bureau to ensure that applicants work with HCD negotiate and record the required regulatory agreement with the City in a timely manner. </a:t>
            </a:r>
          </a:p>
          <a:p>
            <a:pPr lvl="1">
              <a:lnSpc>
                <a:spcPct val="90000"/>
              </a:lnSpc>
            </a:pPr>
            <a:r>
              <a:rPr lang="en-US" sz="1300" b="1" i="1" dirty="0"/>
              <a:t>New application for Regulatory Agreement Density Bonus Procedures and Regulatory Agreement Template</a:t>
            </a:r>
          </a:p>
          <a:p>
            <a:pPr>
              <a:lnSpc>
                <a:spcPct val="90000"/>
              </a:lnSpc>
            </a:pPr>
            <a:r>
              <a:rPr lang="en-US" sz="1300" b="1" i="1" dirty="0"/>
              <a:t>In October PBD hired an ASM II- Permit Counter Supervisor to improve coordination on all counter operations and streamline permit processing. With priority to expedite all affordable Housing Projects. </a:t>
            </a:r>
            <a:endParaRPr lang="en-US" sz="1300" b="1" dirty="0"/>
          </a:p>
        </p:txBody>
      </p:sp>
      <p:sp>
        <p:nvSpPr>
          <p:cNvPr id="13" name="Freeform 12">
            <a:extLst>
              <a:ext uri="{FF2B5EF4-FFF2-40B4-BE49-F238E27FC236}">
                <a16:creationId xmlns:a16="http://schemas.microsoft.com/office/drawing/2014/main" id="{7D9439D6-DEAD-4CEB-A61B-BE3D64D1B5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57370276"/>
              </p:ext>
            </p:extLst>
          </p:nvPr>
        </p:nvGraphicFramePr>
        <p:xfrm>
          <a:off x="6315750" y="645106"/>
          <a:ext cx="5003960" cy="5518294"/>
        </p:xfrm>
        <a:graphic>
          <a:graphicData uri="http://schemas.openxmlformats.org/drawingml/2006/table">
            <a:tbl>
              <a:tblPr firstRow="1" bandRow="1">
                <a:noFill/>
                <a:tableStyleId>{5C22544A-7EE6-4342-B048-85BDC9FD1C3A}</a:tableStyleId>
              </a:tblPr>
              <a:tblGrid>
                <a:gridCol w="2021704">
                  <a:extLst>
                    <a:ext uri="{9D8B030D-6E8A-4147-A177-3AD203B41FA5}">
                      <a16:colId xmlns:a16="http://schemas.microsoft.com/office/drawing/2014/main" val="2138002836"/>
                    </a:ext>
                  </a:extLst>
                </a:gridCol>
                <a:gridCol w="2982256">
                  <a:extLst>
                    <a:ext uri="{9D8B030D-6E8A-4147-A177-3AD203B41FA5}">
                      <a16:colId xmlns:a16="http://schemas.microsoft.com/office/drawing/2014/main" val="3140836937"/>
                    </a:ext>
                  </a:extLst>
                </a:gridCol>
              </a:tblGrid>
              <a:tr h="813930">
                <a:tc>
                  <a:txBody>
                    <a:bodyPr/>
                    <a:lstStyle/>
                    <a:p>
                      <a:r>
                        <a:rPr lang="en-US" sz="1900" b="1" dirty="0">
                          <a:solidFill>
                            <a:schemeClr val="tx1">
                              <a:lumMod val="75000"/>
                              <a:lumOff val="25000"/>
                            </a:schemeClr>
                          </a:solidFill>
                          <a:latin typeface="+mn-lt"/>
                        </a:rPr>
                        <a:t>Permit Status </a:t>
                      </a:r>
                    </a:p>
                  </a:txBody>
                  <a:tcPr marL="193793" marR="145345" marT="96896" marB="96896">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a:txBody>
                    <a:bodyPr/>
                    <a:lstStyle/>
                    <a:p>
                      <a:r>
                        <a:rPr lang="en-US" sz="1900" b="1" kern="1200" dirty="0">
                          <a:solidFill>
                            <a:schemeClr val="tx1">
                              <a:lumMod val="75000"/>
                              <a:lumOff val="25000"/>
                            </a:schemeClr>
                          </a:solidFill>
                          <a:effectLst/>
                          <a:latin typeface="+mn-lt"/>
                          <a:ea typeface="+mn-ea"/>
                          <a:cs typeface="+mn-cs"/>
                        </a:rPr>
                        <a:t>Restricted/</a:t>
                      </a:r>
                    </a:p>
                    <a:p>
                      <a:r>
                        <a:rPr lang="en-US" sz="1900" b="1" kern="1200" dirty="0">
                          <a:solidFill>
                            <a:schemeClr val="tx1">
                              <a:lumMod val="75000"/>
                              <a:lumOff val="25000"/>
                            </a:schemeClr>
                          </a:solidFill>
                          <a:effectLst/>
                          <a:latin typeface="+mn-lt"/>
                          <a:ea typeface="+mn-ea"/>
                          <a:cs typeface="+mn-cs"/>
                        </a:rPr>
                        <a:t>Affordable Units</a:t>
                      </a:r>
                      <a:endParaRPr lang="en-US" sz="1900" b="1" dirty="0">
                        <a:solidFill>
                          <a:schemeClr val="tx1">
                            <a:lumMod val="75000"/>
                            <a:lumOff val="25000"/>
                          </a:schemeClr>
                        </a:solidFill>
                        <a:latin typeface="+mn-lt"/>
                      </a:endParaRPr>
                    </a:p>
                  </a:txBody>
                  <a:tcPr marL="193793" marR="145345" marT="96896" marB="96896">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extLst>
                  <a:ext uri="{0D108BD9-81ED-4DB2-BD59-A6C34878D82A}">
                    <a16:rowId xmlns:a16="http://schemas.microsoft.com/office/drawing/2014/main" val="3523850587"/>
                  </a:ext>
                </a:extLst>
              </a:tr>
              <a:tr h="440879">
                <a:tc>
                  <a:txBody>
                    <a:bodyPr/>
                    <a:lstStyle/>
                    <a:p>
                      <a:pPr marL="0" marR="0">
                        <a:lnSpc>
                          <a:spcPct val="107000"/>
                        </a:lnSpc>
                        <a:spcBef>
                          <a:spcPts val="300"/>
                        </a:spcBef>
                        <a:spcAft>
                          <a:spcPts val="300"/>
                        </a:spcAft>
                      </a:pPr>
                      <a:r>
                        <a:rPr lang="en-US" sz="1400" b="1" dirty="0">
                          <a:solidFill>
                            <a:schemeClr val="tx1">
                              <a:lumMod val="75000"/>
                              <a:lumOff val="25000"/>
                            </a:schemeClr>
                          </a:solidFill>
                          <a:effectLst/>
                          <a:latin typeface="+mn-lt"/>
                          <a:ea typeface="Calibri" panose="020F0502020204030204" pitchFamily="34" charset="0"/>
                          <a:cs typeface="Times New Roman" panose="02020603050405020304" pitchFamily="18" charset="0"/>
                        </a:rPr>
                        <a:t>Pre-Application</a:t>
                      </a:r>
                    </a:p>
                  </a:txBody>
                  <a:tcPr marL="193793" marR="145345" marT="96896" marB="96896">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marR="0" algn="ctr">
                        <a:lnSpc>
                          <a:spcPct val="107000"/>
                        </a:lnSpc>
                        <a:spcBef>
                          <a:spcPts val="300"/>
                        </a:spcBef>
                        <a:spcAft>
                          <a:spcPts val="300"/>
                        </a:spcAft>
                      </a:pPr>
                      <a:r>
                        <a:rPr lang="en-US" sz="1400" b="1" dirty="0">
                          <a:solidFill>
                            <a:schemeClr val="tx1">
                              <a:lumMod val="75000"/>
                              <a:lumOff val="25000"/>
                            </a:schemeClr>
                          </a:solidFill>
                          <a:effectLst/>
                          <a:latin typeface="+mn-lt"/>
                          <a:ea typeface="Calibri" panose="020F0502020204030204" pitchFamily="34" charset="0"/>
                          <a:cs typeface="Calibri" panose="020F0502020204030204" pitchFamily="34" charset="0"/>
                        </a:rPr>
                        <a:t>178</a:t>
                      </a:r>
                      <a:endParaRPr lang="en-US" sz="1400" b="1"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193793" marR="145345" marT="96896" marB="96896" anchor="b">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682155632"/>
                  </a:ext>
                </a:extLst>
              </a:tr>
              <a:tr h="890101">
                <a:tc>
                  <a:txBody>
                    <a:bodyPr/>
                    <a:lstStyle/>
                    <a:p>
                      <a:pPr marL="0" marR="0">
                        <a:lnSpc>
                          <a:spcPct val="107000"/>
                        </a:lnSpc>
                        <a:spcBef>
                          <a:spcPts val="300"/>
                        </a:spcBef>
                        <a:spcAft>
                          <a:spcPts val="300"/>
                        </a:spcAft>
                      </a:pPr>
                      <a:r>
                        <a:rPr lang="en-US" sz="1400" b="1" dirty="0">
                          <a:solidFill>
                            <a:schemeClr val="tx1">
                              <a:lumMod val="75000"/>
                              <a:lumOff val="25000"/>
                            </a:schemeClr>
                          </a:solidFill>
                          <a:effectLst/>
                          <a:latin typeface="+mn-lt"/>
                          <a:ea typeface="Calibri" panose="020F0502020204030204" pitchFamily="34" charset="0"/>
                          <a:cs typeface="Times New Roman" panose="02020603050405020304" pitchFamily="18" charset="0"/>
                        </a:rPr>
                        <a:t>Application Submitted/Under-Review</a:t>
                      </a:r>
                    </a:p>
                  </a:txBody>
                  <a:tcPr marL="193793" marR="145345" marT="96896" marB="96896">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marR="0" algn="ctr">
                        <a:lnSpc>
                          <a:spcPct val="107000"/>
                        </a:lnSpc>
                        <a:spcBef>
                          <a:spcPts val="300"/>
                        </a:spcBef>
                        <a:spcAft>
                          <a:spcPts val="300"/>
                        </a:spcAft>
                      </a:pPr>
                      <a:r>
                        <a:rPr lang="en-US" sz="1400" b="1" dirty="0">
                          <a:solidFill>
                            <a:schemeClr val="tx1">
                              <a:lumMod val="75000"/>
                              <a:lumOff val="25000"/>
                            </a:schemeClr>
                          </a:solidFill>
                          <a:effectLst/>
                          <a:latin typeface="+mn-lt"/>
                          <a:ea typeface="Calibri" panose="020F0502020204030204" pitchFamily="34" charset="0"/>
                          <a:cs typeface="Calibri" panose="020F0502020204030204" pitchFamily="34" charset="0"/>
                        </a:rPr>
                        <a:t>119</a:t>
                      </a:r>
                      <a:endParaRPr lang="en-US" sz="1400" b="1"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193793" marR="145345" marT="96896" marB="96896" anchor="b">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471581210"/>
                  </a:ext>
                </a:extLst>
              </a:tr>
              <a:tr h="440879">
                <a:tc>
                  <a:txBody>
                    <a:bodyPr/>
                    <a:lstStyle/>
                    <a:p>
                      <a:pPr marL="0" marR="0">
                        <a:lnSpc>
                          <a:spcPct val="107000"/>
                        </a:lnSpc>
                        <a:spcBef>
                          <a:spcPts val="300"/>
                        </a:spcBef>
                        <a:spcAft>
                          <a:spcPts val="300"/>
                        </a:spcAft>
                      </a:pPr>
                      <a:r>
                        <a:rPr lang="en-US" sz="1400" b="1" dirty="0">
                          <a:solidFill>
                            <a:schemeClr val="tx1">
                              <a:lumMod val="75000"/>
                              <a:lumOff val="25000"/>
                            </a:schemeClr>
                          </a:solidFill>
                          <a:effectLst/>
                          <a:latin typeface="+mn-lt"/>
                          <a:ea typeface="Calibri" panose="020F0502020204030204" pitchFamily="34" charset="0"/>
                          <a:cs typeface="Times New Roman" panose="02020603050405020304" pitchFamily="18" charset="0"/>
                        </a:rPr>
                        <a:t>Application Approved</a:t>
                      </a:r>
                    </a:p>
                  </a:txBody>
                  <a:tcPr marL="193793" marR="145345" marT="96896" marB="96896">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marR="0" algn="ctr">
                        <a:lnSpc>
                          <a:spcPct val="107000"/>
                        </a:lnSpc>
                        <a:spcBef>
                          <a:spcPts val="300"/>
                        </a:spcBef>
                        <a:spcAft>
                          <a:spcPts val="300"/>
                        </a:spcAft>
                      </a:pPr>
                      <a:r>
                        <a:rPr lang="en-US" sz="1400" b="1" dirty="0">
                          <a:solidFill>
                            <a:schemeClr val="tx1">
                              <a:lumMod val="75000"/>
                              <a:lumOff val="25000"/>
                            </a:schemeClr>
                          </a:solidFill>
                          <a:effectLst/>
                          <a:latin typeface="+mn-lt"/>
                          <a:ea typeface="Calibri" panose="020F0502020204030204" pitchFamily="34" charset="0"/>
                          <a:cs typeface="Calibri" panose="020F0502020204030204" pitchFamily="34" charset="0"/>
                        </a:rPr>
                        <a:t>884</a:t>
                      </a:r>
                      <a:endParaRPr lang="en-US" sz="1400" b="1"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193793" marR="145345" marT="96896" marB="96896" anchor="b">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755907786"/>
                  </a:ext>
                </a:extLst>
              </a:tr>
              <a:tr h="665490">
                <a:tc>
                  <a:txBody>
                    <a:bodyPr/>
                    <a:lstStyle/>
                    <a:p>
                      <a:pPr marL="0" marR="0">
                        <a:lnSpc>
                          <a:spcPct val="107000"/>
                        </a:lnSpc>
                        <a:spcBef>
                          <a:spcPts val="300"/>
                        </a:spcBef>
                        <a:spcAft>
                          <a:spcPts val="300"/>
                        </a:spcAft>
                      </a:pPr>
                      <a:r>
                        <a:rPr lang="en-US" sz="1400" b="1" dirty="0">
                          <a:solidFill>
                            <a:schemeClr val="tx1">
                              <a:lumMod val="75000"/>
                              <a:lumOff val="25000"/>
                            </a:schemeClr>
                          </a:solidFill>
                          <a:effectLst/>
                          <a:latin typeface="+mn-lt"/>
                          <a:ea typeface="Calibri" panose="020F0502020204030204" pitchFamily="34" charset="0"/>
                          <a:cs typeface="Times New Roman" panose="02020603050405020304" pitchFamily="18" charset="0"/>
                        </a:rPr>
                        <a:t>Building Permit Filed (not issued)</a:t>
                      </a:r>
                    </a:p>
                  </a:txBody>
                  <a:tcPr marL="193793" marR="145345" marT="96896" marB="96896">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marR="0" algn="ctr">
                        <a:lnSpc>
                          <a:spcPct val="107000"/>
                        </a:lnSpc>
                        <a:spcBef>
                          <a:spcPts val="300"/>
                        </a:spcBef>
                        <a:spcAft>
                          <a:spcPts val="300"/>
                        </a:spcAft>
                      </a:pPr>
                      <a:r>
                        <a:rPr lang="en-US" sz="1400" b="1" dirty="0">
                          <a:solidFill>
                            <a:schemeClr val="tx1">
                              <a:lumMod val="75000"/>
                              <a:lumOff val="25000"/>
                            </a:schemeClr>
                          </a:solidFill>
                          <a:effectLst/>
                          <a:latin typeface="+mn-lt"/>
                          <a:ea typeface="Calibri" panose="020F0502020204030204" pitchFamily="34" charset="0"/>
                          <a:cs typeface="Calibri" panose="020F0502020204030204" pitchFamily="34" charset="0"/>
                        </a:rPr>
                        <a:t>183</a:t>
                      </a:r>
                      <a:endParaRPr lang="en-US" sz="1400" b="1"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193793" marR="145345" marT="96896" marB="96896" anchor="b">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1639736424"/>
                  </a:ext>
                </a:extLst>
              </a:tr>
              <a:tr h="665490">
                <a:tc>
                  <a:txBody>
                    <a:bodyPr/>
                    <a:lstStyle/>
                    <a:p>
                      <a:pPr marL="0" marR="0">
                        <a:lnSpc>
                          <a:spcPct val="107000"/>
                        </a:lnSpc>
                        <a:spcBef>
                          <a:spcPts val="300"/>
                        </a:spcBef>
                        <a:spcAft>
                          <a:spcPts val="300"/>
                        </a:spcAft>
                      </a:pPr>
                      <a:r>
                        <a:rPr lang="en-US" sz="1400" b="1" dirty="0">
                          <a:solidFill>
                            <a:schemeClr val="tx1">
                              <a:lumMod val="75000"/>
                              <a:lumOff val="25000"/>
                            </a:schemeClr>
                          </a:solidFill>
                          <a:effectLst/>
                          <a:latin typeface="+mn-lt"/>
                          <a:ea typeface="Calibri" panose="020F0502020204030204" pitchFamily="34" charset="0"/>
                          <a:cs typeface="Times New Roman" panose="02020603050405020304" pitchFamily="18" charset="0"/>
                        </a:rPr>
                        <a:t>Total Pipeline </a:t>
                      </a:r>
                    </a:p>
                    <a:p>
                      <a:pPr marL="0" marR="0">
                        <a:lnSpc>
                          <a:spcPct val="107000"/>
                        </a:lnSpc>
                        <a:spcBef>
                          <a:spcPts val="300"/>
                        </a:spcBef>
                        <a:spcAft>
                          <a:spcPts val="300"/>
                        </a:spcAft>
                      </a:pPr>
                      <a:r>
                        <a:rPr lang="en-US" sz="1400" b="1" dirty="0">
                          <a:solidFill>
                            <a:schemeClr val="tx1">
                              <a:lumMod val="75000"/>
                              <a:lumOff val="25000"/>
                            </a:schemeClr>
                          </a:solidFill>
                          <a:effectLst/>
                          <a:latin typeface="+mn-lt"/>
                          <a:ea typeface="Calibri" panose="020F0502020204030204" pitchFamily="34" charset="0"/>
                          <a:cs typeface="Times New Roman" panose="02020603050405020304" pitchFamily="18" charset="0"/>
                        </a:rPr>
                        <a:t>(sum of above)</a:t>
                      </a:r>
                      <a:endParaRPr lang="en-US" sz="14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193793" marR="145345" marT="96896" marB="96896">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marR="0" algn="ctr">
                        <a:lnSpc>
                          <a:spcPct val="107000"/>
                        </a:lnSpc>
                        <a:spcBef>
                          <a:spcPts val="300"/>
                        </a:spcBef>
                        <a:spcAft>
                          <a:spcPts val="300"/>
                        </a:spcAft>
                      </a:pPr>
                      <a:r>
                        <a:rPr lang="en-US" sz="1400" b="1" dirty="0">
                          <a:solidFill>
                            <a:schemeClr val="tx1">
                              <a:lumMod val="75000"/>
                              <a:lumOff val="25000"/>
                            </a:schemeClr>
                          </a:solidFill>
                          <a:effectLst/>
                          <a:latin typeface="+mn-lt"/>
                          <a:ea typeface="Calibri" panose="020F0502020204030204" pitchFamily="34" charset="0"/>
                          <a:cs typeface="Calibri" panose="020F0502020204030204" pitchFamily="34" charset="0"/>
                        </a:rPr>
                        <a:t>1364</a:t>
                      </a:r>
                      <a:endParaRPr lang="en-US" sz="14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193793" marR="145345" marT="96896" marB="96896" anchor="b">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1414064500"/>
                  </a:ext>
                </a:extLst>
              </a:tr>
              <a:tr h="890101">
                <a:tc>
                  <a:txBody>
                    <a:bodyPr/>
                    <a:lstStyle/>
                    <a:p>
                      <a:pPr marL="0" marR="0">
                        <a:lnSpc>
                          <a:spcPct val="107000"/>
                        </a:lnSpc>
                        <a:spcBef>
                          <a:spcPts val="300"/>
                        </a:spcBef>
                        <a:spcAft>
                          <a:spcPts val="300"/>
                        </a:spcAft>
                      </a:pPr>
                      <a:r>
                        <a:rPr lang="en-US" sz="1400" b="1" dirty="0">
                          <a:solidFill>
                            <a:schemeClr val="tx1">
                              <a:lumMod val="75000"/>
                              <a:lumOff val="25000"/>
                            </a:schemeClr>
                          </a:solidFill>
                          <a:effectLst/>
                          <a:latin typeface="+mn-lt"/>
                          <a:ea typeface="Calibri" panose="020F0502020204030204" pitchFamily="34" charset="0"/>
                          <a:cs typeface="Times New Roman" panose="02020603050405020304" pitchFamily="18" charset="0"/>
                        </a:rPr>
                        <a:t>Permit Issued/Under Construction</a:t>
                      </a:r>
                      <a:endParaRPr lang="en-US" sz="14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193793" marR="145345" marT="96896" marB="96896">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marR="0" algn="ctr">
                        <a:lnSpc>
                          <a:spcPct val="107000"/>
                        </a:lnSpc>
                        <a:spcBef>
                          <a:spcPts val="300"/>
                        </a:spcBef>
                        <a:spcAft>
                          <a:spcPts val="300"/>
                        </a:spcAft>
                      </a:pPr>
                      <a:r>
                        <a:rPr lang="en-US" sz="1400" b="1" dirty="0">
                          <a:solidFill>
                            <a:schemeClr val="tx1">
                              <a:lumMod val="75000"/>
                              <a:lumOff val="25000"/>
                            </a:schemeClr>
                          </a:solidFill>
                          <a:effectLst/>
                          <a:latin typeface="+mn-lt"/>
                          <a:ea typeface="Calibri" panose="020F0502020204030204" pitchFamily="34" charset="0"/>
                          <a:cs typeface="Calibri" panose="020F0502020204030204" pitchFamily="34" charset="0"/>
                        </a:rPr>
                        <a:t>936</a:t>
                      </a:r>
                      <a:endParaRPr lang="en-US" sz="14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193793" marR="145345" marT="96896" marB="96896" anchor="b">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3090989445"/>
                  </a:ext>
                </a:extLst>
              </a:tr>
              <a:tr h="440879">
                <a:tc>
                  <a:txBody>
                    <a:bodyPr/>
                    <a:lstStyle/>
                    <a:p>
                      <a:pPr marL="0" marR="0">
                        <a:lnSpc>
                          <a:spcPct val="107000"/>
                        </a:lnSpc>
                        <a:spcBef>
                          <a:spcPts val="300"/>
                        </a:spcBef>
                        <a:spcAft>
                          <a:spcPts val="300"/>
                        </a:spcAft>
                      </a:pPr>
                      <a:r>
                        <a:rPr lang="en-US" sz="1400" b="1" i="1" u="sng" dirty="0">
                          <a:solidFill>
                            <a:schemeClr val="tx1">
                              <a:lumMod val="75000"/>
                              <a:lumOff val="25000"/>
                            </a:schemeClr>
                          </a:solidFill>
                          <a:effectLst/>
                          <a:latin typeface="+mn-lt"/>
                          <a:ea typeface="Calibri" panose="020F0502020204030204" pitchFamily="34" charset="0"/>
                          <a:cs typeface="Times New Roman" panose="02020603050405020304" pitchFamily="18" charset="0"/>
                        </a:rPr>
                        <a:t>TOTALS</a:t>
                      </a:r>
                      <a:endParaRPr lang="en-US" sz="1400" i="1" u="sng"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193793" marR="145345" marT="96896" marB="96896">
                    <a:lnL w="12700" cmpd="sng">
                      <a:noFill/>
                      <a:prstDash val="solid"/>
                    </a:lnL>
                    <a:lnR w="12700" cmpd="sng">
                      <a:noFill/>
                      <a:prstDash val="solid"/>
                    </a:lnR>
                    <a:lnT w="9525" cap="flat" cmpd="sng" algn="ctr">
                      <a:solidFill>
                        <a:srgbClr val="C7C6C1"/>
                      </a:solidFill>
                      <a:prstDash val="solid"/>
                    </a:lnT>
                    <a:lnB w="12700" cmpd="sng">
                      <a:noFill/>
                      <a:prstDash val="solid"/>
                    </a:lnB>
                    <a:noFill/>
                  </a:tcPr>
                </a:tc>
                <a:tc>
                  <a:txBody>
                    <a:bodyPr/>
                    <a:lstStyle/>
                    <a:p>
                      <a:pPr marL="0" marR="0" algn="ctr">
                        <a:lnSpc>
                          <a:spcPct val="107000"/>
                        </a:lnSpc>
                        <a:spcBef>
                          <a:spcPts val="300"/>
                        </a:spcBef>
                        <a:spcAft>
                          <a:spcPts val="300"/>
                        </a:spcAft>
                      </a:pPr>
                      <a:r>
                        <a:rPr lang="en-US" sz="1400" b="1" i="1" u="sng" dirty="0">
                          <a:solidFill>
                            <a:schemeClr val="tx1">
                              <a:lumMod val="75000"/>
                              <a:lumOff val="25000"/>
                            </a:schemeClr>
                          </a:solidFill>
                          <a:effectLst/>
                          <a:latin typeface="+mn-lt"/>
                          <a:ea typeface="Calibri" panose="020F0502020204030204" pitchFamily="34" charset="0"/>
                          <a:cs typeface="Calibri" panose="020F0502020204030204" pitchFamily="34" charset="0"/>
                        </a:rPr>
                        <a:t> 2,300 </a:t>
                      </a:r>
                      <a:endParaRPr lang="en-US" sz="1400" i="1" u="sng"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193793" marR="145345" marT="96896" marB="96896" anchor="b">
                    <a:lnL w="12700" cmpd="sng">
                      <a:noFill/>
                      <a:prstDash val="solid"/>
                    </a:lnL>
                    <a:lnR w="12700" cmpd="sng">
                      <a:noFill/>
                      <a:prstDash val="solid"/>
                    </a:lnR>
                    <a:lnT w="9525" cap="flat" cmpd="sng" algn="ctr">
                      <a:solidFill>
                        <a:srgbClr val="C7C6C1"/>
                      </a:solidFill>
                      <a:prstDash val="solid"/>
                    </a:lnT>
                    <a:lnB w="12700" cmpd="sng">
                      <a:noFill/>
                      <a:prstDash val="solid"/>
                    </a:lnB>
                    <a:noFill/>
                  </a:tcPr>
                </a:tc>
                <a:extLst>
                  <a:ext uri="{0D108BD9-81ED-4DB2-BD59-A6C34878D82A}">
                    <a16:rowId xmlns:a16="http://schemas.microsoft.com/office/drawing/2014/main" val="4168914678"/>
                  </a:ext>
                </a:extLst>
              </a:tr>
            </a:tbl>
          </a:graphicData>
        </a:graphic>
      </p:graphicFrame>
      <p:sp>
        <p:nvSpPr>
          <p:cNvPr id="5" name="Arrow: Right 4"/>
          <p:cNvSpPr/>
          <p:nvPr/>
        </p:nvSpPr>
        <p:spPr>
          <a:xfrm>
            <a:off x="3231745" y="2155095"/>
            <a:ext cx="2228850" cy="230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83063292"/>
      </p:ext>
    </p:extLst>
  </p:cSld>
  <p:clrMapOvr>
    <a:masterClrMapping/>
  </p:clrMapOvr>
</p:sld>
</file>

<file path=ppt/theme/theme1.xml><?xml version="1.0" encoding="utf-8"?>
<a:theme xmlns:a="http://schemas.openxmlformats.org/drawingml/2006/main" name="Wisp">
  <a:themeElements>
    <a:clrScheme name="Custom 1">
      <a:dk1>
        <a:srgbClr val="2E7B56"/>
      </a:dk1>
      <a:lt1>
        <a:srgbClr val="FDFDFD"/>
      </a:lt1>
      <a:dk2>
        <a:srgbClr val="2E7B56"/>
      </a:dk2>
      <a:lt2>
        <a:srgbClr val="DCDCDC"/>
      </a:lt2>
      <a:accent1>
        <a:srgbClr val="2E7B56"/>
      </a:accent1>
      <a:accent2>
        <a:srgbClr val="83D0AB"/>
      </a:accent2>
      <a:accent3>
        <a:srgbClr val="83D0AB"/>
      </a:accent3>
      <a:accent4>
        <a:srgbClr val="ACDFC7"/>
      </a:accent4>
      <a:accent5>
        <a:srgbClr val="2E7B56"/>
      </a:accent5>
      <a:accent6>
        <a:srgbClr val="F9FBE5"/>
      </a:accent6>
      <a:hlink>
        <a:srgbClr val="2E7B56"/>
      </a:hlink>
      <a:folHlink>
        <a:srgbClr val="83D0AB"/>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2E7B56"/>
    </a:dk1>
    <a:lt1>
      <a:srgbClr val="FDFDFD"/>
    </a:lt1>
    <a:dk2>
      <a:srgbClr val="2E7B56"/>
    </a:dk2>
    <a:lt2>
      <a:srgbClr val="DCDCDC"/>
    </a:lt2>
    <a:accent1>
      <a:srgbClr val="2E7B56"/>
    </a:accent1>
    <a:accent2>
      <a:srgbClr val="83D0AB"/>
    </a:accent2>
    <a:accent3>
      <a:srgbClr val="83D0AB"/>
    </a:accent3>
    <a:accent4>
      <a:srgbClr val="ACDFC7"/>
    </a:accent4>
    <a:accent5>
      <a:srgbClr val="2E7B56"/>
    </a:accent5>
    <a:accent6>
      <a:srgbClr val="F9FBE5"/>
    </a:accent6>
    <a:hlink>
      <a:srgbClr val="2E7B56"/>
    </a:hlink>
    <a:folHlink>
      <a:srgbClr val="83D0A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9A431E-722E-4593-BF48-1C42686E47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0306FE-3C13-447E-86EE-A14EA9341C8A}">
  <ds:schemaRefs>
    <ds:schemaRef ds:uri="http://purl.org/dc/dcmitype/"/>
    <ds:schemaRef ds:uri="http://schemas.microsoft.com/office/infopath/2007/PartnerControls"/>
    <ds:schemaRef ds:uri="http://schemas.microsoft.com/office/2006/metadata/properties"/>
    <ds:schemaRef ds:uri="http://purl.org/dc/elements/1.1/"/>
    <ds:schemaRef ds:uri="http://purl.org/dc/terms/"/>
    <ds:schemaRef ds:uri="http://schemas.openxmlformats.org/package/2006/metadata/core-properties"/>
    <ds:schemaRef ds:uri="http://schemas.microsoft.com/office/2006/documentManagement/types"/>
    <ds:schemaRef ds:uri="16c05727-aa75-4e4a-9b5f-8a80a1165891"/>
    <ds:schemaRef ds:uri="71af3243-3dd4-4a8d-8c0d-dd76da1f02a5"/>
    <ds:schemaRef ds:uri="http://www.w3.org/XML/1998/namespace"/>
  </ds:schemaRefs>
</ds:datastoreItem>
</file>

<file path=customXml/itemProps3.xml><?xml version="1.0" encoding="utf-8"?>
<ds:datastoreItem xmlns:ds="http://schemas.openxmlformats.org/officeDocument/2006/customXml" ds:itemID="{E7F4E112-810E-4A37-A8B2-3B5DDE7714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1141</Words>
  <Application>Microsoft Office PowerPoint</Application>
  <PresentationFormat>Widescreen</PresentationFormat>
  <Paragraphs>306</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ArialMT</vt:lpstr>
      <vt:lpstr>Calibri</vt:lpstr>
      <vt:lpstr>Century Gothic</vt:lpstr>
      <vt:lpstr>Times New Roman</vt:lpstr>
      <vt:lpstr>Wingdings 3</vt:lpstr>
      <vt:lpstr>Wisp</vt:lpstr>
      <vt:lpstr>Impact Fee Assessment and Affordable Housing Impact Fee Deployment Update</vt:lpstr>
      <vt:lpstr>Timeline for Impact Fee Assessment </vt:lpstr>
      <vt:lpstr>Impact Fee Collections </vt:lpstr>
      <vt:lpstr>Impact Fee Deployment:  Committed as of December 2018</vt:lpstr>
      <vt:lpstr>Future Deployment of Funds</vt:lpstr>
      <vt:lpstr>New Construction NOFA Applicants </vt:lpstr>
      <vt:lpstr>Top 21 Largest Residential Projects issued permits since September 2016</vt:lpstr>
      <vt:lpstr>Map of Top 21 Largest Residential Projects</vt:lpstr>
      <vt:lpstr>Other Joint Efforts Underway by PBD and HCD to address Affordable Housing Crisis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2019-11-07T22:15:27Z</dcterms:created>
  <dcterms:modified xsi:type="dcterms:W3CDTF">2019-11-08T20:38:13Z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