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5143500" type="screen16x9"/>
  <p:notesSz cx="7102475" cy="9388475"/>
  <p:embeddedFontLst>
    <p:embeddedFont>
      <p:font typeface="Maven Pro" panose="020B0604020202020204" charset="0"/>
      <p:regular r:id="rId20"/>
      <p:bold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onica Cumming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f0dad290f9d43c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8000" cy="351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4f0dad290f9d43c8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920c8f038_4_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7920c8f038_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200" cy="351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7920c8f038_0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8000" cy="351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7920c8f038_0_115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920c8f038_0_1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7920c8f038_0_12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920c8f038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8000" cy="351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g7920c8f038_0_24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1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920c8f038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7920c8f0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200" cy="351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920c8f038_0_115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7920c8f038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200" cy="351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1"/>
            <a:chOff x="5043503" y="0"/>
            <a:chExt cx="3814072" cy="3839101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1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1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267" name="Google Shape;267;p1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6866714" y="1256"/>
            <a:ext cx="2267379" cy="2601741"/>
            <a:chOff x="6790514" y="1256"/>
            <a:chExt cx="2267379" cy="2601741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7067535" y="1256"/>
              <a:ext cx="1990358" cy="1990303"/>
              <a:chOff x="7067535" y="1256"/>
              <a:chExt cx="1990358" cy="1990303"/>
            </a:xfrm>
          </p:grpSpPr>
          <p:sp>
            <p:nvSpPr>
              <p:cNvPr id="52" name="Google Shape;52;p3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3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56" name="Google Shape;56;p3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" name="Google Shape;59;p3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60" name="Google Shape;60;p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4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66" name="Google Shape;66;p4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67" name="Google Shape;67;p4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" name="Google Shape;69;p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70" name="Google Shape;70;p4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" name="Google Shape;73;p4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74" name="Google Shape;74;p4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8" name="Google Shape;78;p4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79" name="Google Shape;79;p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" name="Google Shape;82;p4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83" name="Google Shape;83;p4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" name="Google Shape;86;p4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87" name="Google Shape;87;p4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" name="Google Shape;91;p4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92" name="Google Shape;92;p4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01" name="Google Shape;101;p5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02" name="Google Shape;102;p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106;p5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07" name="Google Shape;107;p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5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13" name="Google Shape;113;p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5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18" name="Google Shape;118;p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5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22" name="Google Shape;122;p5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5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28" name="Google Shape;128;p5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5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33" name="Google Shape;133;p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" name="Google Shape;136;p5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37" name="Google Shape;137;p5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5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43" name="Google Shape;143;p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5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48" name="Google Shape;148;p5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" name="Google Shape;152;p5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53" name="Google Shape;153;p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p5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57" name="Google Shape;157;p5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5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62" name="Google Shape;162;p5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166;p5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167" name="Google Shape;167;p5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" name="Google Shape;172;p5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173" name="Google Shape;173;p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" name="Google Shape;177;p5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178" name="Google Shape;178;p5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181;p5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182" name="Google Shape;182;p5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5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187" name="Google Shape;187;p5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5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193" name="Google Shape;193;p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" name="Google Shape;197;p5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198" name="Google Shape;198;p5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5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02" name="Google Shape;202;p5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5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08" name="Google Shape;208;p5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" name="Google Shape;212;p5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13" name="Google Shape;213;p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" name="Google Shape;217;p5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18" name="Google Shape;218;p5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5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22" name="Google Shape;222;p5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6" name="Google Shape;226;p5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7" name="Google Shape;227;p5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231" name="Google Shape;23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5" name="Google Shape;235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238" name="Google Shape;238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246" name="Google Shape;246;p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252" name="Google Shape;252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9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259" name="Google Shape;259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1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0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3" name="Google Shape;263;p10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306650" y="342625"/>
            <a:ext cx="6021600" cy="28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>
                <a:solidFill>
                  <a:srgbClr val="000000"/>
                </a:solidFill>
              </a:rPr>
              <a:t>Howard Terminal Community Benefits Agreement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>
                <a:solidFill>
                  <a:srgbClr val="000000"/>
                </a:solidFill>
              </a:rPr>
              <a:t>A Collaborative Process</a:t>
            </a:r>
            <a:r>
              <a:rPr lang="en" dirty="0"/>
              <a:t> </a:t>
            </a:r>
            <a:endParaRPr dirty="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993704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3200" b="1">
                <a:solidFill>
                  <a:srgbClr val="905A14"/>
                </a:solidFill>
              </a:rPr>
              <a:t>Getting there … together </a:t>
            </a:r>
            <a:endParaRPr sz="3200" b="1">
              <a:solidFill>
                <a:srgbClr val="905A1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"/>
          <p:cNvSpPr txBox="1">
            <a:spLocks noGrp="1"/>
          </p:cNvSpPr>
          <p:nvPr>
            <p:ph type="title"/>
          </p:nvPr>
        </p:nvSpPr>
        <p:spPr>
          <a:xfrm>
            <a:off x="898475" y="223600"/>
            <a:ext cx="78612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" sz="3600"/>
              <a:t>Steps for Creating the Howard Terminal CBA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41" name="Google Shape;341;p22"/>
          <p:cNvSpPr txBox="1">
            <a:spLocks noGrp="1"/>
          </p:cNvSpPr>
          <p:nvPr>
            <p:ph type="body" idx="1"/>
          </p:nvPr>
        </p:nvSpPr>
        <p:spPr>
          <a:xfrm>
            <a:off x="518675" y="1690475"/>
            <a:ext cx="8241000" cy="28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400"/>
              <a:buChar char="●"/>
            </a:pPr>
            <a:r>
              <a:rPr lang="en" sz="3400" dirty="0"/>
              <a:t>Activating a Topic Cohort Structure</a:t>
            </a:r>
            <a:endParaRPr sz="3400" dirty="0"/>
          </a:p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lang="en" sz="3400" dirty="0"/>
              <a:t>Form a Steering Committee </a:t>
            </a:r>
            <a:endParaRPr sz="3400" dirty="0"/>
          </a:p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lang="en" sz="3400" dirty="0"/>
              <a:t>Recommend a CBA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"/>
          <p:cNvSpPr txBox="1">
            <a:spLocks noGrp="1"/>
          </p:cNvSpPr>
          <p:nvPr>
            <p:ph type="title"/>
          </p:nvPr>
        </p:nvSpPr>
        <p:spPr>
          <a:xfrm>
            <a:off x="898475" y="223600"/>
            <a:ext cx="78612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" sz="3600"/>
              <a:t>Topic Cohort Participation </a:t>
            </a:r>
            <a:endParaRPr/>
          </a:p>
        </p:txBody>
      </p:sp>
      <p:sp>
        <p:nvSpPr>
          <p:cNvPr id="347" name="Google Shape;347;p23"/>
          <p:cNvSpPr txBox="1">
            <a:spLocks noGrp="1"/>
          </p:cNvSpPr>
          <p:nvPr>
            <p:ph type="body" idx="1"/>
          </p:nvPr>
        </p:nvSpPr>
        <p:spPr>
          <a:xfrm>
            <a:off x="518675" y="1222900"/>
            <a:ext cx="8241000" cy="3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" sz="3000" dirty="0"/>
              <a:t>Select topics</a:t>
            </a: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dirty="0"/>
              <a:t>Self Select participation</a:t>
            </a: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dirty="0"/>
              <a:t>Facilitated discussions and fact finding to make recommendations to Steering Committee</a:t>
            </a:r>
            <a:endParaRPr sz="3000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dirty="0"/>
              <a:t>Attend 1 - 3 meetings per month</a:t>
            </a:r>
            <a:endParaRPr sz="3000" dirty="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SzPts val="1300"/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24"/>
          <p:cNvGrpSpPr/>
          <p:nvPr/>
        </p:nvGrpSpPr>
        <p:grpSpPr>
          <a:xfrm>
            <a:off x="3551668" y="771868"/>
            <a:ext cx="3546920" cy="3681195"/>
            <a:chOff x="1383843" y="239193"/>
            <a:chExt cx="3546920" cy="3681195"/>
          </a:xfrm>
        </p:grpSpPr>
        <p:sp>
          <p:nvSpPr>
            <p:cNvPr id="353" name="Google Shape;353;p24"/>
            <p:cNvSpPr/>
            <p:nvPr/>
          </p:nvSpPr>
          <p:spPr>
            <a:xfrm>
              <a:off x="1465660" y="469285"/>
              <a:ext cx="3125400" cy="3125400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solidFill>
              <a:srgbClr val="A7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1485285" y="469285"/>
              <a:ext cx="3125400" cy="3125400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solidFill>
              <a:srgbClr val="A7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1485285" y="469285"/>
              <a:ext cx="3125400" cy="3125400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solidFill>
              <a:srgbClr val="A7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1485285" y="469285"/>
              <a:ext cx="3125400" cy="3125400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rgbClr val="A7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2328416" y="1312416"/>
              <a:ext cx="1439100" cy="1439100"/>
            </a:xfrm>
            <a:prstGeom prst="ellipse">
              <a:avLst/>
            </a:prstGeom>
            <a:solidFill>
              <a:srgbClr val="09627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 txBox="1"/>
            <p:nvPr/>
          </p:nvSpPr>
          <p:spPr>
            <a:xfrm>
              <a:off x="2539175" y="1523175"/>
              <a:ext cx="1098600" cy="10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1" i="0" u="none" strike="noStrike" cap="none">
                  <a:solidFill>
                    <a:schemeClr val="lt1"/>
                  </a:solidFill>
                </a:rPr>
                <a:t>Steering Committee</a:t>
              </a:r>
              <a:endParaRPr b="1"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3047991" y="239193"/>
              <a:ext cx="1007400" cy="1007400"/>
            </a:xfrm>
            <a:prstGeom prst="ellipse">
              <a:avLst/>
            </a:prstGeom>
            <a:solidFill>
              <a:srgbClr val="09627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 txBox="1"/>
            <p:nvPr/>
          </p:nvSpPr>
          <p:spPr>
            <a:xfrm>
              <a:off x="3195449" y="386651"/>
              <a:ext cx="712500" cy="7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City of Oakland</a:t>
              </a: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3923363" y="1576091"/>
              <a:ext cx="1007400" cy="1007400"/>
            </a:xfrm>
            <a:prstGeom prst="ellipse">
              <a:avLst/>
            </a:prstGeom>
            <a:solidFill>
              <a:srgbClr val="09627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 txBox="1"/>
            <p:nvPr/>
          </p:nvSpPr>
          <p:spPr>
            <a:xfrm>
              <a:off x="4070821" y="1675749"/>
              <a:ext cx="712500" cy="7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Port of Oakland</a:t>
              </a: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3098016" y="2912988"/>
              <a:ext cx="1007400" cy="1007400"/>
            </a:xfrm>
            <a:prstGeom prst="ellipse">
              <a:avLst/>
            </a:prstGeom>
            <a:solidFill>
              <a:srgbClr val="09627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 txBox="1"/>
            <p:nvPr/>
          </p:nvSpPr>
          <p:spPr>
            <a:xfrm>
              <a:off x="3245474" y="3060446"/>
              <a:ext cx="712500" cy="7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Oakland A’s</a:t>
              </a: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1383843" y="716154"/>
              <a:ext cx="1007400" cy="1007400"/>
            </a:xfrm>
            <a:prstGeom prst="ellipse">
              <a:avLst/>
            </a:prstGeom>
            <a:solidFill>
              <a:srgbClr val="09627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 txBox="1"/>
            <p:nvPr/>
          </p:nvSpPr>
          <p:spPr>
            <a:xfrm>
              <a:off x="1531301" y="863612"/>
              <a:ext cx="712500" cy="7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Community: Impacted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chemeClr val="lt1"/>
                  </a:solidFill>
                </a:rPr>
                <a:t>Areas</a:t>
              </a:r>
              <a:endParaRPr sz="1000">
                <a:solidFill>
                  <a:schemeClr val="lt1"/>
                </a:solidFill>
              </a:endParaRPr>
            </a:p>
          </p:txBody>
        </p:sp>
      </p:grpSp>
      <p:sp>
        <p:nvSpPr>
          <p:cNvPr id="367" name="Google Shape;367;p24"/>
          <p:cNvSpPr/>
          <p:nvPr/>
        </p:nvSpPr>
        <p:spPr>
          <a:xfrm>
            <a:off x="3367718" y="2921316"/>
            <a:ext cx="1007400" cy="1007400"/>
          </a:xfrm>
          <a:prstGeom prst="ellipse">
            <a:avLst/>
          </a:prstGeom>
          <a:solidFill>
            <a:srgbClr val="09627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4"/>
          <p:cNvSpPr txBox="1"/>
          <p:nvPr/>
        </p:nvSpPr>
        <p:spPr>
          <a:xfrm>
            <a:off x="3515176" y="3068787"/>
            <a:ext cx="7125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lt1"/>
                </a:solidFill>
              </a:rPr>
              <a:t>Community:Topic Cohorts</a:t>
            </a:r>
            <a:endParaRPr/>
          </a:p>
        </p:txBody>
      </p:sp>
      <p:sp>
        <p:nvSpPr>
          <p:cNvPr id="369" name="Google Shape;369;p24"/>
          <p:cNvSpPr txBox="1">
            <a:spLocks noGrp="1"/>
          </p:cNvSpPr>
          <p:nvPr>
            <p:ph type="title"/>
          </p:nvPr>
        </p:nvSpPr>
        <p:spPr>
          <a:xfrm>
            <a:off x="234450" y="272550"/>
            <a:ext cx="27159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" sz="3600"/>
              <a:t>Howard Terminal CBA </a:t>
            </a:r>
            <a:r>
              <a:rPr lang="en"/>
              <a:t>Steering Committee Process</a:t>
            </a:r>
            <a:r>
              <a:rPr lang="en" sz="3600"/>
              <a:t> 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5"/>
          <p:cNvSpPr txBox="1">
            <a:spLocks noGrp="1"/>
          </p:cNvSpPr>
          <p:nvPr>
            <p:ph type="title"/>
          </p:nvPr>
        </p:nvSpPr>
        <p:spPr>
          <a:xfrm>
            <a:off x="1267400" y="0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" sz="3600"/>
              <a:t>Howard Terminal CBA Steering Committee Structure 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75" name="Google Shape;375;p25"/>
          <p:cNvSpPr/>
          <p:nvPr/>
        </p:nvSpPr>
        <p:spPr>
          <a:xfrm>
            <a:off x="1074200" y="3738428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Topic Cohort</a:t>
            </a:r>
            <a:endParaRPr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2941568" y="3738428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Topic Cohort </a:t>
            </a:r>
            <a:endParaRPr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5"/>
          <p:cNvSpPr/>
          <p:nvPr/>
        </p:nvSpPr>
        <p:spPr>
          <a:xfrm>
            <a:off x="4735075" y="3738428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Topic Cohort</a:t>
            </a:r>
            <a:endParaRPr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5"/>
          <p:cNvSpPr/>
          <p:nvPr/>
        </p:nvSpPr>
        <p:spPr>
          <a:xfrm>
            <a:off x="6446793" y="3738428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Topic Cohort</a:t>
            </a:r>
            <a:endParaRPr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5"/>
          <p:cNvSpPr/>
          <p:nvPr/>
        </p:nvSpPr>
        <p:spPr>
          <a:xfrm>
            <a:off x="1231050" y="2964400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5"/>
          <p:cNvSpPr/>
          <p:nvPr/>
        </p:nvSpPr>
        <p:spPr>
          <a:xfrm>
            <a:off x="1906975" y="2964400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5"/>
          <p:cNvSpPr/>
          <p:nvPr/>
        </p:nvSpPr>
        <p:spPr>
          <a:xfrm>
            <a:off x="3000350" y="2964400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5"/>
          <p:cNvSpPr/>
          <p:nvPr/>
        </p:nvSpPr>
        <p:spPr>
          <a:xfrm>
            <a:off x="3718750" y="2964400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5"/>
          <p:cNvSpPr/>
          <p:nvPr/>
        </p:nvSpPr>
        <p:spPr>
          <a:xfrm>
            <a:off x="4826250" y="2964400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5"/>
          <p:cNvSpPr/>
          <p:nvPr/>
        </p:nvSpPr>
        <p:spPr>
          <a:xfrm>
            <a:off x="5530525" y="2964400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5"/>
          <p:cNvSpPr/>
          <p:nvPr/>
        </p:nvSpPr>
        <p:spPr>
          <a:xfrm>
            <a:off x="6553150" y="2964400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5"/>
          <p:cNvSpPr/>
          <p:nvPr/>
        </p:nvSpPr>
        <p:spPr>
          <a:xfrm>
            <a:off x="7214950" y="2964400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7" name="Google Shape;387;p25"/>
          <p:cNvCxnSpPr>
            <a:stCxn id="379" idx="4"/>
          </p:cNvCxnSpPr>
          <p:nvPr/>
        </p:nvCxnSpPr>
        <p:spPr>
          <a:xfrm flipH="1">
            <a:off x="1506900" y="3544600"/>
            <a:ext cx="17700" cy="17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25"/>
          <p:cNvCxnSpPr>
            <a:stCxn id="380" idx="4"/>
          </p:cNvCxnSpPr>
          <p:nvPr/>
        </p:nvCxnSpPr>
        <p:spPr>
          <a:xfrm>
            <a:off x="2200525" y="3544600"/>
            <a:ext cx="49200" cy="16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25"/>
          <p:cNvCxnSpPr>
            <a:stCxn id="381" idx="4"/>
          </p:cNvCxnSpPr>
          <p:nvPr/>
        </p:nvCxnSpPr>
        <p:spPr>
          <a:xfrm>
            <a:off x="3293900" y="3544600"/>
            <a:ext cx="17100" cy="19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25"/>
          <p:cNvCxnSpPr>
            <a:stCxn id="382" idx="4"/>
          </p:cNvCxnSpPr>
          <p:nvPr/>
        </p:nvCxnSpPr>
        <p:spPr>
          <a:xfrm flipH="1">
            <a:off x="3990400" y="3544600"/>
            <a:ext cx="21900" cy="18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25"/>
          <p:cNvCxnSpPr/>
          <p:nvPr/>
        </p:nvCxnSpPr>
        <p:spPr>
          <a:xfrm>
            <a:off x="5110925" y="3530350"/>
            <a:ext cx="66300" cy="2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Google Shape;392;p25"/>
          <p:cNvCxnSpPr>
            <a:stCxn id="384" idx="4"/>
          </p:cNvCxnSpPr>
          <p:nvPr/>
        </p:nvCxnSpPr>
        <p:spPr>
          <a:xfrm flipH="1">
            <a:off x="5808475" y="3544600"/>
            <a:ext cx="15600" cy="21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p25"/>
          <p:cNvCxnSpPr>
            <a:stCxn id="385" idx="4"/>
          </p:cNvCxnSpPr>
          <p:nvPr/>
        </p:nvCxnSpPr>
        <p:spPr>
          <a:xfrm>
            <a:off x="6846700" y="3544600"/>
            <a:ext cx="58500" cy="19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25"/>
          <p:cNvCxnSpPr>
            <a:stCxn id="386" idx="4"/>
          </p:cNvCxnSpPr>
          <p:nvPr/>
        </p:nvCxnSpPr>
        <p:spPr>
          <a:xfrm flipH="1">
            <a:off x="7485400" y="3544600"/>
            <a:ext cx="23100" cy="19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5" name="Google Shape;395;p25"/>
          <p:cNvSpPr/>
          <p:nvPr/>
        </p:nvSpPr>
        <p:spPr>
          <a:xfrm>
            <a:off x="2150800" y="1443300"/>
            <a:ext cx="4867500" cy="132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5"/>
          <p:cNvSpPr txBox="1"/>
          <p:nvPr/>
        </p:nvSpPr>
        <p:spPr>
          <a:xfrm>
            <a:off x="3254475" y="1788600"/>
            <a:ext cx="29148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Steering Committee</a:t>
            </a:r>
            <a:endParaRPr sz="2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97" name="Google Shape;397;p25"/>
          <p:cNvCxnSpPr/>
          <p:nvPr/>
        </p:nvCxnSpPr>
        <p:spPr>
          <a:xfrm rot="10800000" flipH="1">
            <a:off x="1524600" y="2377300"/>
            <a:ext cx="845400" cy="58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8" name="Google Shape;398;p25"/>
          <p:cNvCxnSpPr>
            <a:stCxn id="380" idx="0"/>
            <a:endCxn id="395" idx="3"/>
          </p:cNvCxnSpPr>
          <p:nvPr/>
        </p:nvCxnSpPr>
        <p:spPr>
          <a:xfrm rot="10800000" flipH="1">
            <a:off x="2200525" y="2576200"/>
            <a:ext cx="663000" cy="38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25"/>
          <p:cNvCxnSpPr>
            <a:stCxn id="381" idx="0"/>
          </p:cNvCxnSpPr>
          <p:nvPr/>
        </p:nvCxnSpPr>
        <p:spPr>
          <a:xfrm rot="10800000" flipH="1">
            <a:off x="3293900" y="2709700"/>
            <a:ext cx="321300" cy="2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0" name="Google Shape;400;p25"/>
          <p:cNvCxnSpPr>
            <a:stCxn id="382" idx="0"/>
          </p:cNvCxnSpPr>
          <p:nvPr/>
        </p:nvCxnSpPr>
        <p:spPr>
          <a:xfrm rot="10800000" flipH="1">
            <a:off x="4012300" y="2780500"/>
            <a:ext cx="41700" cy="18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1" name="Google Shape;401;p25"/>
          <p:cNvCxnSpPr>
            <a:stCxn id="383" idx="0"/>
          </p:cNvCxnSpPr>
          <p:nvPr/>
        </p:nvCxnSpPr>
        <p:spPr>
          <a:xfrm rot="10800000" flipH="1">
            <a:off x="5119800" y="2773300"/>
            <a:ext cx="2400" cy="19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25"/>
          <p:cNvCxnSpPr>
            <a:stCxn id="384" idx="0"/>
          </p:cNvCxnSpPr>
          <p:nvPr/>
        </p:nvCxnSpPr>
        <p:spPr>
          <a:xfrm rot="10800000">
            <a:off x="5624575" y="2745100"/>
            <a:ext cx="199500" cy="21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3" name="Google Shape;403;p25"/>
          <p:cNvCxnSpPr>
            <a:stCxn id="385" idx="0"/>
            <a:endCxn id="395" idx="5"/>
          </p:cNvCxnSpPr>
          <p:nvPr/>
        </p:nvCxnSpPr>
        <p:spPr>
          <a:xfrm rot="10800000">
            <a:off x="6305500" y="2576200"/>
            <a:ext cx="541200" cy="38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25"/>
          <p:cNvCxnSpPr>
            <a:stCxn id="386" idx="0"/>
          </p:cNvCxnSpPr>
          <p:nvPr/>
        </p:nvCxnSpPr>
        <p:spPr>
          <a:xfrm rot="10800000">
            <a:off x="6905200" y="2341900"/>
            <a:ext cx="603300" cy="6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6"/>
          <p:cNvSpPr txBox="1">
            <a:spLocks noGrp="1"/>
          </p:cNvSpPr>
          <p:nvPr>
            <p:ph type="title"/>
          </p:nvPr>
        </p:nvSpPr>
        <p:spPr>
          <a:xfrm>
            <a:off x="1267400" y="0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" sz="3600" dirty="0"/>
              <a:t>Howard Terminal CBA Steering Committee Structure </a:t>
            </a:r>
            <a:r>
              <a:rPr lang="en-US" sz="3600" dirty="0"/>
              <a:t>Example</a:t>
            </a: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410" name="Google Shape;410;p26"/>
          <p:cNvSpPr/>
          <p:nvPr/>
        </p:nvSpPr>
        <p:spPr>
          <a:xfrm>
            <a:off x="2228750" y="1944200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6"/>
          <p:cNvSpPr/>
          <p:nvPr/>
        </p:nvSpPr>
        <p:spPr>
          <a:xfrm>
            <a:off x="1613225" y="2590900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6"/>
          <p:cNvSpPr/>
          <p:nvPr/>
        </p:nvSpPr>
        <p:spPr>
          <a:xfrm>
            <a:off x="2158450" y="3203150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6"/>
          <p:cNvSpPr/>
          <p:nvPr/>
        </p:nvSpPr>
        <p:spPr>
          <a:xfrm>
            <a:off x="3103225" y="3466725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6"/>
          <p:cNvSpPr/>
          <p:nvPr/>
        </p:nvSpPr>
        <p:spPr>
          <a:xfrm>
            <a:off x="4118750" y="3544600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6"/>
          <p:cNvSpPr/>
          <p:nvPr/>
        </p:nvSpPr>
        <p:spPr>
          <a:xfrm>
            <a:off x="4950375" y="3544600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6"/>
          <p:cNvSpPr/>
          <p:nvPr/>
        </p:nvSpPr>
        <p:spPr>
          <a:xfrm>
            <a:off x="5873950" y="3410125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6"/>
          <p:cNvSpPr/>
          <p:nvPr/>
        </p:nvSpPr>
        <p:spPr>
          <a:xfrm>
            <a:off x="6585275" y="3210450"/>
            <a:ext cx="587100" cy="580200"/>
          </a:xfrm>
          <a:prstGeom prst="flowChartConnector">
            <a:avLst/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6"/>
          <p:cNvSpPr/>
          <p:nvPr/>
        </p:nvSpPr>
        <p:spPr>
          <a:xfrm>
            <a:off x="2200325" y="2217400"/>
            <a:ext cx="4867500" cy="132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6"/>
          <p:cNvSpPr txBox="1"/>
          <p:nvPr/>
        </p:nvSpPr>
        <p:spPr>
          <a:xfrm>
            <a:off x="3282775" y="2524400"/>
            <a:ext cx="32934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Steering Committee</a:t>
            </a:r>
            <a:endParaRPr sz="24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0" name="Google Shape;420;p26"/>
          <p:cNvSpPr/>
          <p:nvPr/>
        </p:nvSpPr>
        <p:spPr>
          <a:xfrm>
            <a:off x="2968375" y="1742850"/>
            <a:ext cx="587100" cy="5802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6"/>
          <p:cNvSpPr/>
          <p:nvPr/>
        </p:nvSpPr>
        <p:spPr>
          <a:xfrm>
            <a:off x="3708000" y="1637200"/>
            <a:ext cx="587100" cy="580200"/>
          </a:xfrm>
          <a:prstGeom prst="flowChartConnector">
            <a:avLst/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6"/>
          <p:cNvSpPr/>
          <p:nvPr/>
        </p:nvSpPr>
        <p:spPr>
          <a:xfrm>
            <a:off x="4616450" y="1637200"/>
            <a:ext cx="587100" cy="580200"/>
          </a:xfrm>
          <a:prstGeom prst="flowChartConnector">
            <a:avLst/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6"/>
          <p:cNvSpPr/>
          <p:nvPr/>
        </p:nvSpPr>
        <p:spPr>
          <a:xfrm>
            <a:off x="5447075" y="1695075"/>
            <a:ext cx="587100" cy="580200"/>
          </a:xfrm>
          <a:prstGeom prst="flowChartConnector">
            <a:avLst/>
          </a:prstGeom>
          <a:solidFill>
            <a:srgbClr val="7030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6"/>
          <p:cNvSpPr/>
          <p:nvPr/>
        </p:nvSpPr>
        <p:spPr>
          <a:xfrm>
            <a:off x="6405050" y="1914613"/>
            <a:ext cx="587100" cy="580200"/>
          </a:xfrm>
          <a:prstGeom prst="flowChartConnector">
            <a:avLst/>
          </a:prstGeom>
          <a:solidFill>
            <a:srgbClr val="7030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6"/>
          <p:cNvSpPr/>
          <p:nvPr/>
        </p:nvSpPr>
        <p:spPr>
          <a:xfrm>
            <a:off x="7067825" y="2524400"/>
            <a:ext cx="587100" cy="580200"/>
          </a:xfrm>
          <a:prstGeom prst="flowChartConnector">
            <a:avLst/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7"/>
          <p:cNvSpPr txBox="1">
            <a:spLocks noGrp="1"/>
          </p:cNvSpPr>
          <p:nvPr>
            <p:ph type="title"/>
          </p:nvPr>
        </p:nvSpPr>
        <p:spPr>
          <a:xfrm>
            <a:off x="234450" y="272550"/>
            <a:ext cx="25671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" sz="3600"/>
              <a:t>Howard Terminal CBA Process Planning Group 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grpSp>
        <p:nvGrpSpPr>
          <p:cNvPr id="431" name="Google Shape;431;p27"/>
          <p:cNvGrpSpPr/>
          <p:nvPr/>
        </p:nvGrpSpPr>
        <p:grpSpPr>
          <a:xfrm>
            <a:off x="2902488" y="902232"/>
            <a:ext cx="3339000" cy="3339000"/>
            <a:chOff x="2902488" y="902232"/>
            <a:chExt cx="3339000" cy="3339000"/>
          </a:xfrm>
        </p:grpSpPr>
        <p:sp>
          <p:nvSpPr>
            <p:cNvPr id="432" name="Google Shape;432;p27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1D7E7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21577108"/>
                <a:gd name="adj2" fmla="val 16214886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27"/>
          <p:cNvGrpSpPr/>
          <p:nvPr/>
        </p:nvGrpSpPr>
        <p:grpSpPr>
          <a:xfrm>
            <a:off x="3664038" y="1663782"/>
            <a:ext cx="1815900" cy="1815900"/>
            <a:chOff x="3664038" y="1663782"/>
            <a:chExt cx="1815900" cy="1815900"/>
          </a:xfrm>
        </p:grpSpPr>
        <p:sp>
          <p:nvSpPr>
            <p:cNvPr id="435" name="Google Shape;435;p27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7"/>
            <p:cNvSpPr txBox="1"/>
            <p:nvPr/>
          </p:nvSpPr>
          <p:spPr>
            <a:xfrm>
              <a:off x="3900001" y="2158475"/>
              <a:ext cx="14256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Planning Group</a:t>
              </a:r>
              <a:endParaRPr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7" name="Google Shape;437;p27"/>
          <p:cNvGrpSpPr/>
          <p:nvPr/>
        </p:nvGrpSpPr>
        <p:grpSpPr>
          <a:xfrm>
            <a:off x="4042065" y="445829"/>
            <a:ext cx="1122610" cy="1068600"/>
            <a:chOff x="2859873" y="853971"/>
            <a:chExt cx="1122610" cy="1068600"/>
          </a:xfrm>
        </p:grpSpPr>
        <p:sp>
          <p:nvSpPr>
            <p:cNvPr id="438" name="Google Shape;438;p27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 txBox="1"/>
            <p:nvPr/>
          </p:nvSpPr>
          <p:spPr>
            <a:xfrm>
              <a:off x="2859883" y="1022192"/>
              <a:ext cx="112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City of Oakland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0" name="Google Shape;440;p27"/>
          <p:cNvGrpSpPr/>
          <p:nvPr/>
        </p:nvGrpSpPr>
        <p:grpSpPr>
          <a:xfrm>
            <a:off x="4032245" y="3633373"/>
            <a:ext cx="1068630" cy="1068600"/>
            <a:chOff x="5214448" y="3234278"/>
            <a:chExt cx="1068630" cy="1068600"/>
          </a:xfrm>
        </p:grpSpPr>
        <p:sp>
          <p:nvSpPr>
            <p:cNvPr id="441" name="Google Shape;441;p27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7"/>
            <p:cNvSpPr txBox="1"/>
            <p:nvPr/>
          </p:nvSpPr>
          <p:spPr>
            <a:xfrm>
              <a:off x="5257378" y="3402505"/>
              <a:ext cx="10257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Oakland A’s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3" name="Google Shape;443;p27"/>
          <p:cNvGrpSpPr/>
          <p:nvPr/>
        </p:nvGrpSpPr>
        <p:grpSpPr>
          <a:xfrm>
            <a:off x="2331175" y="2041025"/>
            <a:ext cx="1183345" cy="1068600"/>
            <a:chOff x="5099703" y="3234278"/>
            <a:chExt cx="1183345" cy="1068600"/>
          </a:xfrm>
        </p:grpSpPr>
        <p:sp>
          <p:nvSpPr>
            <p:cNvPr id="444" name="Google Shape;444;p27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 txBox="1"/>
            <p:nvPr/>
          </p:nvSpPr>
          <p:spPr>
            <a:xfrm>
              <a:off x="5099703" y="3398828"/>
              <a:ext cx="11814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Community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Impacted Areas and Topic Cohorts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6" name="Google Shape;446;p27"/>
          <p:cNvGrpSpPr/>
          <p:nvPr/>
        </p:nvGrpSpPr>
        <p:grpSpPr>
          <a:xfrm>
            <a:off x="5631425" y="2041025"/>
            <a:ext cx="1068603" cy="1068600"/>
            <a:chOff x="5214446" y="3234278"/>
            <a:chExt cx="1068603" cy="1068600"/>
          </a:xfrm>
        </p:grpSpPr>
        <p:sp>
          <p:nvSpPr>
            <p:cNvPr id="447" name="Google Shape;447;p27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 txBox="1"/>
            <p:nvPr/>
          </p:nvSpPr>
          <p:spPr>
            <a:xfrm>
              <a:off x="5214446" y="3402503"/>
              <a:ext cx="10260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Port of Oakland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8"/>
          <p:cNvSpPr txBox="1">
            <a:spLocks noGrp="1"/>
          </p:cNvSpPr>
          <p:nvPr>
            <p:ph type="title"/>
          </p:nvPr>
        </p:nvSpPr>
        <p:spPr>
          <a:xfrm>
            <a:off x="1303800" y="222800"/>
            <a:ext cx="7030500" cy="100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Steering Committee / Topic Cohorts</a:t>
            </a:r>
            <a:endParaRPr/>
          </a:p>
        </p:txBody>
      </p:sp>
      <p:sp>
        <p:nvSpPr>
          <p:cNvPr id="454" name="Google Shape;454;p28"/>
          <p:cNvSpPr txBox="1">
            <a:spLocks noGrp="1"/>
          </p:cNvSpPr>
          <p:nvPr>
            <p:ph type="body" idx="1"/>
          </p:nvPr>
        </p:nvSpPr>
        <p:spPr>
          <a:xfrm>
            <a:off x="508125" y="1332625"/>
            <a:ext cx="8206200" cy="3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Outreach to stakeholders who may be interested and qualified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Inclusive of diverse voices 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Representative of Community Groups, Organizational Partners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Considerations: geography, interests and community involvement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SzPts val="13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0"/>
          <p:cNvSpPr txBox="1">
            <a:spLocks noGrp="1"/>
          </p:cNvSpPr>
          <p:nvPr>
            <p:ph type="title"/>
          </p:nvPr>
        </p:nvSpPr>
        <p:spPr>
          <a:xfrm>
            <a:off x="1246175" y="5006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" sz="3600"/>
              <a:t> What’s next - the process 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467" name="Google Shape;467;p30"/>
          <p:cNvSpPr txBox="1">
            <a:spLocks noGrp="1"/>
          </p:cNvSpPr>
          <p:nvPr>
            <p:ph type="body" idx="1"/>
          </p:nvPr>
        </p:nvSpPr>
        <p:spPr>
          <a:xfrm>
            <a:off x="143375" y="1290525"/>
            <a:ext cx="8813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38135"/>
              </a:buClr>
              <a:buSzPts val="1800"/>
              <a:buNone/>
            </a:pPr>
            <a:r>
              <a:rPr lang="en" sz="1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Mandatory January 11, 2020 Orientation</a:t>
            </a:r>
            <a:endParaRPr sz="3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38135"/>
              </a:buClr>
              <a:buSzPts val="1800"/>
              <a:buNone/>
            </a:pPr>
            <a:r>
              <a:rPr lang="en" sz="3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11:30 a.m. – 2:30 p.m, </a:t>
            </a:r>
            <a:r>
              <a:rPr lang="en" sz="3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Location to be Determined</a:t>
            </a:r>
            <a:endParaRPr sz="3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135"/>
              </a:buClr>
              <a:buSzPts val="3000"/>
              <a:buFont typeface="Arial"/>
              <a:buChar char="○"/>
            </a:pPr>
            <a:r>
              <a:rPr lang="en" sz="3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Equity Framework Orientation</a:t>
            </a:r>
            <a:endParaRPr sz="3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135"/>
              </a:buClr>
              <a:buSzPts val="3000"/>
              <a:buFont typeface="Arial"/>
              <a:buChar char="○"/>
            </a:pPr>
            <a:r>
              <a:rPr lang="en" sz="3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Review of Topic Areas</a:t>
            </a:r>
            <a:endParaRPr sz="3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8135"/>
              </a:buClr>
              <a:buSzPts val="3000"/>
              <a:buFont typeface="Arial"/>
              <a:buChar char="○"/>
            </a:pPr>
            <a:r>
              <a:rPr lang="en" sz="3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Process Overview</a:t>
            </a:r>
            <a:endParaRPr sz="3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3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1100" dirty="0">
              <a:solidFill>
                <a:srgbClr val="5381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 sz="2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ctrTitle"/>
          </p:nvPr>
        </p:nvSpPr>
        <p:spPr>
          <a:xfrm>
            <a:off x="306650" y="342625"/>
            <a:ext cx="6021600" cy="85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00000"/>
                </a:solidFill>
              </a:rPr>
              <a:t>A Collaborative Process</a:t>
            </a:r>
            <a:r>
              <a:rPr lang="en"/>
              <a:t> 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1"/>
          </p:nvPr>
        </p:nvSpPr>
        <p:spPr>
          <a:xfrm>
            <a:off x="896668" y="4105475"/>
            <a:ext cx="4993704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3200" b="1">
                <a:solidFill>
                  <a:srgbClr val="905A14"/>
                </a:solidFill>
              </a:rPr>
              <a:t>Getting there … together </a:t>
            </a:r>
            <a:endParaRPr sz="3200" b="1">
              <a:solidFill>
                <a:srgbClr val="905A14"/>
              </a:solidFill>
            </a:endParaRPr>
          </a:p>
        </p:txBody>
      </p:sp>
      <p:sp>
        <p:nvSpPr>
          <p:cNvPr id="285" name="Google Shape;285;p14"/>
          <p:cNvSpPr txBox="1"/>
          <p:nvPr/>
        </p:nvSpPr>
        <p:spPr>
          <a:xfrm>
            <a:off x="714564" y="1521098"/>
            <a:ext cx="454172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Agenda: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Benefits Agreement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we create it?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is involved?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3368380" y="1294616"/>
            <a:ext cx="5596716" cy="358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legal tool to ensure the common promises of benefits from development projects</a:t>
            </a:r>
            <a:r>
              <a:rPr lang="en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materialize for those who need them most.</a:t>
            </a:r>
            <a:b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773135" y="340509"/>
            <a:ext cx="67540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Benefits Agreements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15" descr="Handshak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913" y="1782194"/>
            <a:ext cx="2127198" cy="2127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1000875" y="143895"/>
            <a:ext cx="68853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" sz="3200">
                <a:solidFill>
                  <a:srgbClr val="313131"/>
                </a:solidFill>
              </a:rPr>
              <a:t>Howard Terminal Process Equity Framework</a:t>
            </a:r>
            <a:endParaRPr/>
          </a:p>
        </p:txBody>
      </p:sp>
      <p:grpSp>
        <p:nvGrpSpPr>
          <p:cNvPr id="298" name="Google Shape;298;p16"/>
          <p:cNvGrpSpPr/>
          <p:nvPr/>
        </p:nvGrpSpPr>
        <p:grpSpPr>
          <a:xfrm>
            <a:off x="5632317" y="1189775"/>
            <a:ext cx="3305700" cy="3483050"/>
            <a:chOff x="5632317" y="1189775"/>
            <a:chExt cx="3305700" cy="3483050"/>
          </a:xfrm>
        </p:grpSpPr>
        <p:sp>
          <p:nvSpPr>
            <p:cNvPr id="299" name="Google Shape;299;p16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Stakeholder Outreach Meetings</a:t>
              </a: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0" name="Google Shape;300;p16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Roboto"/>
                  <a:ea typeface="Roboto"/>
                  <a:cs typeface="Roboto"/>
                  <a:sym typeface="Roboto"/>
                </a:rPr>
                <a:t>Meetings with different stakeholders to hear diverse perspectives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1" name="Google Shape;301;p16"/>
          <p:cNvGrpSpPr/>
          <p:nvPr/>
        </p:nvGrpSpPr>
        <p:grpSpPr>
          <a:xfrm>
            <a:off x="0" y="1189989"/>
            <a:ext cx="3546900" cy="3482836"/>
            <a:chOff x="0" y="1189989"/>
            <a:chExt cx="3546900" cy="3482836"/>
          </a:xfrm>
        </p:grpSpPr>
        <p:sp>
          <p:nvSpPr>
            <p:cNvPr id="302" name="Google Shape;302;p16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CBA Research</a:t>
              </a: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p16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latin typeface="Roboto"/>
                  <a:ea typeface="Roboto"/>
                  <a:cs typeface="Roboto"/>
                  <a:sym typeface="Roboto"/>
                </a:rPr>
                <a:t>Analyzed the evolution of CBAs</a:t>
              </a:r>
              <a:endParaRPr sz="1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4" name="Google Shape;304;p16"/>
          <p:cNvGrpSpPr/>
          <p:nvPr/>
        </p:nvGrpSpPr>
        <p:grpSpPr>
          <a:xfrm>
            <a:off x="2944204" y="1189775"/>
            <a:ext cx="3305700" cy="3483050"/>
            <a:chOff x="2944204" y="1189775"/>
            <a:chExt cx="3305700" cy="3483050"/>
          </a:xfrm>
        </p:grpSpPr>
        <p:sp>
          <p:nvSpPr>
            <p:cNvPr id="305" name="Google Shape;305;p16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Race and Equity Baseline Indicators Report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16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Roboto"/>
                  <a:ea typeface="Roboto"/>
                  <a:cs typeface="Roboto"/>
                  <a:sym typeface="Roboto"/>
                </a:rPr>
                <a:t>Analyzed existing conditions by race for indicators that CBAs can influence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824025" y="208670"/>
            <a:ext cx="68853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" sz="3200">
                <a:solidFill>
                  <a:srgbClr val="313131"/>
                </a:solidFill>
              </a:rPr>
              <a:t>Howard Terminal Community Benefits Agreement Framework</a:t>
            </a:r>
            <a:endParaRPr/>
          </a:p>
        </p:txBody>
      </p:sp>
      <p:sp>
        <p:nvSpPr>
          <p:cNvPr id="312" name="Google Shape;312;p17"/>
          <p:cNvSpPr/>
          <p:nvPr/>
        </p:nvSpPr>
        <p:spPr>
          <a:xfrm>
            <a:off x="824025" y="1162370"/>
            <a:ext cx="68130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 dirty="0">
                <a:solidFill>
                  <a:srgbClr val="313131"/>
                </a:solidFill>
              </a:rPr>
              <a:t>Equity-centere</a:t>
            </a:r>
            <a:r>
              <a:rPr lang="en" sz="2400" b="1" dirty="0">
                <a:solidFill>
                  <a:srgbClr val="313131"/>
                </a:solidFill>
              </a:rPr>
              <a:t>d</a:t>
            </a:r>
            <a:endParaRPr sz="2400" b="1" dirty="0">
              <a:solidFill>
                <a:srgbClr val="31313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●"/>
            </a:pPr>
            <a:r>
              <a:rPr lang="en" sz="1800" dirty="0">
                <a:solidFill>
                  <a:srgbClr val="002060"/>
                </a:solidFill>
              </a:rPr>
              <a:t>Close Disparities</a:t>
            </a:r>
            <a:endParaRPr sz="2400" b="1" dirty="0">
              <a:solidFill>
                <a:srgbClr val="31313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 dirty="0">
                <a:solidFill>
                  <a:srgbClr val="313131"/>
                </a:solidFill>
              </a:rPr>
              <a:t>Guiding principles include:</a:t>
            </a:r>
            <a:endParaRPr b="1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Transparen</a:t>
            </a:r>
            <a:r>
              <a:rPr lang="en" sz="1800" dirty="0">
                <a:solidFill>
                  <a:srgbClr val="002060"/>
                </a:solidFill>
              </a:rPr>
              <a:t>cy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Inclusiv</a:t>
            </a:r>
            <a:r>
              <a:rPr lang="en" sz="1800" dirty="0">
                <a:solidFill>
                  <a:srgbClr val="002060"/>
                </a:solidFill>
              </a:rPr>
              <a:t>ity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Collaborative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Solution-seeking</a:t>
            </a:r>
            <a:endParaRPr sz="18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 dirty="0">
                <a:solidFill>
                  <a:srgbClr val="313131"/>
                </a:solidFill>
              </a:rPr>
              <a:t>Topics of interest could be:</a:t>
            </a:r>
            <a:endParaRPr b="1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Housing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Jobs / Employment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Recreation / Health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en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" sz="3200">
                <a:solidFill>
                  <a:srgbClr val="313131"/>
                </a:solidFill>
              </a:rPr>
              <a:t>EQUITY FRAMEWORK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>
            <a:spLocks noGrp="1"/>
          </p:cNvSpPr>
          <p:nvPr>
            <p:ph type="body" idx="1"/>
          </p:nvPr>
        </p:nvSpPr>
        <p:spPr>
          <a:xfrm>
            <a:off x="1388550" y="3603876"/>
            <a:ext cx="63669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3600" b="1">
                <a:solidFill>
                  <a:srgbClr val="603C0D"/>
                </a:solidFill>
                <a:latin typeface="Arial"/>
                <a:ea typeface="Arial"/>
                <a:cs typeface="Arial"/>
                <a:sym typeface="Arial"/>
              </a:rPr>
              <a:t>EQUITY FRAMEWORK</a:t>
            </a:r>
            <a:endParaRPr sz="3600" b="1">
              <a:solidFill>
                <a:srgbClr val="603C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Identifying  the disparities, root causes and addressing them through remedy</a:t>
            </a:r>
            <a:endParaRPr sz="3600" b="1">
              <a:solidFill>
                <a:srgbClr val="603C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375" y="461425"/>
            <a:ext cx="7642475" cy="29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>
            <a:spLocks noGrp="1"/>
          </p:cNvSpPr>
          <p:nvPr>
            <p:ph type="title"/>
          </p:nvPr>
        </p:nvSpPr>
        <p:spPr>
          <a:xfrm>
            <a:off x="311700" y="251575"/>
            <a:ext cx="85206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00000"/>
                </a:solidFill>
              </a:rPr>
              <a:t>Collaborative Decision Making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29" name="Google Shape;329;p20"/>
          <p:cNvSpPr txBox="1"/>
          <p:nvPr/>
        </p:nvSpPr>
        <p:spPr>
          <a:xfrm>
            <a:off x="765950" y="997225"/>
            <a:ext cx="7235400" cy="3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1" u="none" strike="noStrike" cap="none" dirty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Clear Purpose: Development of </a:t>
            </a:r>
            <a:r>
              <a:rPr lang="en" sz="3000" b="1" i="1" dirty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the Howard Terminal</a:t>
            </a:r>
            <a:r>
              <a:rPr lang="en" sz="3000" b="1" i="1" u="none" strike="noStrike" cap="none" dirty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CBA</a:t>
            </a:r>
            <a:endParaRPr sz="3000" b="1" i="1" u="none" strike="noStrike" cap="none" dirty="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Transparent</a:t>
            </a:r>
            <a:endParaRPr sz="2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Interest Based</a:t>
            </a:r>
            <a:endParaRPr sz="2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Empowering</a:t>
            </a:r>
            <a:endParaRPr sz="2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○"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Diversity of stakeholders</a:t>
            </a:r>
            <a:endParaRPr sz="2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○"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Diversity of thought</a:t>
            </a:r>
            <a:endParaRPr sz="2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Open Dialogue</a:t>
            </a:r>
            <a:endParaRPr sz="2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Joint Fact Finding / Problem Solving</a:t>
            </a:r>
            <a:endParaRPr sz="2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Policy and Technical Expertise</a:t>
            </a:r>
            <a:endParaRPr sz="24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C1B9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>
            <a:spLocks noGrp="1"/>
          </p:cNvSpPr>
          <p:nvPr>
            <p:ph type="title"/>
          </p:nvPr>
        </p:nvSpPr>
        <p:spPr>
          <a:xfrm>
            <a:off x="877300" y="443725"/>
            <a:ext cx="79311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" sz="3600"/>
              <a:t>Creating the Howard Terminal CBA </a:t>
            </a: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35" name="Google Shape;335;p21"/>
          <p:cNvSpPr txBox="1">
            <a:spLocks noGrp="1"/>
          </p:cNvSpPr>
          <p:nvPr>
            <p:ph type="body" idx="1"/>
          </p:nvPr>
        </p:nvSpPr>
        <p:spPr>
          <a:xfrm>
            <a:off x="1548525" y="1443025"/>
            <a:ext cx="6330300" cy="3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Educate and Inform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Agreements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 and Information Gathering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Resolution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SzPts val="1300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381</Words>
  <Application>Microsoft Office PowerPoint</Application>
  <PresentationFormat>On-screen Show (16:9)</PresentationFormat>
  <Paragraphs>98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Noto Sans Symbols</vt:lpstr>
      <vt:lpstr>Arial</vt:lpstr>
      <vt:lpstr>Maven Pro</vt:lpstr>
      <vt:lpstr>Nunito</vt:lpstr>
      <vt:lpstr>Roboto</vt:lpstr>
      <vt:lpstr>Momentum</vt:lpstr>
      <vt:lpstr>Howard Terminal Community Benefits Agreement  A Collaborative Process </vt:lpstr>
      <vt:lpstr>A Collaborative Process </vt:lpstr>
      <vt:lpstr>A legal tool to ensure the common promises of benefits from development projects materialize for those who need them most. </vt:lpstr>
      <vt:lpstr>Howard Terminal Process Equity Framework</vt:lpstr>
      <vt:lpstr>Howard Terminal Community Benefits Agreement Framework</vt:lpstr>
      <vt:lpstr>EQUITY FRAMEWORK</vt:lpstr>
      <vt:lpstr>PowerPoint Presentation</vt:lpstr>
      <vt:lpstr>Collaborative Decision Making</vt:lpstr>
      <vt:lpstr>Creating the Howard Terminal CBA   </vt:lpstr>
      <vt:lpstr>Steps for Creating the Howard Terminal CBA </vt:lpstr>
      <vt:lpstr>Topic Cohort Participation </vt:lpstr>
      <vt:lpstr>Howard Terminal CBA Steering Committee Process  </vt:lpstr>
      <vt:lpstr>Howard Terminal CBA Steering Committee Structure  </vt:lpstr>
      <vt:lpstr>Howard Terminal CBA Steering Committee Structure Example </vt:lpstr>
      <vt:lpstr>Howard Terminal CBA Process Planning Group  </vt:lpstr>
      <vt:lpstr>Steering Committee / Topic Cohorts</vt:lpstr>
      <vt:lpstr> What’s next - the process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Benefits Agreement  A Collaborative Process</dc:title>
  <dc:creator>Surlene Grant</dc:creator>
  <cp:lastModifiedBy>Cummings, Veronica</cp:lastModifiedBy>
  <cp:revision>5</cp:revision>
  <dcterms:modified xsi:type="dcterms:W3CDTF">2019-12-04T22:23:27Z</dcterms:modified>
</cp:coreProperties>
</file>