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CBF93-9AA2-4577-98E9-595D0A71A607}" v="22" dt="2024-05-08T23:16:29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, Jane" userId="42665895-44cf-4658-bade-5aa5a8a7d58e" providerId="ADAL" clId="{C01CBF93-9AA2-4577-98E9-595D0A71A607}"/>
    <pc:docChg chg="undo custSel addSld modSld sldOrd">
      <pc:chgData name="Mei, Jane" userId="42665895-44cf-4658-bade-5aa5a8a7d58e" providerId="ADAL" clId="{C01CBF93-9AA2-4577-98E9-595D0A71A607}" dt="2024-05-08T23:18:04.628" v="402" actId="20577"/>
      <pc:docMkLst>
        <pc:docMk/>
      </pc:docMkLst>
      <pc:sldChg chg="addSp delSp modSp mod">
        <pc:chgData name="Mei, Jane" userId="42665895-44cf-4658-bade-5aa5a8a7d58e" providerId="ADAL" clId="{C01CBF93-9AA2-4577-98E9-595D0A71A607}" dt="2024-05-08T22:59:25.314" v="40" actId="478"/>
        <pc:sldMkLst>
          <pc:docMk/>
          <pc:sldMk cId="327178968" sldId="256"/>
        </pc:sldMkLst>
        <pc:spChg chg="mod">
          <ac:chgData name="Mei, Jane" userId="42665895-44cf-4658-bade-5aa5a8a7d58e" providerId="ADAL" clId="{C01CBF93-9AA2-4577-98E9-595D0A71A607}" dt="2024-05-08T22:56:29.501" v="11" actId="20577"/>
          <ac:spMkLst>
            <pc:docMk/>
            <pc:sldMk cId="327178968" sldId="256"/>
            <ac:spMk id="3" creationId="{6DD0FF92-B2CF-C3FD-A2AC-DD400B5591C8}"/>
          </ac:spMkLst>
        </pc:spChg>
        <pc:spChg chg="mod">
          <ac:chgData name="Mei, Jane" userId="42665895-44cf-4658-bade-5aa5a8a7d58e" providerId="ADAL" clId="{C01CBF93-9AA2-4577-98E9-595D0A71A607}" dt="2024-05-08T22:56:25.291" v="4" actId="20577"/>
          <ac:spMkLst>
            <pc:docMk/>
            <pc:sldMk cId="327178968" sldId="256"/>
            <ac:spMk id="7" creationId="{09669B23-55D3-2FC8-DC8B-07EB89CE5517}"/>
          </ac:spMkLst>
        </pc:spChg>
        <pc:spChg chg="del mod">
          <ac:chgData name="Mei, Jane" userId="42665895-44cf-4658-bade-5aa5a8a7d58e" providerId="ADAL" clId="{C01CBF93-9AA2-4577-98E9-595D0A71A607}" dt="2024-05-08T22:58:35.118" v="18"/>
          <ac:spMkLst>
            <pc:docMk/>
            <pc:sldMk cId="327178968" sldId="256"/>
            <ac:spMk id="10" creationId="{0F609452-246C-159D-86E2-B92DF26BCAA9}"/>
          </ac:spMkLst>
        </pc:spChg>
        <pc:spChg chg="add del mod">
          <ac:chgData name="Mei, Jane" userId="42665895-44cf-4658-bade-5aa5a8a7d58e" providerId="ADAL" clId="{C01CBF93-9AA2-4577-98E9-595D0A71A607}" dt="2024-05-08T22:59:25.314" v="40" actId="478"/>
          <ac:spMkLst>
            <pc:docMk/>
            <pc:sldMk cId="327178968" sldId="256"/>
            <ac:spMk id="11" creationId="{CC1FABB9-AB2B-43DD-BF00-0B57CF0825B9}"/>
          </ac:spMkLst>
        </pc:spChg>
      </pc:sldChg>
      <pc:sldChg chg="addSp delSp modSp mod">
        <pc:chgData name="Mei, Jane" userId="42665895-44cf-4658-bade-5aa5a8a7d58e" providerId="ADAL" clId="{C01CBF93-9AA2-4577-98E9-595D0A71A607}" dt="2024-05-08T23:18:04.628" v="402" actId="20577"/>
        <pc:sldMkLst>
          <pc:docMk/>
          <pc:sldMk cId="1848488330" sldId="257"/>
        </pc:sldMkLst>
        <pc:spChg chg="mod">
          <ac:chgData name="Mei, Jane" userId="42665895-44cf-4658-bade-5aa5a8a7d58e" providerId="ADAL" clId="{C01CBF93-9AA2-4577-98E9-595D0A71A607}" dt="2024-05-08T23:18:04.628" v="402" actId="20577"/>
          <ac:spMkLst>
            <pc:docMk/>
            <pc:sldMk cId="1848488330" sldId="257"/>
            <ac:spMk id="10" creationId="{A6CFF80E-10E1-7098-F1FD-68F8791E4281}"/>
          </ac:spMkLst>
        </pc:spChg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1848488330" sldId="257"/>
            <ac:spMk id="13" creationId="{99C07C7D-A27E-3EC7-2326-BB7BED261D18}"/>
          </ac:spMkLst>
        </pc:spChg>
        <pc:spChg chg="add del mod">
          <ac:chgData name="Mei, Jane" userId="42665895-44cf-4658-bade-5aa5a8a7d58e" providerId="ADAL" clId="{C01CBF93-9AA2-4577-98E9-595D0A71A607}" dt="2024-05-08T22:59:21.223" v="39"/>
          <ac:spMkLst>
            <pc:docMk/>
            <pc:sldMk cId="1848488330" sldId="257"/>
            <ac:spMk id="14" creationId="{E5FBA284-F450-C82C-53DA-E443326326F4}"/>
          </ac:spMkLst>
        </pc:spChg>
      </pc:sldChg>
      <pc:sldChg chg="addSp delSp modSp mod">
        <pc:chgData name="Mei, Jane" userId="42665895-44cf-4658-bade-5aa5a8a7d58e" providerId="ADAL" clId="{C01CBF93-9AA2-4577-98E9-595D0A71A607}" dt="2024-05-08T23:17:57.733" v="400" actId="20577"/>
        <pc:sldMkLst>
          <pc:docMk/>
          <pc:sldMk cId="1038636056" sldId="258"/>
        </pc:sldMkLst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1038636056" sldId="258"/>
            <ac:spMk id="5" creationId="{1ACC6E05-46B1-63A5-E54F-CCA7CE3F9643}"/>
          </ac:spMkLst>
        </pc:spChg>
        <pc:spChg chg="add del mod">
          <ac:chgData name="Mei, Jane" userId="42665895-44cf-4658-bade-5aa5a8a7d58e" providerId="ADAL" clId="{C01CBF93-9AA2-4577-98E9-595D0A71A607}" dt="2024-05-08T22:59:19.527" v="38"/>
          <ac:spMkLst>
            <pc:docMk/>
            <pc:sldMk cId="1038636056" sldId="258"/>
            <ac:spMk id="6" creationId="{8206AC84-746C-CAE0-5666-CF5DA5C2FEE5}"/>
          </ac:spMkLst>
        </pc:spChg>
        <pc:spChg chg="mod">
          <ac:chgData name="Mei, Jane" userId="42665895-44cf-4658-bade-5aa5a8a7d58e" providerId="ADAL" clId="{C01CBF93-9AA2-4577-98E9-595D0A71A607}" dt="2024-05-08T23:17:57.733" v="400" actId="20577"/>
          <ac:spMkLst>
            <pc:docMk/>
            <pc:sldMk cId="1038636056" sldId="258"/>
            <ac:spMk id="10" creationId="{A6CFF80E-10E1-7098-F1FD-68F8791E4281}"/>
          </ac:spMkLst>
        </pc:spChg>
      </pc:sldChg>
      <pc:sldChg chg="addSp delSp modSp">
        <pc:chgData name="Mei, Jane" userId="42665895-44cf-4658-bade-5aa5a8a7d58e" providerId="ADAL" clId="{C01CBF93-9AA2-4577-98E9-595D0A71A607}" dt="2024-05-08T22:59:18.807" v="37"/>
        <pc:sldMkLst>
          <pc:docMk/>
          <pc:sldMk cId="3271922966" sldId="259"/>
        </pc:sldMkLst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3271922966" sldId="259"/>
            <ac:spMk id="16" creationId="{AC16D02E-B631-2879-2879-974B53D63F00}"/>
          </ac:spMkLst>
        </pc:spChg>
        <pc:spChg chg="add del mod">
          <ac:chgData name="Mei, Jane" userId="42665895-44cf-4658-bade-5aa5a8a7d58e" providerId="ADAL" clId="{C01CBF93-9AA2-4577-98E9-595D0A71A607}" dt="2024-05-08T22:59:18.807" v="37"/>
          <ac:spMkLst>
            <pc:docMk/>
            <pc:sldMk cId="3271922966" sldId="259"/>
            <ac:spMk id="17" creationId="{F8123788-0FAD-B480-38D7-C3D6F08EAA3E}"/>
          </ac:spMkLst>
        </pc:spChg>
      </pc:sldChg>
      <pc:sldChg chg="addSp delSp modSp mod">
        <pc:chgData name="Mei, Jane" userId="42665895-44cf-4658-bade-5aa5a8a7d58e" providerId="ADAL" clId="{C01CBF93-9AA2-4577-98E9-595D0A71A607}" dt="2024-05-08T23:17:38.997" v="397" actId="255"/>
        <pc:sldMkLst>
          <pc:docMk/>
          <pc:sldMk cId="2672559048" sldId="260"/>
        </pc:sldMkLst>
        <pc:spChg chg="mod">
          <ac:chgData name="Mei, Jane" userId="42665895-44cf-4658-bade-5aa5a8a7d58e" providerId="ADAL" clId="{C01CBF93-9AA2-4577-98E9-595D0A71A607}" dt="2024-05-08T23:17:38.997" v="397" actId="255"/>
          <ac:spMkLst>
            <pc:docMk/>
            <pc:sldMk cId="2672559048" sldId="260"/>
            <ac:spMk id="23" creationId="{105E8A3E-4D3E-6130-2416-5D33C9390D33}"/>
          </ac:spMkLst>
        </pc:spChg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2672559048" sldId="260"/>
            <ac:spMk id="24" creationId="{4583F517-9FF6-2D67-6F08-D8758DE933FA}"/>
          </ac:spMkLst>
        </pc:spChg>
        <pc:spChg chg="add del mod">
          <ac:chgData name="Mei, Jane" userId="42665895-44cf-4658-bade-5aa5a8a7d58e" providerId="ADAL" clId="{C01CBF93-9AA2-4577-98E9-595D0A71A607}" dt="2024-05-08T22:59:17.178" v="35"/>
          <ac:spMkLst>
            <pc:docMk/>
            <pc:sldMk cId="2672559048" sldId="260"/>
            <ac:spMk id="25" creationId="{B8FAF1A7-FEB9-CFD3-E336-9C1CCA19DDD4}"/>
          </ac:spMkLst>
        </pc:spChg>
      </pc:sldChg>
      <pc:sldChg chg="addSp delSp modSp mod">
        <pc:chgData name="Mei, Jane" userId="42665895-44cf-4658-bade-5aa5a8a7d58e" providerId="ADAL" clId="{C01CBF93-9AA2-4577-98E9-595D0A71A607}" dt="2024-05-08T23:17:46.187" v="398" actId="404"/>
        <pc:sldMkLst>
          <pc:docMk/>
          <pc:sldMk cId="444796352" sldId="261"/>
        </pc:sldMkLst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444796352" sldId="261"/>
            <ac:spMk id="3" creationId="{BDC4DDAE-C75C-2B38-A96E-9C0F1D8CC8DF}"/>
          </ac:spMkLst>
        </pc:spChg>
        <pc:spChg chg="add del mod">
          <ac:chgData name="Mei, Jane" userId="42665895-44cf-4658-bade-5aa5a8a7d58e" providerId="ADAL" clId="{C01CBF93-9AA2-4577-98E9-595D0A71A607}" dt="2024-05-08T22:59:18.104" v="36"/>
          <ac:spMkLst>
            <pc:docMk/>
            <pc:sldMk cId="444796352" sldId="261"/>
            <ac:spMk id="4" creationId="{763FA9FF-1B4B-FD5C-B204-61788938FF5B}"/>
          </ac:spMkLst>
        </pc:spChg>
        <pc:spChg chg="mod">
          <ac:chgData name="Mei, Jane" userId="42665895-44cf-4658-bade-5aa5a8a7d58e" providerId="ADAL" clId="{C01CBF93-9AA2-4577-98E9-595D0A71A607}" dt="2024-05-08T23:17:46.187" v="398" actId="404"/>
          <ac:spMkLst>
            <pc:docMk/>
            <pc:sldMk cId="444796352" sldId="261"/>
            <ac:spMk id="16" creationId="{ED54527B-5F62-398F-84D3-28E4BCBF5928}"/>
          </ac:spMkLst>
        </pc:spChg>
      </pc:sldChg>
      <pc:sldChg chg="addSp delSp modSp mod">
        <pc:chgData name="Mei, Jane" userId="42665895-44cf-4658-bade-5aa5a8a7d58e" providerId="ADAL" clId="{C01CBF93-9AA2-4577-98E9-595D0A71A607}" dt="2024-05-08T23:17:21.909" v="394" actId="14100"/>
        <pc:sldMkLst>
          <pc:docMk/>
          <pc:sldMk cId="396639171" sldId="262"/>
        </pc:sldMkLst>
        <pc:spChg chg="mod">
          <ac:chgData name="Mei, Jane" userId="42665895-44cf-4658-bade-5aa5a8a7d58e" providerId="ADAL" clId="{C01CBF93-9AA2-4577-98E9-595D0A71A607}" dt="2024-05-08T23:17:21.909" v="394" actId="14100"/>
          <ac:spMkLst>
            <pc:docMk/>
            <pc:sldMk cId="396639171" sldId="262"/>
            <ac:spMk id="7" creationId="{267D76B6-8AB7-79D5-A30E-DED1FE8E3423}"/>
          </ac:spMkLst>
        </pc:spChg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396639171" sldId="262"/>
            <ac:spMk id="9" creationId="{19F16DAE-4D29-6D0E-64AC-A9CB67DF160C}"/>
          </ac:spMkLst>
        </pc:spChg>
        <pc:spChg chg="add del mod">
          <ac:chgData name="Mei, Jane" userId="42665895-44cf-4658-bade-5aa5a8a7d58e" providerId="ADAL" clId="{C01CBF93-9AA2-4577-98E9-595D0A71A607}" dt="2024-05-08T22:59:16.566" v="34"/>
          <ac:spMkLst>
            <pc:docMk/>
            <pc:sldMk cId="396639171" sldId="262"/>
            <ac:spMk id="10" creationId="{5DEDBD10-E101-4D62-0A58-92FC8A7A1BCD}"/>
          </ac:spMkLst>
        </pc:spChg>
      </pc:sldChg>
      <pc:sldChg chg="addSp delSp modSp mod">
        <pc:chgData name="Mei, Jane" userId="42665895-44cf-4658-bade-5aa5a8a7d58e" providerId="ADAL" clId="{C01CBF93-9AA2-4577-98E9-595D0A71A607}" dt="2024-05-08T23:17:10.794" v="392" actId="404"/>
        <pc:sldMkLst>
          <pc:docMk/>
          <pc:sldMk cId="1818917399" sldId="263"/>
        </pc:sldMkLst>
        <pc:spChg chg="mod">
          <ac:chgData name="Mei, Jane" userId="42665895-44cf-4658-bade-5aa5a8a7d58e" providerId="ADAL" clId="{C01CBF93-9AA2-4577-98E9-595D0A71A607}" dt="2024-05-08T23:17:10.794" v="392" actId="404"/>
          <ac:spMkLst>
            <pc:docMk/>
            <pc:sldMk cId="1818917399" sldId="263"/>
            <ac:spMk id="38" creationId="{0DA65E18-ACCB-3480-C3A1-C27DAA0B004C}"/>
          </ac:spMkLst>
        </pc:spChg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1818917399" sldId="263"/>
            <ac:spMk id="39" creationId="{86D5D4EA-5D4F-2527-91D4-24D8A82771E6}"/>
          </ac:spMkLst>
        </pc:spChg>
        <pc:spChg chg="add del mod">
          <ac:chgData name="Mei, Jane" userId="42665895-44cf-4658-bade-5aa5a8a7d58e" providerId="ADAL" clId="{C01CBF93-9AA2-4577-98E9-595D0A71A607}" dt="2024-05-08T22:59:15.423" v="32"/>
          <ac:spMkLst>
            <pc:docMk/>
            <pc:sldMk cId="1818917399" sldId="263"/>
            <ac:spMk id="40" creationId="{B535360A-C451-D1D6-18BA-12BD3B9E8B0E}"/>
          </ac:spMkLst>
        </pc:spChg>
      </pc:sldChg>
      <pc:sldChg chg="addSp delSp modSp mod">
        <pc:chgData name="Mei, Jane" userId="42665895-44cf-4658-bade-5aa5a8a7d58e" providerId="ADAL" clId="{C01CBF93-9AA2-4577-98E9-595D0A71A607}" dt="2024-05-08T23:17:26.635" v="395" actId="404"/>
        <pc:sldMkLst>
          <pc:docMk/>
          <pc:sldMk cId="3009733888" sldId="265"/>
        </pc:sldMkLst>
        <pc:spChg chg="mod">
          <ac:chgData name="Mei, Jane" userId="42665895-44cf-4658-bade-5aa5a8a7d58e" providerId="ADAL" clId="{C01CBF93-9AA2-4577-98E9-595D0A71A607}" dt="2024-05-08T23:17:26.635" v="395" actId="404"/>
          <ac:spMkLst>
            <pc:docMk/>
            <pc:sldMk cId="3009733888" sldId="265"/>
            <ac:spMk id="4" creationId="{2A3F3DD0-7B46-B570-0D39-36D30767AC15}"/>
          </ac:spMkLst>
        </pc:spChg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3009733888" sldId="265"/>
            <ac:spMk id="9" creationId="{2C55DEE1-7783-F651-5FBA-A2B42CFC3255}"/>
          </ac:spMkLst>
        </pc:spChg>
        <pc:spChg chg="add del mod">
          <ac:chgData name="Mei, Jane" userId="42665895-44cf-4658-bade-5aa5a8a7d58e" providerId="ADAL" clId="{C01CBF93-9AA2-4577-98E9-595D0A71A607}" dt="2024-05-08T22:59:15.961" v="33"/>
          <ac:spMkLst>
            <pc:docMk/>
            <pc:sldMk cId="3009733888" sldId="265"/>
            <ac:spMk id="10" creationId="{82980619-88C3-6BD3-C0B2-58C9BDA05294}"/>
          </ac:spMkLst>
        </pc:spChg>
      </pc:sldChg>
      <pc:sldChg chg="addSp delSp modSp mod">
        <pc:chgData name="Mei, Jane" userId="42665895-44cf-4658-bade-5aa5a8a7d58e" providerId="ADAL" clId="{C01CBF93-9AA2-4577-98E9-595D0A71A607}" dt="2024-05-08T22:59:14.919" v="31"/>
        <pc:sldMkLst>
          <pc:docMk/>
          <pc:sldMk cId="2038851781" sldId="267"/>
        </pc:sldMkLst>
        <pc:spChg chg="del">
          <ac:chgData name="Mei, Jane" userId="42665895-44cf-4658-bade-5aa5a8a7d58e" providerId="ADAL" clId="{C01CBF93-9AA2-4577-98E9-595D0A71A607}" dt="2024-05-08T22:58:35.118" v="18"/>
          <ac:spMkLst>
            <pc:docMk/>
            <pc:sldMk cId="2038851781" sldId="267"/>
            <ac:spMk id="4" creationId="{ADA6E31F-BB3F-973E-F525-8E2A61FE8D24}"/>
          </ac:spMkLst>
        </pc:spChg>
        <pc:spChg chg="add del mod">
          <ac:chgData name="Mei, Jane" userId="42665895-44cf-4658-bade-5aa5a8a7d58e" providerId="ADAL" clId="{C01CBF93-9AA2-4577-98E9-595D0A71A607}" dt="2024-05-08T22:59:14.919" v="31"/>
          <ac:spMkLst>
            <pc:docMk/>
            <pc:sldMk cId="2038851781" sldId="267"/>
            <ac:spMk id="6" creationId="{29BA5B64-C33C-AECE-15FE-8493A9AF64D8}"/>
          </ac:spMkLst>
        </pc:spChg>
        <pc:spChg chg="mod">
          <ac:chgData name="Mei, Jane" userId="42665895-44cf-4658-bade-5aa5a8a7d58e" providerId="ADAL" clId="{C01CBF93-9AA2-4577-98E9-595D0A71A607}" dt="2024-05-08T22:57:18.049" v="13" actId="20577"/>
          <ac:spMkLst>
            <pc:docMk/>
            <pc:sldMk cId="2038851781" sldId="267"/>
            <ac:spMk id="7" creationId="{09669B23-55D3-2FC8-DC8B-07EB89CE5517}"/>
          </ac:spMkLst>
        </pc:spChg>
      </pc:sldChg>
      <pc:sldChg chg="modSp add mod ord">
        <pc:chgData name="Mei, Jane" userId="42665895-44cf-4658-bade-5aa5a8a7d58e" providerId="ADAL" clId="{C01CBF93-9AA2-4577-98E9-595D0A71A607}" dt="2024-05-08T23:17:07.021" v="391" actId="404"/>
        <pc:sldMkLst>
          <pc:docMk/>
          <pc:sldMk cId="1964243069" sldId="268"/>
        </pc:sldMkLst>
        <pc:spChg chg="mod">
          <ac:chgData name="Mei, Jane" userId="42665895-44cf-4658-bade-5aa5a8a7d58e" providerId="ADAL" clId="{C01CBF93-9AA2-4577-98E9-595D0A71A607}" dt="2024-05-08T23:14:29.496" v="53" actId="20577"/>
          <ac:spMkLst>
            <pc:docMk/>
            <pc:sldMk cId="1964243069" sldId="268"/>
            <ac:spMk id="2" creationId="{3D45FC90-2FA4-2CBA-686A-F9E03B37A6E4}"/>
          </ac:spMkLst>
        </pc:spChg>
        <pc:spChg chg="mod">
          <ac:chgData name="Mei, Jane" userId="42665895-44cf-4658-bade-5aa5a8a7d58e" providerId="ADAL" clId="{C01CBF93-9AA2-4577-98E9-595D0A71A607}" dt="2024-05-08T23:17:07.021" v="391" actId="404"/>
          <ac:spMkLst>
            <pc:docMk/>
            <pc:sldMk cId="1964243069" sldId="268"/>
            <ac:spMk id="4" creationId="{2A3F3DD0-7B46-B570-0D39-36D30767AC15}"/>
          </ac:spMkLst>
        </pc:spChg>
        <pc:spChg chg="mod">
          <ac:chgData name="Mei, Jane" userId="42665895-44cf-4658-bade-5aa5a8a7d58e" providerId="ADAL" clId="{C01CBF93-9AA2-4577-98E9-595D0A71A607}" dt="2024-05-08T23:16:51.847" v="390" actId="20577"/>
          <ac:spMkLst>
            <pc:docMk/>
            <pc:sldMk cId="1964243069" sldId="268"/>
            <ac:spMk id="6" creationId="{558483F9-4C29-8C70-0641-ADCEBA83C4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46A88-0ED6-40C7-9848-971EA8E64DA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A122A-461D-449E-97ED-D1D1ACB26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5B46-5BD8-8D08-3D66-E1BC2DDA6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A0F62-D389-556E-C140-8329A4E2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8FA5D-A235-728C-7C49-B7E27553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6FE3-43F9-4DBF-9F16-5206521CE9E8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10AD3-62D0-5714-456E-1AB7F00C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3CD39-52E5-CE49-B2F0-0C0FF650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C821-04CD-6F4F-56F4-3FEFE848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E05B7-7AEB-5073-059B-8CED4CB99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447F-08F9-4F5C-10CF-3DEFC21D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DDC4-F242-4DEC-9426-CA8DEC53BD2D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6C85-A39A-9A5C-237C-CB1A187E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8BD5-12E2-D126-7F08-29F9E405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8E8D3-8883-C71B-E915-81A65D687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54FDA-8A16-2BB5-C62B-8CBD43338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29405-CD5C-EF14-CAD1-F76F56F4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0C0E-3B5A-413A-8FFC-784FBDEB89CB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293C7-D95D-EB02-6579-D0FECDD0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F54E3-C85D-8713-5945-2A8F2DE0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4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4C7E-3B0E-E1A1-7E9C-143B38F3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FC90-46A9-1D48-FAC5-0C497F47A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04C97-2333-AA62-312E-BABCAC37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938E-CCCB-4CDB-9546-F08938EB96B4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F103-F039-1D5A-EA7B-FE7EAFD1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502-ED23-9A5D-CB1F-133B5B87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8CC8-1A4A-3DC2-A3CF-2BF01943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8A18E-E912-852C-3A1C-0C66A8A1E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FE8C0-F27F-1B55-D555-07EC56AF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6D0-6427-424A-8050-608F20E2C9F1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518D-99F4-8885-6A8E-2C9D3364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E464-713F-BFCE-3CE0-C190DA4B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B38F-5EDB-5A4A-DD19-5BB0F16B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EBF5-027B-60ED-A57C-38A894898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F7E24-7FD9-FD7E-2AA2-A9716AF6F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47361-B001-0D08-B027-5EB0DC3C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CECC-C465-4709-8FAD-4D5C5D161E94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AB93-73D7-D5B9-34F1-A2D29EA8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DC43-CDBF-4BC4-8ABB-99669B95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773A-5B48-F61E-94E8-2040996E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72DB9-9084-C5DF-BABF-21B55AF5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0B9DF-CB12-0706-5D10-B2FEA5A5B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DED0C-4B14-00D0-06F9-0C36C33A0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97698-6594-989E-7073-27A93C3A6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263FA-04E3-198D-FB4F-6EDEDA69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AA5-D8FE-424F-873B-E6591FE46ECC}" type="datetime1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8BA16-31CC-F6DD-CB27-859AC399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99F30-F1AA-83E5-CEDF-160BBEE3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21DF-9239-DA70-E050-15668346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35F75-2D58-9909-F6A6-3D03846D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0EEC-5F8D-4B30-BFB6-4DCD648A6E33}" type="datetime1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6A641-9A8D-AA0F-F034-98B6C4E6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30760-D0B4-6B47-A9BC-A7597F25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8C653-B308-2DF9-92AE-FAF99C3E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3525-5E9C-4409-8638-693523C88288}" type="datetime1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DC7EC-C12B-746A-A177-8A8DEE7D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4F99-2048-26EC-085C-0470FEB7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9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D99E-14E1-053A-05B0-FF34D6BD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D16A-F3BE-26A1-C28C-9F4DAC0A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0CAE0-6B45-3D44-EF0F-4433FEFBE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C2559-2E38-FE0B-9485-01896C8E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922A-4FFB-426C-A007-B3A3D3AC3B6D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8D318-3ED0-DAE5-12C6-502923DC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CD188-A517-9C41-86C0-01CD3910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3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8FAF-4993-F1A3-4F82-E26A5278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E3A56-51CD-7287-1D9D-B892F679B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B23E8-CBEE-F1F4-3F57-98F3DF58B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DD8A7-886C-8B20-C5DA-4CD77011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5968-A0B6-43DC-A578-B06725DE832F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68707-7A83-1CD3-F3FC-FA17E9AC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02E6E-9574-EF65-650E-217645B7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48F75-9ABE-58DC-D8E8-504D5139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2617-9E2E-58DD-58D5-C651D224D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01ABF-C67D-6D4B-D2B3-6717A577F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64D4-FD8C-4CE7-A4A9-5D1DDE3413A1}" type="datetime1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A586D-9399-9678-4D7A-1EF00E8C0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05E5-95B5-D35A-D80F-329EF7E11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40E4-30CA-45D0-84C3-60EC7A24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pd@oakland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t.ly/73rdActiv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pd@oaklandca.gov" TargetMode="External"/><Relationship Id="rId2" Type="http://schemas.openxmlformats.org/officeDocument/2006/relationships/hyperlink" Target="https://bit.ly/73rdActiv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.ly/73rdAc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16">
            <a:extLst>
              <a:ext uri="{FF2B5EF4-FFF2-40B4-BE49-F238E27FC236}">
                <a16:creationId xmlns:a16="http://schemas.microsoft.com/office/drawing/2014/main" id="{D47B6936-9B43-0086-6266-DB0D826F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24000" y="1876425"/>
            <a:ext cx="9144000" cy="16137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9EC77-46BD-7FBF-E5BD-E7D7A48C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1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C26D-B0BC-4387-35B0-70AAC17F6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007"/>
            <a:ext cx="9144000" cy="14499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ontserrat" pitchFamily="2" charset="0"/>
              </a:rPr>
              <a:t>73rd Avenue </a:t>
            </a:r>
            <a:br>
              <a:rPr lang="en-US" b="1" dirty="0">
                <a:latin typeface="Montserrat" pitchFamily="2" charset="0"/>
              </a:rPr>
            </a:br>
            <a:r>
              <a:rPr lang="en-US" b="1" dirty="0">
                <a:latin typeface="Montserrat" pitchFamily="2" charset="0"/>
              </a:rPr>
              <a:t>Active Routes to Transit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0FF92-B2CF-C3FD-A2AC-DD400B559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568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Montserrat" pitchFamily="2" charset="0"/>
              </a:rPr>
              <a:t>Mayor’s Commission on </a:t>
            </a:r>
            <a:br>
              <a:rPr lang="en-US" dirty="0">
                <a:latin typeface="Montserrat" pitchFamily="2" charset="0"/>
              </a:rPr>
            </a:br>
            <a:r>
              <a:rPr lang="en-US" dirty="0">
                <a:latin typeface="Montserrat" pitchFamily="2" charset="0"/>
              </a:rPr>
              <a:t>Persons with Disabilities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Montserrat" pitchFamily="2" charset="0"/>
              </a:rPr>
              <a:t>May 20,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69B23-55D3-2FC8-DC8B-07EB89CE5517}"/>
              </a:ext>
            </a:extLst>
          </p:cNvPr>
          <p:cNvSpPr txBox="1"/>
          <p:nvPr/>
        </p:nvSpPr>
        <p:spPr>
          <a:xfrm>
            <a:off x="5391150" y="3602038"/>
            <a:ext cx="52768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 dirty="0">
                <a:latin typeface="Montserrat" pitchFamily="2" charset="0"/>
              </a:rPr>
              <a:t>Manuel Corona</a:t>
            </a:r>
            <a:br>
              <a:rPr lang="en-US" sz="24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Jane Mei</a:t>
            </a:r>
          </a:p>
          <a:p>
            <a:pPr algn="r">
              <a:spcBef>
                <a:spcPts val="600"/>
              </a:spcBef>
            </a:pPr>
            <a:r>
              <a:rPr lang="en-US" sz="2400" dirty="0">
                <a:latin typeface="Montserrat" pitchFamily="2" charset="0"/>
                <a:hlinkClick r:id="rId2"/>
              </a:rPr>
              <a:t>ppd@oaklandca.gov</a:t>
            </a:r>
            <a:br>
              <a:rPr lang="en-US" sz="24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Planning &amp; Project Development</a:t>
            </a:r>
            <a:br>
              <a:rPr lang="en-US" sz="24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OakDOT</a:t>
            </a:r>
          </a:p>
        </p:txBody>
      </p:sp>
      <p:pic>
        <p:nvPicPr>
          <p:cNvPr id="8" name="Picture 7" descr="City of Oakland Department of Transportation logo">
            <a:extLst>
              <a:ext uri="{FF2B5EF4-FFF2-40B4-BE49-F238E27FC236}">
                <a16:creationId xmlns:a16="http://schemas.microsoft.com/office/drawing/2014/main" id="{BBA69D06-B4A2-6FA4-4200-64BE3493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775" y="0"/>
            <a:ext cx="4430886" cy="13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10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Next Steps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8483F9-4C29-8C70-0641-ADCEBA83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58467"/>
            <a:ext cx="6312937" cy="43513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Montserrat" pitchFamily="2" charset="0"/>
              </a:rPr>
              <a:t>What are you concerns about this project or the median path design? </a:t>
            </a:r>
            <a:br>
              <a:rPr lang="en-US" sz="24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Is there anything you would change?</a:t>
            </a:r>
          </a:p>
          <a:p>
            <a:r>
              <a:rPr lang="en-US" sz="2400" dirty="0">
                <a:latin typeface="Montserrat" pitchFamily="2" charset="0"/>
              </a:rPr>
              <a:t>OakDOT will apply for grant funding in June 2024. Would MCPD be willing to provide a Letter of Support?</a:t>
            </a:r>
          </a:p>
          <a:p>
            <a:r>
              <a:rPr lang="en-US" sz="2400" dirty="0">
                <a:latin typeface="Montserrat" pitchFamily="2" charset="0"/>
              </a:rPr>
              <a:t>Read more online or sign up for email updates: </a:t>
            </a:r>
            <a:r>
              <a:rPr lang="en-US" sz="2400" dirty="0">
                <a:latin typeface="Montserrat" pitchFamily="2" charset="0"/>
                <a:hlinkClick r:id="rId2"/>
              </a:rPr>
              <a:t>https://bit.ly/73rdActive</a:t>
            </a:r>
            <a:r>
              <a:rPr lang="en-US" sz="2400" dirty="0">
                <a:latin typeface="Montserrat" pitchFamily="2" charset="0"/>
              </a:rPr>
              <a:t> </a:t>
            </a:r>
          </a:p>
          <a:p>
            <a:endParaRPr lang="en-US" sz="2400" dirty="0">
              <a:latin typeface="Montserrat" pitchFamily="2" charset="0"/>
            </a:endParaRPr>
          </a:p>
          <a:p>
            <a:pPr lvl="1"/>
            <a:endParaRPr lang="en-US" dirty="0">
              <a:latin typeface="Montserra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6676A-97BF-AEDB-83CB-17EA80494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r="30587" b="279"/>
          <a:stretch/>
        </p:blipFill>
        <p:spPr>
          <a:xfrm>
            <a:off x="7229475" y="1753717"/>
            <a:ext cx="4314826" cy="34183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3F3DD0-7B46-B570-0D39-36D30767AC15}"/>
              </a:ext>
            </a:extLst>
          </p:cNvPr>
          <p:cNvSpPr txBox="1">
            <a:spLocks/>
          </p:cNvSpPr>
          <p:nvPr/>
        </p:nvSpPr>
        <p:spPr>
          <a:xfrm>
            <a:off x="5672826" y="5364838"/>
            <a:ext cx="5861949" cy="75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Rendering of the </a:t>
            </a:r>
            <a:br>
              <a:rPr lang="en-US" sz="2000" dirty="0">
                <a:latin typeface="Montserrat" pitchFamily="2" charset="0"/>
              </a:rPr>
            </a:br>
            <a:r>
              <a:rPr lang="en-US" sz="2000" dirty="0">
                <a:latin typeface="Montserrat" pitchFamily="2" charset="0"/>
              </a:rPr>
              <a:t>Median Path design option.</a:t>
            </a:r>
          </a:p>
        </p:txBody>
      </p:sp>
    </p:spTree>
    <p:extLst>
      <p:ext uri="{BB962C8B-B14F-4D97-AF65-F5344CB8AC3E}">
        <p14:creationId xmlns:p14="http://schemas.microsoft.com/office/powerpoint/2010/main" val="196424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16">
            <a:extLst>
              <a:ext uri="{FF2B5EF4-FFF2-40B4-BE49-F238E27FC236}">
                <a16:creationId xmlns:a16="http://schemas.microsoft.com/office/drawing/2014/main" id="{D47B6936-9B43-0086-6266-DB0D826F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24000" y="1876425"/>
            <a:ext cx="9144000" cy="16137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9EC77-46BD-7FBF-E5BD-E7D7A48C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11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C26D-B0BC-4387-35B0-70AAC17F6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007"/>
            <a:ext cx="9144000" cy="14499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ontserrat" pitchFamily="2" charset="0"/>
              </a:rPr>
              <a:t>73rd Avenue </a:t>
            </a:r>
            <a:br>
              <a:rPr lang="en-US" b="1" dirty="0">
                <a:latin typeface="Montserrat" pitchFamily="2" charset="0"/>
              </a:rPr>
            </a:br>
            <a:r>
              <a:rPr lang="en-US" b="1" dirty="0">
                <a:latin typeface="Montserrat" pitchFamily="2" charset="0"/>
              </a:rPr>
              <a:t>Active Routes to Transit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0FF92-B2CF-C3FD-A2AC-DD400B559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91293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Montserrat" pitchFamily="2" charset="0"/>
              </a:rPr>
              <a:t>Read more online or </a:t>
            </a:r>
            <a:br>
              <a:rPr lang="en-US" dirty="0">
                <a:latin typeface="Montserrat" pitchFamily="2" charset="0"/>
              </a:rPr>
            </a:br>
            <a:r>
              <a:rPr lang="en-US" dirty="0">
                <a:latin typeface="Montserrat" pitchFamily="2" charset="0"/>
              </a:rPr>
              <a:t>sign up for email updates:</a:t>
            </a:r>
            <a:br>
              <a:rPr lang="en-US" dirty="0">
                <a:latin typeface="Montserrat" pitchFamily="2" charset="0"/>
                <a:hlinkClick r:id="rId2"/>
              </a:rPr>
            </a:br>
            <a:r>
              <a:rPr lang="en-US" dirty="0">
                <a:latin typeface="Montserrat" pitchFamily="2" charset="0"/>
                <a:hlinkClick r:id="rId2"/>
              </a:rPr>
              <a:t>https://bit.ly/73rdActive</a:t>
            </a:r>
            <a:endParaRPr lang="en-US" dirty="0">
              <a:latin typeface="Montserrat" pitchFamily="2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69B23-55D3-2FC8-DC8B-07EB89CE5517}"/>
              </a:ext>
            </a:extLst>
          </p:cNvPr>
          <p:cNvSpPr txBox="1"/>
          <p:nvPr/>
        </p:nvSpPr>
        <p:spPr>
          <a:xfrm>
            <a:off x="5124450" y="3602038"/>
            <a:ext cx="55435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 dirty="0">
                <a:latin typeface="Montserrat" pitchFamily="2" charset="0"/>
              </a:rPr>
              <a:t>Manuel Corona</a:t>
            </a:r>
            <a:br>
              <a:rPr lang="en-US" sz="24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Jane Mei</a:t>
            </a:r>
          </a:p>
          <a:p>
            <a:pPr algn="r">
              <a:spcBef>
                <a:spcPts val="600"/>
              </a:spcBef>
            </a:pPr>
            <a:r>
              <a:rPr lang="en-US" sz="2400" dirty="0">
                <a:latin typeface="Montserrat" pitchFamily="2" charset="0"/>
                <a:hlinkClick r:id="rId3"/>
              </a:rPr>
              <a:t>ppd@oaklandca.gov</a:t>
            </a:r>
            <a:br>
              <a:rPr lang="en-US" sz="24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Planning &amp; Project Development</a:t>
            </a:r>
            <a:br>
              <a:rPr lang="en-US" sz="24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OakDOT</a:t>
            </a:r>
          </a:p>
        </p:txBody>
      </p:sp>
      <p:pic>
        <p:nvPicPr>
          <p:cNvPr id="8" name="Picture 7" descr="City of Oakland Department of Transportation logo">
            <a:extLst>
              <a:ext uri="{FF2B5EF4-FFF2-40B4-BE49-F238E27FC236}">
                <a16:creationId xmlns:a16="http://schemas.microsoft.com/office/drawing/2014/main" id="{BBA69D06-B4A2-6FA4-4200-64BE34933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775" y="0"/>
            <a:ext cx="4430886" cy="13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2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8522-9183-537D-29B5-AA02B967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58467"/>
            <a:ext cx="5257800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Montserrat SemiBold" pitchFamily="2" charset="0"/>
              </a:rPr>
              <a:t>Project extents</a:t>
            </a:r>
            <a:r>
              <a:rPr lang="en-US" dirty="0">
                <a:latin typeface="Montserrat" pitchFamily="2" charset="0"/>
              </a:rPr>
              <a:t>: 73rd Ave from MacArthur Blvd to International Blvd</a:t>
            </a:r>
          </a:p>
          <a:p>
            <a:r>
              <a:rPr lang="en-US" dirty="0">
                <a:latin typeface="Montserrat SemiBold" pitchFamily="2" charset="0"/>
              </a:rPr>
              <a:t>Connects to</a:t>
            </a:r>
            <a:r>
              <a:rPr lang="en-US" dirty="0">
                <a:latin typeface="Montserrat" pitchFamily="2" charset="0"/>
              </a:rPr>
              <a:t>:</a:t>
            </a:r>
          </a:p>
          <a:p>
            <a:pPr lvl="1"/>
            <a:r>
              <a:rPr lang="en-US" dirty="0">
                <a:latin typeface="Montserrat" pitchFamily="2" charset="0"/>
              </a:rPr>
              <a:t>Eastmont Transit Center</a:t>
            </a:r>
          </a:p>
          <a:p>
            <a:pPr lvl="1"/>
            <a:r>
              <a:rPr lang="en-US" dirty="0">
                <a:latin typeface="Montserrat" pitchFamily="2" charset="0"/>
              </a:rPr>
              <a:t>Eastmont Town Center (shopping mall)</a:t>
            </a:r>
          </a:p>
          <a:p>
            <a:pPr lvl="1"/>
            <a:r>
              <a:rPr lang="en-US" dirty="0">
                <a:latin typeface="Montserrat" pitchFamily="2" charset="0"/>
              </a:rPr>
              <a:t>AC Transit Bus Rapid Transit (Route T1 Tempo)</a:t>
            </a:r>
          </a:p>
          <a:p>
            <a:pPr lvl="1"/>
            <a:r>
              <a:rPr lang="en-US" dirty="0">
                <a:latin typeface="Montserrat" pitchFamily="2" charset="0"/>
              </a:rPr>
              <a:t>Coliseum BART Station </a:t>
            </a:r>
            <a:br>
              <a:rPr lang="en-US" dirty="0">
                <a:latin typeface="Montserrat" pitchFamily="2" charset="0"/>
              </a:rPr>
            </a:br>
            <a:r>
              <a:rPr lang="en-US" dirty="0">
                <a:latin typeface="Montserrat" pitchFamily="2" charset="0"/>
              </a:rPr>
              <a:t>(via existing bike routes)</a:t>
            </a:r>
          </a:p>
          <a:p>
            <a:pPr lvl="1"/>
            <a:endParaRPr lang="en-US" dirty="0">
              <a:latin typeface="Montserrat" pitchFamily="2" charset="0"/>
            </a:endParaRPr>
          </a:p>
        </p:txBody>
      </p:sp>
      <p:pic>
        <p:nvPicPr>
          <p:cNvPr id="4" name="Picture 3" descr="Image: a map highlighting the 73rd Ave Project Corridor. A dark green line highlights the 73rd Ave between MacArthur Blvd and International Blvd. A lighter green line shows connections to the Coliseum BART Station via existing bike routes on 73rd Ave, 71st Ave, and 69th Ave south of International Blvd.">
            <a:extLst>
              <a:ext uri="{FF2B5EF4-FFF2-40B4-BE49-F238E27FC236}">
                <a16:creationId xmlns:a16="http://schemas.microsoft.com/office/drawing/2014/main" id="{BFF1A03A-E5BE-36B6-5C60-6134C177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57" y="1743837"/>
            <a:ext cx="5353618" cy="3512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CFF80E-10E1-7098-F1FD-68F8791E4281}"/>
              </a:ext>
            </a:extLst>
          </p:cNvPr>
          <p:cNvSpPr txBox="1">
            <a:spLocks/>
          </p:cNvSpPr>
          <p:nvPr/>
        </p:nvSpPr>
        <p:spPr>
          <a:xfrm>
            <a:off x="6276975" y="5364838"/>
            <a:ext cx="5257800" cy="75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A map highlighting the </a:t>
            </a:r>
            <a:br>
              <a:rPr lang="en-US" sz="2000" dirty="0">
                <a:latin typeface="Montserrat" pitchFamily="2" charset="0"/>
              </a:rPr>
            </a:br>
            <a:r>
              <a:rPr lang="en-US" sz="2000" dirty="0">
                <a:latin typeface="Montserrat" pitchFamily="2" charset="0"/>
              </a:rPr>
              <a:t>73rd Ave Project Corridor.</a:t>
            </a:r>
          </a:p>
        </p:txBody>
      </p:sp>
    </p:spTree>
    <p:extLst>
      <p:ext uri="{BB962C8B-B14F-4D97-AF65-F5344CB8AC3E}">
        <p14:creationId xmlns:p14="http://schemas.microsoft.com/office/powerpoint/2010/main" val="184848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3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8522-9183-537D-29B5-AA02B967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58467"/>
            <a:ext cx="5257800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Montserrat SemiBold" pitchFamily="2" charset="0"/>
              </a:rPr>
              <a:t>Goal</a:t>
            </a:r>
            <a:r>
              <a:rPr lang="en-US" dirty="0">
                <a:latin typeface="Montserrat" pitchFamily="2" charset="0"/>
              </a:rPr>
              <a:t>: Prioritize safety and comfort for transit users, pedestrians and cyclists.</a:t>
            </a:r>
          </a:p>
          <a:p>
            <a:r>
              <a:rPr lang="en-US" dirty="0">
                <a:latin typeface="Montserrat SemiBold" pitchFamily="2" charset="0"/>
              </a:rPr>
              <a:t>Current status</a:t>
            </a:r>
            <a:r>
              <a:rPr lang="en-US" dirty="0">
                <a:latin typeface="Montserrat" pitchFamily="2" charset="0"/>
              </a:rPr>
              <a:t>: OakDOT has selected a preferred design alternative and is applying for grant funding.</a:t>
            </a:r>
          </a:p>
          <a:p>
            <a:r>
              <a:rPr lang="en-US" dirty="0">
                <a:latin typeface="Montserrat" pitchFamily="2" charset="0"/>
              </a:rPr>
              <a:t>Project website: </a:t>
            </a:r>
            <a:r>
              <a:rPr lang="en-US" sz="2400" dirty="0">
                <a:latin typeface="Montserrat" pitchFamily="2" charset="0"/>
                <a:hlinkClick r:id="rId2"/>
              </a:rPr>
              <a:t>https://bit.ly/73rdActive</a:t>
            </a:r>
            <a:endParaRPr lang="en-US" sz="2400" dirty="0">
              <a:latin typeface="Montserrat" pitchFamily="2" charset="0"/>
            </a:endParaRPr>
          </a:p>
        </p:txBody>
      </p:sp>
      <p:pic>
        <p:nvPicPr>
          <p:cNvPr id="4" name="Picture 3" descr="Image: a map highlighting the 73rd Ave Project Corridor. A dark green line highlights the 73rd Ave between MacArthur Blvd and International Blvd. A lighter green line shows connections to the Coliseum BART Station via existing bike routes on 73rd Ave, 71st Ave, and 69th Ave south of International Blvd.">
            <a:extLst>
              <a:ext uri="{FF2B5EF4-FFF2-40B4-BE49-F238E27FC236}">
                <a16:creationId xmlns:a16="http://schemas.microsoft.com/office/drawing/2014/main" id="{BFF1A03A-E5BE-36B6-5C60-6134C177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57" y="1743837"/>
            <a:ext cx="5353618" cy="3512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CFF80E-10E1-7098-F1FD-68F8791E4281}"/>
              </a:ext>
            </a:extLst>
          </p:cNvPr>
          <p:cNvSpPr txBox="1">
            <a:spLocks/>
          </p:cNvSpPr>
          <p:nvPr/>
        </p:nvSpPr>
        <p:spPr>
          <a:xfrm>
            <a:off x="6276975" y="5364838"/>
            <a:ext cx="5257800" cy="75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A map highlighting the </a:t>
            </a:r>
            <a:br>
              <a:rPr lang="en-US" sz="2000" dirty="0">
                <a:latin typeface="Montserrat" pitchFamily="2" charset="0"/>
              </a:rPr>
            </a:br>
            <a:r>
              <a:rPr lang="en-US" sz="2000" dirty="0">
                <a:latin typeface="Montserrat" pitchFamily="2" charset="0"/>
              </a:rPr>
              <a:t>73rd Ave Project Corridor.</a:t>
            </a:r>
          </a:p>
        </p:txBody>
      </p:sp>
    </p:spTree>
    <p:extLst>
      <p:ext uri="{BB962C8B-B14F-4D97-AF65-F5344CB8AC3E}">
        <p14:creationId xmlns:p14="http://schemas.microsoft.com/office/powerpoint/2010/main" val="103863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4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Past Planning Efforts</a:t>
            </a:r>
          </a:p>
        </p:txBody>
      </p:sp>
      <p:pic>
        <p:nvPicPr>
          <p:cNvPr id="7" name="Picture 6" descr="Cover from the Let's Bike Oakland 2019 Oakland Bike Plan">
            <a:extLst>
              <a:ext uri="{FF2B5EF4-FFF2-40B4-BE49-F238E27FC236}">
                <a16:creationId xmlns:a16="http://schemas.microsoft.com/office/drawing/2014/main" id="{756D27A6-68CE-B27D-360B-C1273687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 b="3198"/>
          <a:stretch/>
        </p:blipFill>
        <p:spPr>
          <a:xfrm>
            <a:off x="647700" y="1658464"/>
            <a:ext cx="2888881" cy="18676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8522-9183-537D-29B5-AA02B967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32" y="3808310"/>
            <a:ext cx="3092585" cy="1098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atin typeface="Montserrat" pitchFamily="2" charset="0"/>
              </a:rPr>
              <a:t>Let’s Bike Oakland </a:t>
            </a:r>
            <a:r>
              <a:rPr lang="en-US" sz="2400" dirty="0" err="1">
                <a:latin typeface="Montserrat" pitchFamily="2" charset="0"/>
              </a:rPr>
              <a:t>Oakland</a:t>
            </a:r>
            <a:r>
              <a:rPr lang="en-US" sz="2400" dirty="0">
                <a:latin typeface="Montserrat" pitchFamily="2" charset="0"/>
              </a:rPr>
              <a:t> Bike Plan Update (2019)</a:t>
            </a:r>
          </a:p>
        </p:txBody>
      </p:sp>
      <p:pic>
        <p:nvPicPr>
          <p:cNvPr id="9" name="Picture 8" descr="Image from East Oakland Neighborhood Initiative (EONI) Community Plan. Some text reads &quot;Better Neighborhoods, Same Neighbors!&quot;.">
            <a:extLst>
              <a:ext uri="{FF2B5EF4-FFF2-40B4-BE49-F238E27FC236}">
                <a16:creationId xmlns:a16="http://schemas.microsoft.com/office/drawing/2014/main" id="{3C850038-7BA9-B82D-25C0-6620A8E04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1"/>
          <a:stretch/>
        </p:blipFill>
        <p:spPr>
          <a:xfrm>
            <a:off x="3946358" y="1658464"/>
            <a:ext cx="2888881" cy="1867607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696709-A50B-F469-723F-468D64D835A5}"/>
              </a:ext>
            </a:extLst>
          </p:cNvPr>
          <p:cNvSpPr txBox="1">
            <a:spLocks/>
          </p:cNvSpPr>
          <p:nvPr/>
        </p:nvSpPr>
        <p:spPr>
          <a:xfrm>
            <a:off x="3946358" y="3813369"/>
            <a:ext cx="3092585" cy="109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Montserrat" pitchFamily="2" charset="0"/>
              </a:rPr>
              <a:t>East Oakland Neighborhoods Initiative (2019)</a:t>
            </a:r>
          </a:p>
        </p:txBody>
      </p:sp>
      <p:pic>
        <p:nvPicPr>
          <p:cNvPr id="11" name="Picture 10" descr="Cover from the East Oakland Mobility Action Plan (EOMAP) 2021. Image shows imagery from East Oakland, including the Coliseum BART Station, bicyclists doing wheelies, etc.">
            <a:extLst>
              <a:ext uri="{FF2B5EF4-FFF2-40B4-BE49-F238E27FC236}">
                <a16:creationId xmlns:a16="http://schemas.microsoft.com/office/drawing/2014/main" id="{50D537A4-61C9-6E28-5286-8E630076F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84" y="1658464"/>
            <a:ext cx="2888881" cy="186760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ECEF5A-9A4E-62AB-06FA-3779B80C9739}"/>
              </a:ext>
            </a:extLst>
          </p:cNvPr>
          <p:cNvSpPr txBox="1">
            <a:spLocks/>
          </p:cNvSpPr>
          <p:nvPr/>
        </p:nvSpPr>
        <p:spPr>
          <a:xfrm>
            <a:off x="7247384" y="3808309"/>
            <a:ext cx="3093770" cy="1098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Montserrat" pitchFamily="2" charset="0"/>
              </a:rPr>
              <a:t>East Oakland Mobility Action Plan (2021)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25F1FE5-9D89-FC9D-5BCE-F64A4D0AF90D}"/>
              </a:ext>
            </a:extLst>
          </p:cNvPr>
          <p:cNvSpPr txBox="1">
            <a:spLocks/>
          </p:cNvSpPr>
          <p:nvPr/>
        </p:nvSpPr>
        <p:spPr>
          <a:xfrm>
            <a:off x="645332" y="5201623"/>
            <a:ext cx="10952619" cy="109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Montserrat" pitchFamily="2" charset="0"/>
              </a:rPr>
              <a:t>These plans identified 73rd Ave as a priority in East Oakland. Community members were concerned about </a:t>
            </a:r>
            <a:r>
              <a:rPr lang="en-US" sz="2400" u="sng" dirty="0">
                <a:latin typeface="Montserrat" pitchFamily="2" charset="0"/>
              </a:rPr>
              <a:t>speeding</a:t>
            </a:r>
            <a:r>
              <a:rPr lang="en-US" sz="2400" dirty="0">
                <a:latin typeface="Montserrat" pitchFamily="2" charset="0"/>
              </a:rPr>
              <a:t>, </a:t>
            </a:r>
            <a:r>
              <a:rPr lang="en-US" sz="2400" u="sng" dirty="0">
                <a:latin typeface="Montserrat" pitchFamily="2" charset="0"/>
              </a:rPr>
              <a:t>bad driving behavior</a:t>
            </a:r>
            <a:r>
              <a:rPr lang="en-US" sz="2400" dirty="0">
                <a:latin typeface="Montserrat" pitchFamily="2" charset="0"/>
              </a:rPr>
              <a:t>, </a:t>
            </a:r>
            <a:r>
              <a:rPr lang="en-US" sz="2400" u="sng" dirty="0">
                <a:latin typeface="Montserrat" pitchFamily="2" charset="0"/>
              </a:rPr>
              <a:t>crossing streets</a:t>
            </a:r>
            <a:r>
              <a:rPr lang="en-US" sz="2400" dirty="0">
                <a:latin typeface="Montserrat" pitchFamily="2" charset="0"/>
              </a:rPr>
              <a:t>, and walking or biking </a:t>
            </a:r>
            <a:r>
              <a:rPr lang="en-US" sz="2400" u="sng" dirty="0">
                <a:latin typeface="Montserrat" pitchFamily="2" charset="0"/>
              </a:rPr>
              <a:t>next to traffic</a:t>
            </a:r>
            <a:r>
              <a:rPr lang="en-US" sz="2400" dirty="0">
                <a:latin typeface="Montserra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192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5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Past Funding Application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8483F9-4C29-8C70-0641-ADCEBA83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58467"/>
            <a:ext cx="5025126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Montserrat" pitchFamily="2" charset="0"/>
              </a:rPr>
              <a:t>In 2022, OakDOT applied but was not awarded for Cycle 6 of the Caltrans Active Transportation Program grant (ATP).</a:t>
            </a:r>
          </a:p>
          <a:p>
            <a:r>
              <a:rPr lang="en-US" dirty="0">
                <a:latin typeface="Montserrat" pitchFamily="2" charset="0"/>
              </a:rPr>
              <a:t>The application included designs for buffered bike lanes, which received low scores because there were not enough safety improvements.</a:t>
            </a:r>
          </a:p>
        </p:txBody>
      </p:sp>
      <p:pic>
        <p:nvPicPr>
          <p:cNvPr id="19" name="Picture 18" descr="A flyer from the East Oakland Mobility Action Plan. Text reads: What do you want to see improved on 73rd?">
            <a:extLst>
              <a:ext uri="{FF2B5EF4-FFF2-40B4-BE49-F238E27FC236}">
                <a16:creationId xmlns:a16="http://schemas.microsoft.com/office/drawing/2014/main" id="{298A5E13-85A0-E2E0-3404-00E4DBCA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49" y="1676253"/>
            <a:ext cx="5025126" cy="3315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flyer from the East Oakland Mobility Action Plan. Text reads: 73rd Ave Pop-up Workshop, with date, time, and location.">
            <a:extLst>
              <a:ext uri="{FF2B5EF4-FFF2-40B4-BE49-F238E27FC236}">
                <a16:creationId xmlns:a16="http://schemas.microsoft.com/office/drawing/2014/main" id="{55DACBA2-E8AD-F770-CF22-167F12DB0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5500">
            <a:off x="6329137" y="2234072"/>
            <a:ext cx="2276704" cy="3002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4527B-5F62-398F-84D3-28E4BCBF5928}"/>
              </a:ext>
            </a:extLst>
          </p:cNvPr>
          <p:cNvSpPr txBox="1">
            <a:spLocks/>
          </p:cNvSpPr>
          <p:nvPr/>
        </p:nvSpPr>
        <p:spPr>
          <a:xfrm>
            <a:off x="5672826" y="5364838"/>
            <a:ext cx="5861949" cy="75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Flyers from the East Oakland Mobility Action Plan in 2021.</a:t>
            </a:r>
          </a:p>
        </p:txBody>
      </p:sp>
    </p:spTree>
    <p:extLst>
      <p:ext uri="{BB962C8B-B14F-4D97-AF65-F5344CB8AC3E}">
        <p14:creationId xmlns:p14="http://schemas.microsoft.com/office/powerpoint/2010/main" val="44479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6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Current Grant Application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8483F9-4C29-8C70-0641-ADCEBA83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658467"/>
            <a:ext cx="6340929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Montserrat" pitchFamily="2" charset="0"/>
              </a:rPr>
              <a:t>In June of 2024, OakDOT will apply for Cycle 7 of the Caltrans Active Transportation Program (ATP) grant with new designs.</a:t>
            </a:r>
          </a:p>
          <a:p>
            <a:r>
              <a:rPr lang="en-US" dirty="0">
                <a:latin typeface="Montserrat" pitchFamily="2" charset="0"/>
              </a:rPr>
              <a:t>The application will include a design for a mixed-use path in the median, which was selected by community members.</a:t>
            </a:r>
          </a:p>
        </p:txBody>
      </p:sp>
      <p:pic>
        <p:nvPicPr>
          <p:cNvPr id="22" name="Picture 21" descr="A cross-section showing bicyclists on a median path. Made using Streetmix.">
            <a:extLst>
              <a:ext uri="{FF2B5EF4-FFF2-40B4-BE49-F238E27FC236}">
                <a16:creationId xmlns:a16="http://schemas.microsoft.com/office/drawing/2014/main" id="{23937A1F-F8D8-399A-144A-19CA5C881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7" t="4132" r="32263"/>
          <a:stretch/>
        </p:blipFill>
        <p:spPr>
          <a:xfrm>
            <a:off x="7097429" y="1753717"/>
            <a:ext cx="4446872" cy="3043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5E8A3E-4D3E-6130-2416-5D33C9390D33}"/>
              </a:ext>
            </a:extLst>
          </p:cNvPr>
          <p:cNvSpPr txBox="1">
            <a:spLocks/>
          </p:cNvSpPr>
          <p:nvPr/>
        </p:nvSpPr>
        <p:spPr>
          <a:xfrm>
            <a:off x="5332397" y="5115813"/>
            <a:ext cx="6209178" cy="75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Part of a cross-section showing bicyclists on a median path.</a:t>
            </a:r>
          </a:p>
        </p:txBody>
      </p:sp>
    </p:spTree>
    <p:extLst>
      <p:ext uri="{BB962C8B-B14F-4D97-AF65-F5344CB8AC3E}">
        <p14:creationId xmlns:p14="http://schemas.microsoft.com/office/powerpoint/2010/main" val="267255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7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Design Selection Process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8483F9-4C29-8C70-0641-ADCEBA83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8" y="1658467"/>
            <a:ext cx="816636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Montserrat" pitchFamily="2" charset="0"/>
              </a:rPr>
              <a:t>OakDOT spoke at </a:t>
            </a:r>
            <a:r>
              <a:rPr lang="en-US" u="sng" dirty="0">
                <a:latin typeface="Montserrat" pitchFamily="2" charset="0"/>
              </a:rPr>
              <a:t>community meetings</a:t>
            </a:r>
            <a:r>
              <a:rPr lang="en-US" dirty="0">
                <a:latin typeface="Montserrat" pitchFamily="2" charset="0"/>
              </a:rPr>
              <a:t>, visited residents and businesses </a:t>
            </a:r>
            <a:r>
              <a:rPr lang="en-US" u="sng" dirty="0">
                <a:latin typeface="Montserrat" pitchFamily="2" charset="0"/>
              </a:rPr>
              <a:t>door-to-door</a:t>
            </a:r>
            <a:r>
              <a:rPr lang="en-US" dirty="0">
                <a:latin typeface="Montserrat" pitchFamily="2" charset="0"/>
              </a:rPr>
              <a:t>, met with </a:t>
            </a:r>
            <a:r>
              <a:rPr lang="en-US" u="sng" dirty="0">
                <a:latin typeface="Montserrat" pitchFamily="2" charset="0"/>
              </a:rPr>
              <a:t>schools and other agencies</a:t>
            </a:r>
            <a:r>
              <a:rPr lang="en-US" dirty="0">
                <a:latin typeface="Montserrat" pitchFamily="2" charset="0"/>
              </a:rPr>
              <a:t>, and distributed an </a:t>
            </a:r>
            <a:r>
              <a:rPr lang="en-US" u="sng" dirty="0">
                <a:latin typeface="Montserrat" pitchFamily="2" charset="0"/>
              </a:rPr>
              <a:t>online survey</a:t>
            </a:r>
            <a:r>
              <a:rPr lang="en-US" dirty="0">
                <a:latin typeface="Montserrat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Montserrat" pitchFamily="2" charset="0"/>
              </a:rPr>
              <a:t>Community members, focusing on nearby residents, selected between three options: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Montserrat" pitchFamily="2" charset="0"/>
              </a:rPr>
              <a:t>Buffered Bike 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Montserrat" pitchFamily="2" charset="0"/>
              </a:rPr>
              <a:t>Local Access 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Montserrat" pitchFamily="2" charset="0"/>
              </a:rPr>
              <a:t>Median Path</a:t>
            </a:r>
          </a:p>
        </p:txBody>
      </p:sp>
      <p:pic>
        <p:nvPicPr>
          <p:cNvPr id="5" name="Picture 4" descr="A flyer asking 73rd Ave residents to take a survey online. Text reads &quot;Changes are coming to 73rd Ave&quot;. A QR code a link to the survey are included, as well as a graphic showing the three design options: Buffered Bike Lane, Local Access Lane, and Median Path.">
            <a:extLst>
              <a:ext uri="{FF2B5EF4-FFF2-40B4-BE49-F238E27FC236}">
                <a16:creationId xmlns:a16="http://schemas.microsoft.com/office/drawing/2014/main" id="{AE806171-DB45-A041-6C19-63FF9A064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15439" r="4857" b="19579"/>
          <a:stretch/>
        </p:blipFill>
        <p:spPr>
          <a:xfrm rot="162928">
            <a:off x="8842587" y="1475686"/>
            <a:ext cx="2531444" cy="445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7D76B6-8AB7-79D5-A30E-DED1FE8E3423}"/>
              </a:ext>
            </a:extLst>
          </p:cNvPr>
          <p:cNvSpPr txBox="1">
            <a:spLocks/>
          </p:cNvSpPr>
          <p:nvPr/>
        </p:nvSpPr>
        <p:spPr>
          <a:xfrm>
            <a:off x="5696532" y="4954554"/>
            <a:ext cx="2886075" cy="949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A flyer asking 73rd Ave residents to take a survey online. </a:t>
            </a:r>
          </a:p>
        </p:txBody>
      </p:sp>
    </p:spTree>
    <p:extLst>
      <p:ext uri="{BB962C8B-B14F-4D97-AF65-F5344CB8AC3E}">
        <p14:creationId xmlns:p14="http://schemas.microsoft.com/office/powerpoint/2010/main" val="39663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8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Selected Design: Median Path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8483F9-4C29-8C70-0641-ADCEBA83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58467"/>
            <a:ext cx="6400800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Montserrat SemiBold" pitchFamily="2" charset="0"/>
              </a:rPr>
              <a:t>Design Elements</a:t>
            </a:r>
            <a:r>
              <a:rPr lang="en-US" dirty="0">
                <a:latin typeface="Montserrat" pitchFamily="2" charset="0"/>
              </a:rPr>
              <a:t>:</a:t>
            </a:r>
          </a:p>
          <a:p>
            <a:pPr lvl="1"/>
            <a:r>
              <a:rPr lang="en-US" dirty="0">
                <a:latin typeface="Montserrat" pitchFamily="2" charset="0"/>
              </a:rPr>
              <a:t>Widened median from 18 ft to 42 ft</a:t>
            </a:r>
          </a:p>
          <a:p>
            <a:pPr lvl="1"/>
            <a:r>
              <a:rPr lang="en-US" dirty="0">
                <a:latin typeface="Montserrat" pitchFamily="2" charset="0"/>
              </a:rPr>
              <a:t>Mixed-use path in the median</a:t>
            </a:r>
          </a:p>
          <a:p>
            <a:pPr lvl="1"/>
            <a:r>
              <a:rPr lang="en-US" dirty="0">
                <a:latin typeface="Montserrat" pitchFamily="2" charset="0"/>
              </a:rPr>
              <a:t>Narrower 11 ft travel lanes</a:t>
            </a:r>
          </a:p>
          <a:p>
            <a:pPr lvl="1"/>
            <a:r>
              <a:rPr lang="en-US" dirty="0">
                <a:latin typeface="Montserrat" pitchFamily="2" charset="0"/>
              </a:rPr>
              <a:t>Remove existing bike lanes</a:t>
            </a:r>
          </a:p>
          <a:p>
            <a:pPr lvl="1"/>
            <a:r>
              <a:rPr lang="en-US" dirty="0">
                <a:latin typeface="Montserrat" pitchFamily="2" charset="0"/>
              </a:rPr>
              <a:t>Protected intersections at </a:t>
            </a:r>
            <a:br>
              <a:rPr lang="en-US" dirty="0">
                <a:latin typeface="Montserrat" pitchFamily="2" charset="0"/>
              </a:rPr>
            </a:br>
            <a:r>
              <a:rPr lang="en-US" dirty="0">
                <a:latin typeface="Montserrat" pitchFamily="2" charset="0"/>
              </a:rPr>
              <a:t>Bancroft Ave and International Blvd</a:t>
            </a:r>
          </a:p>
          <a:p>
            <a:pPr lvl="1"/>
            <a:r>
              <a:rPr lang="en-US" dirty="0">
                <a:latin typeface="Montserrat" pitchFamily="2" charset="0"/>
              </a:rPr>
              <a:t>Curb extensions for shorter crossing</a:t>
            </a:r>
          </a:p>
          <a:p>
            <a:pPr lvl="1"/>
            <a:r>
              <a:rPr lang="en-US" dirty="0">
                <a:latin typeface="Montserrat" pitchFamily="2" charset="0"/>
              </a:rPr>
              <a:t>Bus boarding areas</a:t>
            </a:r>
          </a:p>
          <a:p>
            <a:r>
              <a:rPr lang="en-US" dirty="0">
                <a:latin typeface="Montserrat SemiBold" pitchFamily="2" charset="0"/>
              </a:rPr>
              <a:t>Cost</a:t>
            </a:r>
            <a:r>
              <a:rPr lang="en-US" dirty="0">
                <a:latin typeface="Montserrat" pitchFamily="2" charset="0"/>
              </a:rPr>
              <a:t>: $35 million </a:t>
            </a:r>
            <a:br>
              <a:rPr lang="en-US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(design and construction)</a:t>
            </a:r>
          </a:p>
          <a:p>
            <a:pPr lvl="1"/>
            <a:endParaRPr lang="en-US" dirty="0">
              <a:latin typeface="Montserra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6676A-97BF-AEDB-83CB-17EA80494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0" r="30587" b="279"/>
          <a:stretch/>
        </p:blipFill>
        <p:spPr>
          <a:xfrm>
            <a:off x="7229475" y="1753717"/>
            <a:ext cx="4314826" cy="34183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3F3DD0-7B46-B570-0D39-36D30767AC15}"/>
              </a:ext>
            </a:extLst>
          </p:cNvPr>
          <p:cNvSpPr txBox="1">
            <a:spLocks/>
          </p:cNvSpPr>
          <p:nvPr/>
        </p:nvSpPr>
        <p:spPr>
          <a:xfrm>
            <a:off x="5672826" y="5364838"/>
            <a:ext cx="5861949" cy="75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Rendering of the </a:t>
            </a:r>
            <a:br>
              <a:rPr lang="en-US" sz="2000" dirty="0">
                <a:latin typeface="Montserrat" pitchFamily="2" charset="0"/>
              </a:rPr>
            </a:br>
            <a:r>
              <a:rPr lang="en-US" sz="2000" dirty="0">
                <a:latin typeface="Montserrat" pitchFamily="2" charset="0"/>
              </a:rPr>
              <a:t>Median Path design option.</a:t>
            </a:r>
          </a:p>
        </p:txBody>
      </p:sp>
    </p:spTree>
    <p:extLst>
      <p:ext uri="{BB962C8B-B14F-4D97-AF65-F5344CB8AC3E}">
        <p14:creationId xmlns:p14="http://schemas.microsoft.com/office/powerpoint/2010/main" val="300973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;p16">
            <a:extLst>
              <a:ext uri="{FF2B5EF4-FFF2-40B4-BE49-F238E27FC236}">
                <a16:creationId xmlns:a16="http://schemas.microsoft.com/office/drawing/2014/main" id="{F6EA22A9-0142-4798-6A7F-845C0043B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V="1">
            <a:off x="647700" y="1137973"/>
            <a:ext cx="2743201" cy="106364"/>
          </a:xfrm>
          <a:prstGeom prst="rect">
            <a:avLst/>
          </a:prstGeom>
          <a:solidFill>
            <a:srgbClr val="5D994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959"/>
              <a:buFont typeface="Montserrat Black"/>
              <a:buNone/>
            </a:pPr>
            <a:endParaRPr lang="en-US" sz="3400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1D623-574C-0666-DA8C-D967F9A8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640E4-30CA-45D0-84C3-60EC7A24B937}" type="slidenum">
              <a:rPr lang="en-US" sz="2400" smtClean="0">
                <a:latin typeface="Montserrat" pitchFamily="2" charset="0"/>
              </a:rPr>
              <a:t>9</a:t>
            </a:fld>
            <a:endParaRPr lang="en-US" sz="2400" dirty="0">
              <a:latin typeface="Montserra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FC90-2FA4-2CBA-686A-F9E03B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879213"/>
          </a:xfrm>
        </p:spPr>
        <p:txBody>
          <a:bodyPr/>
          <a:lstStyle/>
          <a:p>
            <a:r>
              <a:rPr lang="en-US" dirty="0">
                <a:latin typeface="Montserrat Bold" pitchFamily="2" charset="0"/>
              </a:rPr>
              <a:t>Selected Design: Median Path</a:t>
            </a:r>
          </a:p>
        </p:txBody>
      </p:sp>
      <p:pic>
        <p:nvPicPr>
          <p:cNvPr id="17" name="Picture 16" descr="Cross section of the Median Path design option. From left to right: 8 ft parking, two 11 ft travel lanes, 40 ft median with path, two 11 ft travel lanes, 8 ft parking.">
            <a:extLst>
              <a:ext uri="{FF2B5EF4-FFF2-40B4-BE49-F238E27FC236}">
                <a16:creationId xmlns:a16="http://schemas.microsoft.com/office/drawing/2014/main" id="{8593F6C0-EFBD-856E-A70A-7C596FBDB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8" t="26192" r="15318" b="10243"/>
          <a:stretch/>
        </p:blipFill>
        <p:spPr>
          <a:xfrm>
            <a:off x="647700" y="2138449"/>
            <a:ext cx="10896602" cy="31205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6FE8C-3AFF-4B08-0674-BEDB07C2C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5931" y="5299529"/>
            <a:ext cx="8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 SemiBold" pitchFamily="2" charset="0"/>
              </a:rPr>
              <a:t>8 ft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8CAC0-805F-99BE-956C-360FEBF5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3968" y="5644639"/>
            <a:ext cx="18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itchFamily="2" charset="0"/>
              </a:rPr>
              <a:t>Parking</a:t>
            </a:r>
            <a:endParaRPr lang="en-US" sz="2000" dirty="0"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FB30F-1B1C-E73A-6CC3-BE3D879FA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0800" y="5300221"/>
            <a:ext cx="8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 SemiBold" pitchFamily="2" charset="0"/>
              </a:rPr>
              <a:t>11 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68B028-3194-BA93-C7A7-26DF99A4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9493" y="5301451"/>
            <a:ext cx="8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 SemiBold" pitchFamily="2" charset="0"/>
              </a:rPr>
              <a:t>11 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A8A92C-9885-3803-5603-D2FAD828E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76775" y="5300221"/>
            <a:ext cx="281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 SemiBold" pitchFamily="2" charset="0"/>
              </a:rPr>
              <a:t>40 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B31624-7758-57E9-5960-5E18FAA40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43826" y="5299529"/>
            <a:ext cx="8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 SemiBold" pitchFamily="2" charset="0"/>
              </a:rPr>
              <a:t>11 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E03A66-A578-83A5-586A-5F1184BE6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3469" y="5299529"/>
            <a:ext cx="8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 SemiBold" pitchFamily="2" charset="0"/>
              </a:rPr>
              <a:t>11 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F30F4-919B-F091-39B7-4D67685B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5481" y="5302089"/>
            <a:ext cx="8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 SemiBold" pitchFamily="2" charset="0"/>
              </a:rPr>
              <a:t>8 ft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56E22A-75EE-3271-512D-3E7D577C1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64618" y="5644639"/>
            <a:ext cx="18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itchFamily="2" charset="0"/>
              </a:rPr>
              <a:t>Travel Lanes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507D8A-4AD8-D0E1-66C0-A31C34A5B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3585" y="5644639"/>
            <a:ext cx="18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itchFamily="2" charset="0"/>
              </a:rPr>
              <a:t>Travel Lanes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D7C56E-70E3-A4FD-2CC4-98E1691B9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03518" y="5645485"/>
            <a:ext cx="18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itchFamily="2" charset="0"/>
              </a:rPr>
              <a:t>Parking</a:t>
            </a:r>
            <a:endParaRPr lang="en-US" dirty="0">
              <a:latin typeface="Montserrat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C05A31-2778-65F5-9250-A9E21D3A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43175" y="5259007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319F3F-4DA1-159C-0534-06D2E0969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81387" y="5259007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9BC192-7728-D8A2-17CA-8700417EE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79130" y="5259007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BE8378-C34E-10D2-66BE-70BCD5BE2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712871" y="5259007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33D182-1ED7-1E5D-9FDF-D1F17B93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648827" y="5265536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87FFD3-377D-A6B9-E5BC-171283935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703469" y="5265536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0B5D3B-5FB1-37F4-6562-863BBE916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67965" y="5265536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616A513-6E98-6B35-2F94-990CD478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43490" y="5638775"/>
            <a:ext cx="205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" pitchFamily="2" charset="0"/>
              </a:rPr>
              <a:t>Median with Path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CA919E-9AC0-3DBB-15A2-E88F5032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4040" y="5259007"/>
            <a:ext cx="0" cy="379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DA65E18-ACCB-3480-C3A1-C27DAA0B004C}"/>
              </a:ext>
            </a:extLst>
          </p:cNvPr>
          <p:cNvSpPr txBox="1">
            <a:spLocks/>
          </p:cNvSpPr>
          <p:nvPr/>
        </p:nvSpPr>
        <p:spPr>
          <a:xfrm>
            <a:off x="2733773" y="1659116"/>
            <a:ext cx="8807801" cy="47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2000" dirty="0">
                <a:latin typeface="Montserrat" pitchFamily="2" charset="0"/>
              </a:rPr>
              <a:t>Image: Cross section of the Median Path design option.</a:t>
            </a:r>
          </a:p>
        </p:txBody>
      </p:sp>
    </p:spTree>
    <p:extLst>
      <p:ext uri="{BB962C8B-B14F-4D97-AF65-F5344CB8AC3E}">
        <p14:creationId xmlns:p14="http://schemas.microsoft.com/office/powerpoint/2010/main" val="1818917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628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Black</vt:lpstr>
      <vt:lpstr>Montserrat Bold</vt:lpstr>
      <vt:lpstr>Montserrat SemiBold</vt:lpstr>
      <vt:lpstr>Office Theme</vt:lpstr>
      <vt:lpstr>73rd Avenue  Active Routes to Transit</vt:lpstr>
      <vt:lpstr>Project Overview</vt:lpstr>
      <vt:lpstr>Project Overview</vt:lpstr>
      <vt:lpstr>Past Planning Efforts</vt:lpstr>
      <vt:lpstr>Past Funding Application</vt:lpstr>
      <vt:lpstr>Current Grant Application</vt:lpstr>
      <vt:lpstr>Design Selection Process</vt:lpstr>
      <vt:lpstr>Selected Design: Median Path</vt:lpstr>
      <vt:lpstr>Selected Design: Median Path</vt:lpstr>
      <vt:lpstr>Next Steps</vt:lpstr>
      <vt:lpstr>73rd Avenue  Active Routes to Transit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73rd Avenue  Active Routes to Transit</dc:title>
  <dc:creator>Mei, Jane</dc:creator>
  <cp:lastModifiedBy>Mei, Jane</cp:lastModifiedBy>
  <cp:revision>1</cp:revision>
  <dcterms:created xsi:type="dcterms:W3CDTF">2024-05-08T20:23:03Z</dcterms:created>
  <dcterms:modified xsi:type="dcterms:W3CDTF">2024-05-08T23:18:11Z</dcterms:modified>
</cp:coreProperties>
</file>