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aveSubsetFonts="1">
  <p:sldMasterIdLst>
    <p:sldMasterId id="2147483648" r:id="rId4"/>
  </p:sldMasterIdLst>
  <p:notesMasterIdLst>
    <p:notesMasterId r:id="rId25"/>
  </p:notesMasterIdLst>
  <p:sldIdLst>
    <p:sldId id="256" r:id="rId5"/>
    <p:sldId id="270" r:id="rId6"/>
    <p:sldId id="271" r:id="rId7"/>
    <p:sldId id="269" r:id="rId8"/>
    <p:sldId id="268" r:id="rId9"/>
    <p:sldId id="310" r:id="rId10"/>
    <p:sldId id="303" r:id="rId11"/>
    <p:sldId id="305" r:id="rId12"/>
    <p:sldId id="285" r:id="rId13"/>
    <p:sldId id="307" r:id="rId14"/>
    <p:sldId id="289" r:id="rId15"/>
    <p:sldId id="308" r:id="rId16"/>
    <p:sldId id="309" r:id="rId17"/>
    <p:sldId id="306" r:id="rId18"/>
    <p:sldId id="284" r:id="rId19"/>
    <p:sldId id="311" r:id="rId20"/>
    <p:sldId id="278" r:id="rId21"/>
    <p:sldId id="313" r:id="rId22"/>
    <p:sldId id="312"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 Yvonne" initials="CY" lastIdx="20" clrIdx="0">
    <p:extLst>
      <p:ext uri="{19B8F6BF-5375-455C-9EA6-DF929625EA0E}">
        <p15:presenceInfo xmlns:p15="http://schemas.microsoft.com/office/powerpoint/2012/main" userId="S::ychan@oaklandnet.com::37b48b9e-690d-4376-afb0-4da5fdfd40c9" providerId="AD"/>
      </p:ext>
    </p:extLst>
  </p:cmAuthor>
  <p:cmAuthor id="2" name="Harris, Audrey" initials="HA" lastIdx="11" clrIdx="1">
    <p:extLst>
      <p:ext uri="{19B8F6BF-5375-455C-9EA6-DF929625EA0E}">
        <p15:presenceInfo xmlns:p15="http://schemas.microsoft.com/office/powerpoint/2012/main" userId="S::aharris2@oaklandnet.com::a35f97b8-0b05-4653-a6a1-1ab9cf0e3b00" providerId="AD"/>
      </p:ext>
    </p:extLst>
  </p:cmAuthor>
  <p:cmAuthor id="3" name="Chan, Yvonne" initials="CY [2]" lastIdx="10" clrIdx="2">
    <p:extLst>
      <p:ext uri="{19B8F6BF-5375-455C-9EA6-DF929625EA0E}">
        <p15:presenceInfo xmlns:p15="http://schemas.microsoft.com/office/powerpoint/2012/main" userId="S::YChan@oaklandca.gov::37b48b9e-690d-4376-afb0-4da5fdfd40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BAB"/>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02" autoAdjust="0"/>
    <p:restoredTop sz="84713" autoAdjust="0"/>
  </p:normalViewPr>
  <p:slideViewPr>
    <p:cSldViewPr snapToGrid="0">
      <p:cViewPr varScale="1">
        <p:scale>
          <a:sx n="74" d="100"/>
          <a:sy n="74" d="100"/>
        </p:scale>
        <p:origin x="1212"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5B096E-330C-4E8E-B9B4-D8AB29179F70}"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3E06C11D-B16C-4400-9077-98CEB2B692F0}">
      <dgm:prSet/>
      <dgm:spPr/>
      <dgm:t>
        <a:bodyPr/>
        <a:lstStyle/>
        <a:p>
          <a:r>
            <a:rPr lang="en-US"/>
            <a:t>Phase 1</a:t>
          </a:r>
        </a:p>
      </dgm:t>
    </dgm:pt>
    <dgm:pt modelId="{3D5E7608-DEC4-4069-9579-3428A45ACDC7}" type="parTrans" cxnId="{1F00C85B-66F6-4E80-B897-61B17723FA69}">
      <dgm:prSet/>
      <dgm:spPr/>
      <dgm:t>
        <a:bodyPr/>
        <a:lstStyle/>
        <a:p>
          <a:endParaRPr lang="en-US"/>
        </a:p>
      </dgm:t>
    </dgm:pt>
    <dgm:pt modelId="{318957EF-B65A-41C5-A22C-63EA9D3505DA}" type="sibTrans" cxnId="{1F00C85B-66F6-4E80-B897-61B17723FA69}">
      <dgm:prSet/>
      <dgm:spPr/>
      <dgm:t>
        <a:bodyPr/>
        <a:lstStyle/>
        <a:p>
          <a:endParaRPr lang="en-US"/>
        </a:p>
      </dgm:t>
    </dgm:pt>
    <dgm:pt modelId="{32E7F10F-1B54-4DF5-9CDC-E04D9545C20D}">
      <dgm:prSet/>
      <dgm:spPr/>
      <dgm:t>
        <a:bodyPr/>
        <a:lstStyle/>
        <a:p>
          <a:r>
            <a:rPr lang="en-US" dirty="0"/>
            <a:t>Examine past planning recommendations and identify a set of key corridors for development (up to 4 budgeted).</a:t>
          </a:r>
        </a:p>
      </dgm:t>
    </dgm:pt>
    <dgm:pt modelId="{8A0BC8A7-BD69-42E3-91E4-2E52FCB603C8}" type="parTrans" cxnId="{64A76447-20F9-4FDF-887E-88B211649C15}">
      <dgm:prSet/>
      <dgm:spPr/>
      <dgm:t>
        <a:bodyPr/>
        <a:lstStyle/>
        <a:p>
          <a:endParaRPr lang="en-US"/>
        </a:p>
      </dgm:t>
    </dgm:pt>
    <dgm:pt modelId="{287CA601-4C91-49A2-86B4-A4D07F2D13D4}" type="sibTrans" cxnId="{64A76447-20F9-4FDF-887E-88B211649C15}">
      <dgm:prSet/>
      <dgm:spPr/>
      <dgm:t>
        <a:bodyPr/>
        <a:lstStyle/>
        <a:p>
          <a:endParaRPr lang="en-US"/>
        </a:p>
      </dgm:t>
    </dgm:pt>
    <dgm:pt modelId="{EAC1E110-40D9-45C2-AEC1-9C5EFE674B87}">
      <dgm:prSet/>
      <dgm:spPr/>
      <dgm:t>
        <a:bodyPr/>
        <a:lstStyle/>
        <a:p>
          <a:r>
            <a:rPr lang="en-US"/>
            <a:t>Phase 2</a:t>
          </a:r>
        </a:p>
      </dgm:t>
    </dgm:pt>
    <dgm:pt modelId="{271017B6-2849-4BA5-9C13-C54300537727}" type="parTrans" cxnId="{C0ED1B10-8F3C-40A9-A8D8-062429584B76}">
      <dgm:prSet/>
      <dgm:spPr/>
      <dgm:t>
        <a:bodyPr/>
        <a:lstStyle/>
        <a:p>
          <a:endParaRPr lang="en-US"/>
        </a:p>
      </dgm:t>
    </dgm:pt>
    <dgm:pt modelId="{AB02C65E-A01C-4801-A7B6-1164B4279152}" type="sibTrans" cxnId="{C0ED1B10-8F3C-40A9-A8D8-062429584B76}">
      <dgm:prSet/>
      <dgm:spPr/>
      <dgm:t>
        <a:bodyPr/>
        <a:lstStyle/>
        <a:p>
          <a:endParaRPr lang="en-US"/>
        </a:p>
      </dgm:t>
    </dgm:pt>
    <dgm:pt modelId="{5129570C-C3F7-4A79-BDDC-239ADFFFFF01}">
      <dgm:prSet/>
      <dgm:spPr/>
      <dgm:t>
        <a:bodyPr/>
        <a:lstStyle/>
        <a:p>
          <a:r>
            <a:rPr lang="en-US"/>
            <a:t>Agree on final project description for multimodal upgrades on key corridors and connection points </a:t>
          </a:r>
        </a:p>
      </dgm:t>
    </dgm:pt>
    <dgm:pt modelId="{6BB3F172-A36C-455B-AB9F-4B2002BA8B0D}" type="parTrans" cxnId="{CF867DF3-D025-4535-AE67-5994873D504C}">
      <dgm:prSet/>
      <dgm:spPr/>
      <dgm:t>
        <a:bodyPr/>
        <a:lstStyle/>
        <a:p>
          <a:endParaRPr lang="en-US"/>
        </a:p>
      </dgm:t>
    </dgm:pt>
    <dgm:pt modelId="{84E1DCFE-7AF5-4117-93B2-8E7D3F5301CC}" type="sibTrans" cxnId="{CF867DF3-D025-4535-AE67-5994873D504C}">
      <dgm:prSet/>
      <dgm:spPr/>
      <dgm:t>
        <a:bodyPr/>
        <a:lstStyle/>
        <a:p>
          <a:endParaRPr lang="en-US"/>
        </a:p>
      </dgm:t>
    </dgm:pt>
    <dgm:pt modelId="{D2EB735A-C881-463A-A12C-F69B2C3B4570}">
      <dgm:prSet/>
      <dgm:spPr/>
      <dgm:t>
        <a:bodyPr/>
        <a:lstStyle/>
        <a:p>
          <a:r>
            <a:rPr lang="en-US" dirty="0"/>
            <a:t>Phase 3</a:t>
          </a:r>
        </a:p>
      </dgm:t>
    </dgm:pt>
    <dgm:pt modelId="{95A5180D-535C-4602-95F1-18336841B728}" type="parTrans" cxnId="{DD04F415-78A8-441E-AF33-4C24DF693289}">
      <dgm:prSet/>
      <dgm:spPr/>
      <dgm:t>
        <a:bodyPr/>
        <a:lstStyle/>
        <a:p>
          <a:endParaRPr lang="en-US"/>
        </a:p>
      </dgm:t>
    </dgm:pt>
    <dgm:pt modelId="{F54A593D-57ED-4BC3-A308-AB22DA98AFB7}" type="sibTrans" cxnId="{DD04F415-78A8-441E-AF33-4C24DF693289}">
      <dgm:prSet/>
      <dgm:spPr/>
      <dgm:t>
        <a:bodyPr/>
        <a:lstStyle/>
        <a:p>
          <a:endParaRPr lang="en-US"/>
        </a:p>
      </dgm:t>
    </dgm:pt>
    <dgm:pt modelId="{011953F8-2101-4253-8DFB-DDE5C7D9A740}">
      <dgm:prSet/>
      <dgm:spPr/>
      <dgm:t>
        <a:bodyPr/>
        <a:lstStyle/>
        <a:p>
          <a:r>
            <a:rPr lang="en-US" dirty="0"/>
            <a:t>Perform conceptual designs for capital improvements on key corridors</a:t>
          </a:r>
        </a:p>
      </dgm:t>
    </dgm:pt>
    <dgm:pt modelId="{0CFEFDB9-19E5-4467-B032-6F53663DEF3D}" type="parTrans" cxnId="{B9EEB7E5-2C9A-42F4-902F-3213FF1141EE}">
      <dgm:prSet/>
      <dgm:spPr/>
      <dgm:t>
        <a:bodyPr/>
        <a:lstStyle/>
        <a:p>
          <a:endParaRPr lang="en-US"/>
        </a:p>
      </dgm:t>
    </dgm:pt>
    <dgm:pt modelId="{17B0D91D-8B8F-4088-B5C4-469F3FF07763}" type="sibTrans" cxnId="{B9EEB7E5-2C9A-42F4-902F-3213FF1141EE}">
      <dgm:prSet/>
      <dgm:spPr/>
      <dgm:t>
        <a:bodyPr/>
        <a:lstStyle/>
        <a:p>
          <a:endParaRPr lang="en-US"/>
        </a:p>
      </dgm:t>
    </dgm:pt>
    <dgm:pt modelId="{FA77F906-4B58-4F38-BEF4-93AE8318A089}">
      <dgm:prSet/>
      <dgm:spPr/>
      <dgm:t>
        <a:bodyPr/>
        <a:lstStyle/>
        <a:p>
          <a:r>
            <a:rPr lang="en-US" dirty="0"/>
            <a:t>Expected Outcome</a:t>
          </a:r>
        </a:p>
      </dgm:t>
    </dgm:pt>
    <dgm:pt modelId="{BABABAEA-CD29-4E4E-89D6-0E088A293550}" type="parTrans" cxnId="{4A9B7575-EFDA-4DE0-AEF4-F38497CC1123}">
      <dgm:prSet/>
      <dgm:spPr/>
      <dgm:t>
        <a:bodyPr/>
        <a:lstStyle/>
        <a:p>
          <a:endParaRPr lang="en-US"/>
        </a:p>
      </dgm:t>
    </dgm:pt>
    <dgm:pt modelId="{D99EB233-D483-452D-AC2E-A62753978012}" type="sibTrans" cxnId="{4A9B7575-EFDA-4DE0-AEF4-F38497CC1123}">
      <dgm:prSet/>
      <dgm:spPr/>
      <dgm:t>
        <a:bodyPr/>
        <a:lstStyle/>
        <a:p>
          <a:endParaRPr lang="en-US"/>
        </a:p>
      </dgm:t>
    </dgm:pt>
    <dgm:pt modelId="{2144961E-C6CD-4394-8850-29910E6ABAC5}">
      <dgm:prSet/>
      <dgm:spPr/>
      <dgm:t>
        <a:bodyPr/>
        <a:lstStyle/>
        <a:p>
          <a:r>
            <a:rPr lang="en-US" dirty="0"/>
            <a:t>Designs ready for grant development </a:t>
          </a:r>
        </a:p>
      </dgm:t>
    </dgm:pt>
    <dgm:pt modelId="{78987647-260F-4AEB-8604-4D5C8BA81619}" type="parTrans" cxnId="{15F8775B-1BD2-4E36-A6BB-8FF82E083A05}">
      <dgm:prSet/>
      <dgm:spPr/>
      <dgm:t>
        <a:bodyPr/>
        <a:lstStyle/>
        <a:p>
          <a:endParaRPr lang="en-US"/>
        </a:p>
      </dgm:t>
    </dgm:pt>
    <dgm:pt modelId="{D7D40448-9DE2-480A-99CF-D67031C91B4A}" type="sibTrans" cxnId="{15F8775B-1BD2-4E36-A6BB-8FF82E083A05}">
      <dgm:prSet/>
      <dgm:spPr/>
      <dgm:t>
        <a:bodyPr/>
        <a:lstStyle/>
        <a:p>
          <a:endParaRPr lang="en-US"/>
        </a:p>
      </dgm:t>
    </dgm:pt>
    <dgm:pt modelId="{B9176B61-5A7C-4888-86F7-3994189D7433}" type="pres">
      <dgm:prSet presAssocID="{3E5B096E-330C-4E8E-B9B4-D8AB29179F70}" presName="Name0" presStyleCnt="0">
        <dgm:presLayoutVars>
          <dgm:dir/>
          <dgm:animLvl val="lvl"/>
          <dgm:resizeHandles val="exact"/>
        </dgm:presLayoutVars>
      </dgm:prSet>
      <dgm:spPr/>
    </dgm:pt>
    <dgm:pt modelId="{83B431C3-8D02-4771-AF89-4A8323505167}" type="pres">
      <dgm:prSet presAssocID="{FA77F906-4B58-4F38-BEF4-93AE8318A089}" presName="boxAndChildren" presStyleCnt="0"/>
      <dgm:spPr/>
    </dgm:pt>
    <dgm:pt modelId="{7527E9F5-AB1F-441B-AD9A-AAEC821AA35B}" type="pres">
      <dgm:prSet presAssocID="{FA77F906-4B58-4F38-BEF4-93AE8318A089}" presName="parentTextBox" presStyleLbl="alignNode1" presStyleIdx="0" presStyleCnt="4"/>
      <dgm:spPr/>
    </dgm:pt>
    <dgm:pt modelId="{B5A5A739-7D64-4BDC-8EF7-1DCCD116B084}" type="pres">
      <dgm:prSet presAssocID="{FA77F906-4B58-4F38-BEF4-93AE8318A089}" presName="descendantBox" presStyleLbl="bgAccFollowNode1" presStyleIdx="0" presStyleCnt="4"/>
      <dgm:spPr/>
    </dgm:pt>
    <dgm:pt modelId="{2A58EF23-FED8-4DB4-AEBD-55CA15C22FD9}" type="pres">
      <dgm:prSet presAssocID="{F54A593D-57ED-4BC3-A308-AB22DA98AFB7}" presName="sp" presStyleCnt="0"/>
      <dgm:spPr/>
    </dgm:pt>
    <dgm:pt modelId="{CA67DDF4-04DE-445E-8323-EB29CAB2264F}" type="pres">
      <dgm:prSet presAssocID="{D2EB735A-C881-463A-A12C-F69B2C3B4570}" presName="arrowAndChildren" presStyleCnt="0"/>
      <dgm:spPr/>
    </dgm:pt>
    <dgm:pt modelId="{211CE957-0B7F-4498-A51F-21A0BB1A23F6}" type="pres">
      <dgm:prSet presAssocID="{D2EB735A-C881-463A-A12C-F69B2C3B4570}" presName="parentTextArrow" presStyleLbl="node1" presStyleIdx="0" presStyleCnt="0"/>
      <dgm:spPr/>
    </dgm:pt>
    <dgm:pt modelId="{4C3A3046-156F-4CA9-A478-62990D2DD5EA}" type="pres">
      <dgm:prSet presAssocID="{D2EB735A-C881-463A-A12C-F69B2C3B4570}" presName="arrow" presStyleLbl="alignNode1" presStyleIdx="1" presStyleCnt="4"/>
      <dgm:spPr/>
    </dgm:pt>
    <dgm:pt modelId="{D51BD83F-9755-4F4A-BCD2-C3FD12545F4B}" type="pres">
      <dgm:prSet presAssocID="{D2EB735A-C881-463A-A12C-F69B2C3B4570}" presName="descendantArrow" presStyleLbl="bgAccFollowNode1" presStyleIdx="1" presStyleCnt="4"/>
      <dgm:spPr/>
    </dgm:pt>
    <dgm:pt modelId="{D0264803-516B-4920-A45A-D8D1F028C637}" type="pres">
      <dgm:prSet presAssocID="{AB02C65E-A01C-4801-A7B6-1164B4279152}" presName="sp" presStyleCnt="0"/>
      <dgm:spPr/>
    </dgm:pt>
    <dgm:pt modelId="{F57ADEF3-DB12-4829-84B1-D2AB021FE06F}" type="pres">
      <dgm:prSet presAssocID="{EAC1E110-40D9-45C2-AEC1-9C5EFE674B87}" presName="arrowAndChildren" presStyleCnt="0"/>
      <dgm:spPr/>
    </dgm:pt>
    <dgm:pt modelId="{5F8D405C-B58A-45E0-92E3-050F9E550760}" type="pres">
      <dgm:prSet presAssocID="{EAC1E110-40D9-45C2-AEC1-9C5EFE674B87}" presName="parentTextArrow" presStyleLbl="node1" presStyleIdx="0" presStyleCnt="0"/>
      <dgm:spPr/>
    </dgm:pt>
    <dgm:pt modelId="{456EA2C9-A5D5-4CA1-89EB-E32F225E70E6}" type="pres">
      <dgm:prSet presAssocID="{EAC1E110-40D9-45C2-AEC1-9C5EFE674B87}" presName="arrow" presStyleLbl="alignNode1" presStyleIdx="2" presStyleCnt="4"/>
      <dgm:spPr/>
    </dgm:pt>
    <dgm:pt modelId="{3E518546-EE4B-4593-87C5-768D1A338DBF}" type="pres">
      <dgm:prSet presAssocID="{EAC1E110-40D9-45C2-AEC1-9C5EFE674B87}" presName="descendantArrow" presStyleLbl="bgAccFollowNode1" presStyleIdx="2" presStyleCnt="4"/>
      <dgm:spPr/>
    </dgm:pt>
    <dgm:pt modelId="{0CD0DBDA-6C32-4C96-87D7-AF0B54028C35}" type="pres">
      <dgm:prSet presAssocID="{318957EF-B65A-41C5-A22C-63EA9D3505DA}" presName="sp" presStyleCnt="0"/>
      <dgm:spPr/>
    </dgm:pt>
    <dgm:pt modelId="{233DE2E8-8619-4898-9A99-3DF57D169186}" type="pres">
      <dgm:prSet presAssocID="{3E06C11D-B16C-4400-9077-98CEB2B692F0}" presName="arrowAndChildren" presStyleCnt="0"/>
      <dgm:spPr/>
    </dgm:pt>
    <dgm:pt modelId="{E53F1D97-F859-4578-9C50-9E418288231D}" type="pres">
      <dgm:prSet presAssocID="{3E06C11D-B16C-4400-9077-98CEB2B692F0}" presName="parentTextArrow" presStyleLbl="node1" presStyleIdx="0" presStyleCnt="0"/>
      <dgm:spPr/>
    </dgm:pt>
    <dgm:pt modelId="{14A1CC5C-284C-402C-9869-CCDD4E31599E}" type="pres">
      <dgm:prSet presAssocID="{3E06C11D-B16C-4400-9077-98CEB2B692F0}" presName="arrow" presStyleLbl="alignNode1" presStyleIdx="3" presStyleCnt="4"/>
      <dgm:spPr/>
    </dgm:pt>
    <dgm:pt modelId="{E4F4DD14-00F7-49F9-825D-522C5B3C348B}" type="pres">
      <dgm:prSet presAssocID="{3E06C11D-B16C-4400-9077-98CEB2B692F0}" presName="descendantArrow" presStyleLbl="bgAccFollowNode1" presStyleIdx="3" presStyleCnt="4"/>
      <dgm:spPr/>
    </dgm:pt>
  </dgm:ptLst>
  <dgm:cxnLst>
    <dgm:cxn modelId="{C0ED1B10-8F3C-40A9-A8D8-062429584B76}" srcId="{3E5B096E-330C-4E8E-B9B4-D8AB29179F70}" destId="{EAC1E110-40D9-45C2-AEC1-9C5EFE674B87}" srcOrd="1" destOrd="0" parTransId="{271017B6-2849-4BA5-9C13-C54300537727}" sibTransId="{AB02C65E-A01C-4801-A7B6-1164B4279152}"/>
    <dgm:cxn modelId="{DD04F415-78A8-441E-AF33-4C24DF693289}" srcId="{3E5B096E-330C-4E8E-B9B4-D8AB29179F70}" destId="{D2EB735A-C881-463A-A12C-F69B2C3B4570}" srcOrd="2" destOrd="0" parTransId="{95A5180D-535C-4602-95F1-18336841B728}" sibTransId="{F54A593D-57ED-4BC3-A308-AB22DA98AFB7}"/>
    <dgm:cxn modelId="{76131822-E6F9-4B3F-9B5C-74F234B3DFF3}" type="presOf" srcId="{2144961E-C6CD-4394-8850-29910E6ABAC5}" destId="{B5A5A739-7D64-4BDC-8EF7-1DCCD116B084}" srcOrd="0" destOrd="0" presId="urn:microsoft.com/office/officeart/2016/7/layout/VerticalDownArrowProcess"/>
    <dgm:cxn modelId="{15F8775B-1BD2-4E36-A6BB-8FF82E083A05}" srcId="{FA77F906-4B58-4F38-BEF4-93AE8318A089}" destId="{2144961E-C6CD-4394-8850-29910E6ABAC5}" srcOrd="0" destOrd="0" parTransId="{78987647-260F-4AEB-8604-4D5C8BA81619}" sibTransId="{D7D40448-9DE2-480A-99CF-D67031C91B4A}"/>
    <dgm:cxn modelId="{1F00C85B-66F6-4E80-B897-61B17723FA69}" srcId="{3E5B096E-330C-4E8E-B9B4-D8AB29179F70}" destId="{3E06C11D-B16C-4400-9077-98CEB2B692F0}" srcOrd="0" destOrd="0" parTransId="{3D5E7608-DEC4-4069-9579-3428A45ACDC7}" sibTransId="{318957EF-B65A-41C5-A22C-63EA9D3505DA}"/>
    <dgm:cxn modelId="{64A76447-20F9-4FDF-887E-88B211649C15}" srcId="{3E06C11D-B16C-4400-9077-98CEB2B692F0}" destId="{32E7F10F-1B54-4DF5-9CDC-E04D9545C20D}" srcOrd="0" destOrd="0" parTransId="{8A0BC8A7-BD69-42E3-91E4-2E52FCB603C8}" sibTransId="{287CA601-4C91-49A2-86B4-A4D07F2D13D4}"/>
    <dgm:cxn modelId="{0FCEA568-4C78-45E9-BCCC-229AFB755509}" type="presOf" srcId="{5129570C-C3F7-4A79-BDDC-239ADFFFFF01}" destId="{3E518546-EE4B-4593-87C5-768D1A338DBF}" srcOrd="0" destOrd="0" presId="urn:microsoft.com/office/officeart/2016/7/layout/VerticalDownArrowProcess"/>
    <dgm:cxn modelId="{FDA22471-456A-4040-9B6C-0A10F5CAF188}" type="presOf" srcId="{3E5B096E-330C-4E8E-B9B4-D8AB29179F70}" destId="{B9176B61-5A7C-4888-86F7-3994189D7433}" srcOrd="0" destOrd="0" presId="urn:microsoft.com/office/officeart/2016/7/layout/VerticalDownArrowProcess"/>
    <dgm:cxn modelId="{4A9B7575-EFDA-4DE0-AEF4-F38497CC1123}" srcId="{3E5B096E-330C-4E8E-B9B4-D8AB29179F70}" destId="{FA77F906-4B58-4F38-BEF4-93AE8318A089}" srcOrd="3" destOrd="0" parTransId="{BABABAEA-CD29-4E4E-89D6-0E088A293550}" sibTransId="{D99EB233-D483-452D-AC2E-A62753978012}"/>
    <dgm:cxn modelId="{B0AE0058-1F51-4323-9017-9486FD6A90A1}" type="presOf" srcId="{32E7F10F-1B54-4DF5-9CDC-E04D9545C20D}" destId="{E4F4DD14-00F7-49F9-825D-522C5B3C348B}" srcOrd="0" destOrd="0" presId="urn:microsoft.com/office/officeart/2016/7/layout/VerticalDownArrowProcess"/>
    <dgm:cxn modelId="{AB374858-57FE-4051-935E-8F0045E6F236}" type="presOf" srcId="{EAC1E110-40D9-45C2-AEC1-9C5EFE674B87}" destId="{5F8D405C-B58A-45E0-92E3-050F9E550760}" srcOrd="0" destOrd="0" presId="urn:microsoft.com/office/officeart/2016/7/layout/VerticalDownArrowProcess"/>
    <dgm:cxn modelId="{72D1A880-C776-46C7-A7F1-4C01F94CBC79}" type="presOf" srcId="{D2EB735A-C881-463A-A12C-F69B2C3B4570}" destId="{211CE957-0B7F-4498-A51F-21A0BB1A23F6}" srcOrd="0" destOrd="0" presId="urn:microsoft.com/office/officeart/2016/7/layout/VerticalDownArrowProcess"/>
    <dgm:cxn modelId="{8794BF83-5604-4E7F-8226-E3EF4D22AC31}" type="presOf" srcId="{3E06C11D-B16C-4400-9077-98CEB2B692F0}" destId="{E53F1D97-F859-4578-9C50-9E418288231D}" srcOrd="0" destOrd="0" presId="urn:microsoft.com/office/officeart/2016/7/layout/VerticalDownArrowProcess"/>
    <dgm:cxn modelId="{467C0592-4990-467B-BB39-44D44A45CDB2}" type="presOf" srcId="{011953F8-2101-4253-8DFB-DDE5C7D9A740}" destId="{D51BD83F-9755-4F4A-BCD2-C3FD12545F4B}" srcOrd="0" destOrd="0" presId="urn:microsoft.com/office/officeart/2016/7/layout/VerticalDownArrowProcess"/>
    <dgm:cxn modelId="{719B7C9E-8103-489B-AAAC-E7DE3BE72319}" type="presOf" srcId="{3E06C11D-B16C-4400-9077-98CEB2B692F0}" destId="{14A1CC5C-284C-402C-9869-CCDD4E31599E}" srcOrd="1" destOrd="0" presId="urn:microsoft.com/office/officeart/2016/7/layout/VerticalDownArrowProcess"/>
    <dgm:cxn modelId="{F4E83FCC-10E6-4A97-ACB6-AB83A3ADCBA3}" type="presOf" srcId="{D2EB735A-C881-463A-A12C-F69B2C3B4570}" destId="{4C3A3046-156F-4CA9-A478-62990D2DD5EA}" srcOrd="1" destOrd="0" presId="urn:microsoft.com/office/officeart/2016/7/layout/VerticalDownArrowProcess"/>
    <dgm:cxn modelId="{B9EEB7E5-2C9A-42F4-902F-3213FF1141EE}" srcId="{D2EB735A-C881-463A-A12C-F69B2C3B4570}" destId="{011953F8-2101-4253-8DFB-DDE5C7D9A740}" srcOrd="0" destOrd="0" parTransId="{0CFEFDB9-19E5-4467-B032-6F53663DEF3D}" sibTransId="{17B0D91D-8B8F-4088-B5C4-469F3FF07763}"/>
    <dgm:cxn modelId="{CF867DF3-D025-4535-AE67-5994873D504C}" srcId="{EAC1E110-40D9-45C2-AEC1-9C5EFE674B87}" destId="{5129570C-C3F7-4A79-BDDC-239ADFFFFF01}" srcOrd="0" destOrd="0" parTransId="{6BB3F172-A36C-455B-AB9F-4B2002BA8B0D}" sibTransId="{84E1DCFE-7AF5-4117-93B2-8E7D3F5301CC}"/>
    <dgm:cxn modelId="{AEFBF6F6-E7F5-4D6A-A8AD-C020AAFE9F42}" type="presOf" srcId="{FA77F906-4B58-4F38-BEF4-93AE8318A089}" destId="{7527E9F5-AB1F-441B-AD9A-AAEC821AA35B}" srcOrd="0" destOrd="0" presId="urn:microsoft.com/office/officeart/2016/7/layout/VerticalDownArrowProcess"/>
    <dgm:cxn modelId="{CB38A2F8-0772-4F01-BE7E-8F284FCB61FA}" type="presOf" srcId="{EAC1E110-40D9-45C2-AEC1-9C5EFE674B87}" destId="{456EA2C9-A5D5-4CA1-89EB-E32F225E70E6}" srcOrd="1" destOrd="0" presId="urn:microsoft.com/office/officeart/2016/7/layout/VerticalDownArrowProcess"/>
    <dgm:cxn modelId="{C4ECEE6C-D7F8-48D0-9C29-3B39E0062CAB}" type="presParOf" srcId="{B9176B61-5A7C-4888-86F7-3994189D7433}" destId="{83B431C3-8D02-4771-AF89-4A8323505167}" srcOrd="0" destOrd="0" presId="urn:microsoft.com/office/officeart/2016/7/layout/VerticalDownArrowProcess"/>
    <dgm:cxn modelId="{EDA2F1AA-119E-4238-A8EC-0B75BDD6A8BA}" type="presParOf" srcId="{83B431C3-8D02-4771-AF89-4A8323505167}" destId="{7527E9F5-AB1F-441B-AD9A-AAEC821AA35B}" srcOrd="0" destOrd="0" presId="urn:microsoft.com/office/officeart/2016/7/layout/VerticalDownArrowProcess"/>
    <dgm:cxn modelId="{D711EE85-EB52-40A6-845D-374BC00A537D}" type="presParOf" srcId="{83B431C3-8D02-4771-AF89-4A8323505167}" destId="{B5A5A739-7D64-4BDC-8EF7-1DCCD116B084}" srcOrd="1" destOrd="0" presId="urn:microsoft.com/office/officeart/2016/7/layout/VerticalDownArrowProcess"/>
    <dgm:cxn modelId="{F8744CAE-34E8-49B6-944F-A8B8CA79A2A7}" type="presParOf" srcId="{B9176B61-5A7C-4888-86F7-3994189D7433}" destId="{2A58EF23-FED8-4DB4-AEBD-55CA15C22FD9}" srcOrd="1" destOrd="0" presId="urn:microsoft.com/office/officeart/2016/7/layout/VerticalDownArrowProcess"/>
    <dgm:cxn modelId="{48BC7721-6BE8-423E-A5A0-9BB4B4B8EE88}" type="presParOf" srcId="{B9176B61-5A7C-4888-86F7-3994189D7433}" destId="{CA67DDF4-04DE-445E-8323-EB29CAB2264F}" srcOrd="2" destOrd="0" presId="urn:microsoft.com/office/officeart/2016/7/layout/VerticalDownArrowProcess"/>
    <dgm:cxn modelId="{F6E6A55C-E877-4A9F-B529-9FDB61BB4491}" type="presParOf" srcId="{CA67DDF4-04DE-445E-8323-EB29CAB2264F}" destId="{211CE957-0B7F-4498-A51F-21A0BB1A23F6}" srcOrd="0" destOrd="0" presId="urn:microsoft.com/office/officeart/2016/7/layout/VerticalDownArrowProcess"/>
    <dgm:cxn modelId="{1C349145-E3D4-46F7-99E2-3F0B9C77696F}" type="presParOf" srcId="{CA67DDF4-04DE-445E-8323-EB29CAB2264F}" destId="{4C3A3046-156F-4CA9-A478-62990D2DD5EA}" srcOrd="1" destOrd="0" presId="urn:microsoft.com/office/officeart/2016/7/layout/VerticalDownArrowProcess"/>
    <dgm:cxn modelId="{3424BD3B-381C-48EC-9FC3-770DB51A2201}" type="presParOf" srcId="{CA67DDF4-04DE-445E-8323-EB29CAB2264F}" destId="{D51BD83F-9755-4F4A-BCD2-C3FD12545F4B}" srcOrd="2" destOrd="0" presId="urn:microsoft.com/office/officeart/2016/7/layout/VerticalDownArrowProcess"/>
    <dgm:cxn modelId="{E3381260-BE9C-492A-B52F-6B0774576A25}" type="presParOf" srcId="{B9176B61-5A7C-4888-86F7-3994189D7433}" destId="{D0264803-516B-4920-A45A-D8D1F028C637}" srcOrd="3" destOrd="0" presId="urn:microsoft.com/office/officeart/2016/7/layout/VerticalDownArrowProcess"/>
    <dgm:cxn modelId="{B77E4FA5-A5D0-4E23-86A7-82C31059BB66}" type="presParOf" srcId="{B9176B61-5A7C-4888-86F7-3994189D7433}" destId="{F57ADEF3-DB12-4829-84B1-D2AB021FE06F}" srcOrd="4" destOrd="0" presId="urn:microsoft.com/office/officeart/2016/7/layout/VerticalDownArrowProcess"/>
    <dgm:cxn modelId="{F70EA81B-32C8-4B01-BDD2-894C4EF650A5}" type="presParOf" srcId="{F57ADEF3-DB12-4829-84B1-D2AB021FE06F}" destId="{5F8D405C-B58A-45E0-92E3-050F9E550760}" srcOrd="0" destOrd="0" presId="urn:microsoft.com/office/officeart/2016/7/layout/VerticalDownArrowProcess"/>
    <dgm:cxn modelId="{09C9C644-3AD6-4C36-B64F-EF799BC34102}" type="presParOf" srcId="{F57ADEF3-DB12-4829-84B1-D2AB021FE06F}" destId="{456EA2C9-A5D5-4CA1-89EB-E32F225E70E6}" srcOrd="1" destOrd="0" presId="urn:microsoft.com/office/officeart/2016/7/layout/VerticalDownArrowProcess"/>
    <dgm:cxn modelId="{68017C2C-C9CD-47E1-BD85-43B021E021C8}" type="presParOf" srcId="{F57ADEF3-DB12-4829-84B1-D2AB021FE06F}" destId="{3E518546-EE4B-4593-87C5-768D1A338DBF}" srcOrd="2" destOrd="0" presId="urn:microsoft.com/office/officeart/2016/7/layout/VerticalDownArrowProcess"/>
    <dgm:cxn modelId="{67FD6710-3205-47B7-B231-8F3D4BD27983}" type="presParOf" srcId="{B9176B61-5A7C-4888-86F7-3994189D7433}" destId="{0CD0DBDA-6C32-4C96-87D7-AF0B54028C35}" srcOrd="5" destOrd="0" presId="urn:microsoft.com/office/officeart/2016/7/layout/VerticalDownArrowProcess"/>
    <dgm:cxn modelId="{B45CDEAD-7567-4734-8854-FA0D3C9BE631}" type="presParOf" srcId="{B9176B61-5A7C-4888-86F7-3994189D7433}" destId="{233DE2E8-8619-4898-9A99-3DF57D169186}" srcOrd="6" destOrd="0" presId="urn:microsoft.com/office/officeart/2016/7/layout/VerticalDownArrowProcess"/>
    <dgm:cxn modelId="{EDD7F66F-BF50-4C0C-A4EC-9F6FF057D4F5}" type="presParOf" srcId="{233DE2E8-8619-4898-9A99-3DF57D169186}" destId="{E53F1D97-F859-4578-9C50-9E418288231D}" srcOrd="0" destOrd="0" presId="urn:microsoft.com/office/officeart/2016/7/layout/VerticalDownArrowProcess"/>
    <dgm:cxn modelId="{98877994-DEF5-43F5-8B2F-2F830E644408}" type="presParOf" srcId="{233DE2E8-8619-4898-9A99-3DF57D169186}" destId="{14A1CC5C-284C-402C-9869-CCDD4E31599E}" srcOrd="1" destOrd="0" presId="urn:microsoft.com/office/officeart/2016/7/layout/VerticalDownArrowProcess"/>
    <dgm:cxn modelId="{A18D8A73-ED3B-4FF3-84A2-2BD5790ADF81}" type="presParOf" srcId="{233DE2E8-8619-4898-9A99-3DF57D169186}" destId="{E4F4DD14-00F7-49F9-825D-522C5B3C348B}"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7E9F5-AB1F-441B-AD9A-AAEC821AA35B}">
      <dsp:nvSpPr>
        <dsp:cNvPr id="0" name=""/>
        <dsp:cNvSpPr/>
      </dsp:nvSpPr>
      <dsp:spPr>
        <a:xfrm>
          <a:off x="0" y="3569039"/>
          <a:ext cx="2628900" cy="78081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63576" rIns="186967"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Expected Outcome</a:t>
          </a:r>
        </a:p>
      </dsp:txBody>
      <dsp:txXfrm>
        <a:off x="0" y="3569039"/>
        <a:ext cx="2628900" cy="780818"/>
      </dsp:txXfrm>
    </dsp:sp>
    <dsp:sp modelId="{B5A5A739-7D64-4BDC-8EF7-1DCCD116B084}">
      <dsp:nvSpPr>
        <dsp:cNvPr id="0" name=""/>
        <dsp:cNvSpPr/>
      </dsp:nvSpPr>
      <dsp:spPr>
        <a:xfrm>
          <a:off x="2628900" y="3569039"/>
          <a:ext cx="7886700" cy="78081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77800" rIns="159980" bIns="177800" numCol="1" spcCol="1270" anchor="ctr" anchorCtr="0">
          <a:noAutofit/>
        </a:bodyPr>
        <a:lstStyle/>
        <a:p>
          <a:pPr marL="0" lvl="0" indent="0" algn="l" defTabSz="622300">
            <a:lnSpc>
              <a:spcPct val="90000"/>
            </a:lnSpc>
            <a:spcBef>
              <a:spcPct val="0"/>
            </a:spcBef>
            <a:spcAft>
              <a:spcPct val="35000"/>
            </a:spcAft>
            <a:buNone/>
          </a:pPr>
          <a:r>
            <a:rPr lang="en-US" sz="1400" kern="1200" dirty="0"/>
            <a:t>Designs ready for grant development </a:t>
          </a:r>
        </a:p>
      </dsp:txBody>
      <dsp:txXfrm>
        <a:off x="2628900" y="3569039"/>
        <a:ext cx="7886700" cy="780818"/>
      </dsp:txXfrm>
    </dsp:sp>
    <dsp:sp modelId="{4C3A3046-156F-4CA9-A478-62990D2DD5EA}">
      <dsp:nvSpPr>
        <dsp:cNvPr id="0" name=""/>
        <dsp:cNvSpPr/>
      </dsp:nvSpPr>
      <dsp:spPr>
        <a:xfrm rot="10800000">
          <a:off x="0" y="2379853"/>
          <a:ext cx="2628900" cy="1200899"/>
        </a:xfrm>
        <a:prstGeom prst="upArrowCallout">
          <a:avLst>
            <a:gd name="adj1" fmla="val 5000"/>
            <a:gd name="adj2" fmla="val 10000"/>
            <a:gd name="adj3" fmla="val 15000"/>
            <a:gd name="adj4" fmla="val 64977"/>
          </a:avLst>
        </a:prstGeom>
        <a:solidFill>
          <a:schemeClr val="accent2">
            <a:hueOff val="808007"/>
            <a:satOff val="-8967"/>
            <a:lumOff val="13595"/>
            <a:alphaOff val="0"/>
          </a:schemeClr>
        </a:solidFill>
        <a:ln w="12700" cap="flat" cmpd="sng" algn="ctr">
          <a:solidFill>
            <a:schemeClr val="accent2">
              <a:hueOff val="808007"/>
              <a:satOff val="-8967"/>
              <a:lumOff val="135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63576" rIns="186967"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Phase 3</a:t>
          </a:r>
        </a:p>
      </dsp:txBody>
      <dsp:txXfrm rot="-10800000">
        <a:off x="0" y="2379853"/>
        <a:ext cx="2628900" cy="780584"/>
      </dsp:txXfrm>
    </dsp:sp>
    <dsp:sp modelId="{D51BD83F-9755-4F4A-BCD2-C3FD12545F4B}">
      <dsp:nvSpPr>
        <dsp:cNvPr id="0" name=""/>
        <dsp:cNvSpPr/>
      </dsp:nvSpPr>
      <dsp:spPr>
        <a:xfrm>
          <a:off x="2628900" y="2379853"/>
          <a:ext cx="7886700" cy="780584"/>
        </a:xfrm>
        <a:prstGeom prst="rect">
          <a:avLst/>
        </a:prstGeom>
        <a:solidFill>
          <a:schemeClr val="accent2">
            <a:tint val="40000"/>
            <a:alpha val="90000"/>
            <a:hueOff val="618957"/>
            <a:satOff val="381"/>
            <a:lumOff val="3005"/>
            <a:alphaOff val="0"/>
          </a:schemeClr>
        </a:solidFill>
        <a:ln w="12700" cap="flat" cmpd="sng" algn="ctr">
          <a:solidFill>
            <a:schemeClr val="accent2">
              <a:tint val="40000"/>
              <a:alpha val="90000"/>
              <a:hueOff val="618957"/>
              <a:satOff val="381"/>
              <a:lumOff val="30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77800" rIns="159980" bIns="177800" numCol="1" spcCol="1270" anchor="ctr" anchorCtr="0">
          <a:noAutofit/>
        </a:bodyPr>
        <a:lstStyle/>
        <a:p>
          <a:pPr marL="0" lvl="0" indent="0" algn="l" defTabSz="622300">
            <a:lnSpc>
              <a:spcPct val="90000"/>
            </a:lnSpc>
            <a:spcBef>
              <a:spcPct val="0"/>
            </a:spcBef>
            <a:spcAft>
              <a:spcPct val="35000"/>
            </a:spcAft>
            <a:buNone/>
          </a:pPr>
          <a:r>
            <a:rPr lang="en-US" sz="1400" kern="1200" dirty="0"/>
            <a:t>Perform conceptual designs for capital improvements on key corridors</a:t>
          </a:r>
        </a:p>
      </dsp:txBody>
      <dsp:txXfrm>
        <a:off x="2628900" y="2379853"/>
        <a:ext cx="7886700" cy="780584"/>
      </dsp:txXfrm>
    </dsp:sp>
    <dsp:sp modelId="{456EA2C9-A5D5-4CA1-89EB-E32F225E70E6}">
      <dsp:nvSpPr>
        <dsp:cNvPr id="0" name=""/>
        <dsp:cNvSpPr/>
      </dsp:nvSpPr>
      <dsp:spPr>
        <a:xfrm rot="10800000">
          <a:off x="0" y="1190666"/>
          <a:ext cx="2628900" cy="1200899"/>
        </a:xfrm>
        <a:prstGeom prst="upArrowCallout">
          <a:avLst>
            <a:gd name="adj1" fmla="val 5000"/>
            <a:gd name="adj2" fmla="val 10000"/>
            <a:gd name="adj3" fmla="val 15000"/>
            <a:gd name="adj4" fmla="val 64977"/>
          </a:avLst>
        </a:prstGeom>
        <a:solidFill>
          <a:schemeClr val="accent2">
            <a:hueOff val="1616014"/>
            <a:satOff val="-17934"/>
            <a:lumOff val="27190"/>
            <a:alphaOff val="0"/>
          </a:schemeClr>
        </a:solidFill>
        <a:ln w="12700" cap="flat" cmpd="sng" algn="ctr">
          <a:solidFill>
            <a:schemeClr val="accent2">
              <a:hueOff val="1616014"/>
              <a:satOff val="-17934"/>
              <a:lumOff val="2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63576" rIns="186967" bIns="163576" numCol="1" spcCol="1270" anchor="ctr" anchorCtr="0">
          <a:noAutofit/>
        </a:bodyPr>
        <a:lstStyle/>
        <a:p>
          <a:pPr marL="0" lvl="0" indent="0" algn="ctr" defTabSz="1022350">
            <a:lnSpc>
              <a:spcPct val="90000"/>
            </a:lnSpc>
            <a:spcBef>
              <a:spcPct val="0"/>
            </a:spcBef>
            <a:spcAft>
              <a:spcPct val="35000"/>
            </a:spcAft>
            <a:buNone/>
          </a:pPr>
          <a:r>
            <a:rPr lang="en-US" sz="2300" kern="1200"/>
            <a:t>Phase 2</a:t>
          </a:r>
        </a:p>
      </dsp:txBody>
      <dsp:txXfrm rot="-10800000">
        <a:off x="0" y="1190666"/>
        <a:ext cx="2628900" cy="780584"/>
      </dsp:txXfrm>
    </dsp:sp>
    <dsp:sp modelId="{3E518546-EE4B-4593-87C5-768D1A338DBF}">
      <dsp:nvSpPr>
        <dsp:cNvPr id="0" name=""/>
        <dsp:cNvSpPr/>
      </dsp:nvSpPr>
      <dsp:spPr>
        <a:xfrm>
          <a:off x="2628900" y="1190666"/>
          <a:ext cx="7886700" cy="780584"/>
        </a:xfrm>
        <a:prstGeom prst="rect">
          <a:avLst/>
        </a:prstGeom>
        <a:solidFill>
          <a:schemeClr val="accent2">
            <a:tint val="40000"/>
            <a:alpha val="90000"/>
            <a:hueOff val="1237914"/>
            <a:satOff val="761"/>
            <a:lumOff val="6009"/>
            <a:alphaOff val="0"/>
          </a:schemeClr>
        </a:solidFill>
        <a:ln w="12700" cap="flat" cmpd="sng" algn="ctr">
          <a:solidFill>
            <a:schemeClr val="accent2">
              <a:tint val="40000"/>
              <a:alpha val="90000"/>
              <a:hueOff val="1237914"/>
              <a:satOff val="761"/>
              <a:lumOff val="60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77800" rIns="159980" bIns="177800" numCol="1" spcCol="1270" anchor="ctr" anchorCtr="0">
          <a:noAutofit/>
        </a:bodyPr>
        <a:lstStyle/>
        <a:p>
          <a:pPr marL="0" lvl="0" indent="0" algn="l" defTabSz="622300">
            <a:lnSpc>
              <a:spcPct val="90000"/>
            </a:lnSpc>
            <a:spcBef>
              <a:spcPct val="0"/>
            </a:spcBef>
            <a:spcAft>
              <a:spcPct val="35000"/>
            </a:spcAft>
            <a:buNone/>
          </a:pPr>
          <a:r>
            <a:rPr lang="en-US" sz="1400" kern="1200"/>
            <a:t>Agree on final project description for multimodal upgrades on key corridors and connection points </a:t>
          </a:r>
        </a:p>
      </dsp:txBody>
      <dsp:txXfrm>
        <a:off x="2628900" y="1190666"/>
        <a:ext cx="7886700" cy="780584"/>
      </dsp:txXfrm>
    </dsp:sp>
    <dsp:sp modelId="{14A1CC5C-284C-402C-9869-CCDD4E31599E}">
      <dsp:nvSpPr>
        <dsp:cNvPr id="0" name=""/>
        <dsp:cNvSpPr/>
      </dsp:nvSpPr>
      <dsp:spPr>
        <a:xfrm rot="10800000">
          <a:off x="0" y="1479"/>
          <a:ext cx="2628900" cy="1200899"/>
        </a:xfrm>
        <a:prstGeom prst="upArrowCallout">
          <a:avLst>
            <a:gd name="adj1" fmla="val 5000"/>
            <a:gd name="adj2" fmla="val 10000"/>
            <a:gd name="adj3" fmla="val 15000"/>
            <a:gd name="adj4" fmla="val 64977"/>
          </a:avLst>
        </a:prstGeom>
        <a:solidFill>
          <a:schemeClr val="accent2">
            <a:hueOff val="2424021"/>
            <a:satOff val="-26901"/>
            <a:lumOff val="40785"/>
            <a:alphaOff val="0"/>
          </a:schemeClr>
        </a:solidFill>
        <a:ln w="12700" cap="flat" cmpd="sng" algn="ctr">
          <a:solidFill>
            <a:schemeClr val="accent2">
              <a:hueOff val="2424021"/>
              <a:satOff val="-26901"/>
              <a:lumOff val="407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63576" rIns="186967" bIns="163576" numCol="1" spcCol="1270" anchor="ctr" anchorCtr="0">
          <a:noAutofit/>
        </a:bodyPr>
        <a:lstStyle/>
        <a:p>
          <a:pPr marL="0" lvl="0" indent="0" algn="ctr" defTabSz="1022350">
            <a:lnSpc>
              <a:spcPct val="90000"/>
            </a:lnSpc>
            <a:spcBef>
              <a:spcPct val="0"/>
            </a:spcBef>
            <a:spcAft>
              <a:spcPct val="35000"/>
            </a:spcAft>
            <a:buNone/>
          </a:pPr>
          <a:r>
            <a:rPr lang="en-US" sz="2300" kern="1200"/>
            <a:t>Phase 1</a:t>
          </a:r>
        </a:p>
      </dsp:txBody>
      <dsp:txXfrm rot="-10800000">
        <a:off x="0" y="1479"/>
        <a:ext cx="2628900" cy="780584"/>
      </dsp:txXfrm>
    </dsp:sp>
    <dsp:sp modelId="{E4F4DD14-00F7-49F9-825D-522C5B3C348B}">
      <dsp:nvSpPr>
        <dsp:cNvPr id="0" name=""/>
        <dsp:cNvSpPr/>
      </dsp:nvSpPr>
      <dsp:spPr>
        <a:xfrm>
          <a:off x="2628900" y="1479"/>
          <a:ext cx="7886700" cy="780584"/>
        </a:xfrm>
        <a:prstGeom prst="rect">
          <a:avLst/>
        </a:prstGeom>
        <a:solidFill>
          <a:schemeClr val="accent2">
            <a:tint val="40000"/>
            <a:alpha val="90000"/>
            <a:hueOff val="1856871"/>
            <a:satOff val="1142"/>
            <a:lumOff val="9014"/>
            <a:alphaOff val="0"/>
          </a:schemeClr>
        </a:solidFill>
        <a:ln w="12700" cap="flat" cmpd="sng" algn="ctr">
          <a:solidFill>
            <a:schemeClr val="accent2">
              <a:tint val="40000"/>
              <a:alpha val="90000"/>
              <a:hueOff val="1856871"/>
              <a:satOff val="1142"/>
              <a:lumOff val="90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77800" rIns="159980" bIns="177800" numCol="1" spcCol="1270" anchor="ctr" anchorCtr="0">
          <a:noAutofit/>
        </a:bodyPr>
        <a:lstStyle/>
        <a:p>
          <a:pPr marL="0" lvl="0" indent="0" algn="l" defTabSz="622300">
            <a:lnSpc>
              <a:spcPct val="90000"/>
            </a:lnSpc>
            <a:spcBef>
              <a:spcPct val="0"/>
            </a:spcBef>
            <a:spcAft>
              <a:spcPct val="35000"/>
            </a:spcAft>
            <a:buNone/>
          </a:pPr>
          <a:r>
            <a:rPr lang="en-US" sz="1400" kern="1200" dirty="0"/>
            <a:t>Examine past planning recommendations and identify a set of key corridors for development (up to 4 budgeted).</a:t>
          </a:r>
        </a:p>
      </dsp:txBody>
      <dsp:txXfrm>
        <a:off x="2628900" y="1479"/>
        <a:ext cx="7886700" cy="780584"/>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A28D07-BF84-4591-AA64-DED18048443D}" type="datetimeFigureOut">
              <a:rPr lang="en-US" smtClean="0"/>
              <a:t>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27C04A-0CF8-4AA8-A4C6-CEDF9CDB2BF2}" type="slidenum">
              <a:rPr lang="en-US" smtClean="0"/>
              <a:t>‹#›</a:t>
            </a:fld>
            <a:endParaRPr lang="en-US"/>
          </a:p>
        </p:txBody>
      </p:sp>
    </p:spTree>
    <p:extLst>
      <p:ext uri="{BB962C8B-B14F-4D97-AF65-F5344CB8AC3E}">
        <p14:creationId xmlns:p14="http://schemas.microsoft.com/office/powerpoint/2010/main" val="392992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baldc.maps.arcgis.com/home/webmap/viewer.html?webmap=86273ca074d344bfab4218fb31c1ad0b&amp;extent=-122.2772,37.7947,-122.2518,37.804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DC27C04A-0CF8-4AA8-A4C6-CEDF9CDB2BF2}" type="slidenum">
              <a:rPr lang="en-US" smtClean="0"/>
              <a:t>3</a:t>
            </a:fld>
            <a:endParaRPr lang="en-US"/>
          </a:p>
        </p:txBody>
      </p:sp>
    </p:spTree>
    <p:extLst>
      <p:ext uri="{BB962C8B-B14F-4D97-AF65-F5344CB8AC3E}">
        <p14:creationId xmlns:p14="http://schemas.microsoft.com/office/powerpoint/2010/main" val="2966934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27C04A-0CF8-4AA8-A4C6-CEDF9CDB2BF2}" type="slidenum">
              <a:rPr lang="en-US" smtClean="0"/>
              <a:t>12</a:t>
            </a:fld>
            <a:endParaRPr lang="en-US"/>
          </a:p>
        </p:txBody>
      </p:sp>
    </p:spTree>
    <p:extLst>
      <p:ext uri="{BB962C8B-B14F-4D97-AF65-F5344CB8AC3E}">
        <p14:creationId xmlns:p14="http://schemas.microsoft.com/office/powerpoint/2010/main" val="232102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Aside from the - 14th Street Safety Project and </a:t>
            </a:r>
            <a:r>
              <a:rPr lang="en-US" dirty="0" err="1"/>
              <a:t>theOakland</a:t>
            </a:r>
            <a:r>
              <a:rPr lang="en-US" dirty="0"/>
              <a:t> Alameda Access Project, most of these improvements are at spot locations  </a:t>
            </a:r>
          </a:p>
          <a:p>
            <a:pPr marL="0" lvl="0" indent="0" algn="l" rtl="0">
              <a:spcBef>
                <a:spcPts val="0"/>
              </a:spcBef>
              <a:spcAft>
                <a:spcPts val="0"/>
              </a:spcAft>
              <a:buNone/>
            </a:pPr>
            <a:r>
              <a:rPr lang="en-US" dirty="0"/>
              <a:t>This is plan is a chance to get something big done, through the heart of Chinatown, planned for and by the community. Think Big!</a:t>
            </a:r>
          </a:p>
          <a:p>
            <a:pPr marL="0" lvl="0" indent="0" algn="l" rtl="0">
              <a:spcBef>
                <a:spcPts val="0"/>
              </a:spcBef>
              <a:spcAft>
                <a:spcPts val="0"/>
              </a:spcAft>
              <a:buClr>
                <a:schemeClr val="dk1"/>
              </a:buClr>
              <a:buSzPts val="1100"/>
              <a:buFont typeface="Arial"/>
              <a:buNone/>
            </a:pPr>
            <a:endParaRPr lang="en-US" dirty="0"/>
          </a:p>
          <a:p>
            <a:pPr marL="514350" indent="-285750" algn="l">
              <a:buFont typeface="Arial" panose="020B0604020202020204" pitchFamily="34" charset="0"/>
              <a:buChar char="•"/>
            </a:pPr>
            <a:endParaRPr lang="en-US" sz="1200" b="0" i="0" u="none" strike="noStrike" baseline="0" dirty="0">
              <a:solidFill>
                <a:srgbClr val="000000"/>
              </a:solidFill>
              <a:latin typeface="Montserrat SemiBold" panose="00000700000000000000" pitchFamily="2" charset="0"/>
            </a:endParaRPr>
          </a:p>
          <a:p>
            <a:pPr marL="514350" indent="-285750">
              <a:buFont typeface="Arial" panose="020B0604020202020204" pitchFamily="34" charset="0"/>
              <a:buChar char="•"/>
            </a:pPr>
            <a:r>
              <a:rPr lang="en-US" sz="1200" b="0" i="0" u="none" strike="noStrike" baseline="0" dirty="0">
                <a:solidFill>
                  <a:srgbClr val="000000"/>
                </a:solidFill>
                <a:latin typeface="Montserrat SemiBold" panose="00000700000000000000" pitchFamily="2" charset="0"/>
              </a:rPr>
              <a:t> </a:t>
            </a:r>
            <a:r>
              <a:rPr lang="en-US" sz="1200" b="1" i="0" u="none" strike="noStrike" baseline="0" dirty="0">
                <a:solidFill>
                  <a:srgbClr val="221E1F"/>
                </a:solidFill>
                <a:latin typeface="Montserrat SemiBold" panose="00000700000000000000" pitchFamily="2" charset="0"/>
              </a:rPr>
              <a:t>14th Street Safety &amp; 13th Street Paving Project - OakDOT </a:t>
            </a:r>
            <a:endParaRPr lang="en-US" sz="1200" b="0" i="0" u="none" strike="noStrike" baseline="0" dirty="0">
              <a:solidFill>
                <a:srgbClr val="000000"/>
              </a:solidFill>
              <a:latin typeface="Montserrat SemiBold" panose="00000700000000000000" pitchFamily="2" charset="0"/>
            </a:endParaRPr>
          </a:p>
          <a:p>
            <a:pPr marL="514350" indent="-285750">
              <a:buFont typeface="Arial" panose="020B0604020202020204" pitchFamily="34" charset="0"/>
              <a:buChar char="•"/>
            </a:pPr>
            <a:r>
              <a:rPr lang="en-US" sz="1200" b="0" i="0" u="none" strike="noStrike" baseline="0" dirty="0">
                <a:solidFill>
                  <a:srgbClr val="000000"/>
                </a:solidFill>
                <a:latin typeface="Montserrat SemiBold" panose="00000700000000000000" pitchFamily="2" charset="0"/>
              </a:rPr>
              <a:t> </a:t>
            </a:r>
            <a:r>
              <a:rPr lang="en-US" sz="1200" b="1" i="0" u="none" strike="noStrike" baseline="0" dirty="0">
                <a:solidFill>
                  <a:srgbClr val="221E1F"/>
                </a:solidFill>
                <a:latin typeface="Montserrat SemiBold" panose="00000700000000000000" pitchFamily="2" charset="0"/>
              </a:rPr>
              <a:t>Bus Rapid Transit Curb I</a:t>
            </a:r>
            <a:endParaRPr lang="en-US" sz="1200" b="0" i="0" u="none" strike="noStrike" baseline="0" dirty="0">
              <a:solidFill>
                <a:srgbClr val="000000"/>
              </a:solidFill>
              <a:latin typeface="Montserrat SemiBold" panose="00000700000000000000" pitchFamily="2" charset="0"/>
            </a:endParaRPr>
          </a:p>
          <a:p>
            <a:pPr marL="514350" indent="-285750">
              <a:buFont typeface="Arial" panose="020B0604020202020204" pitchFamily="34" charset="0"/>
              <a:buChar char="•"/>
            </a:pPr>
            <a:r>
              <a:rPr lang="en-US" sz="1200" b="0" i="0" u="none" strike="noStrike" baseline="0" dirty="0">
                <a:solidFill>
                  <a:srgbClr val="000000"/>
                </a:solidFill>
                <a:latin typeface="Montserrat SemiBold" panose="00000700000000000000" pitchFamily="2" charset="0"/>
              </a:rPr>
              <a:t> </a:t>
            </a:r>
            <a:r>
              <a:rPr lang="en-US" sz="1200" b="1" i="0" u="none" strike="noStrike" baseline="0" dirty="0">
                <a:solidFill>
                  <a:srgbClr val="221E1F"/>
                </a:solidFill>
                <a:latin typeface="Montserrat SemiBold" panose="00000700000000000000" pitchFamily="2" charset="0"/>
              </a:rPr>
              <a:t>10th Street Safe Routes to School &amp; Pedestrian Improvements - OakDOT improvements - AC Transit </a:t>
            </a:r>
            <a:endParaRPr lang="en-US" sz="1200" b="0" i="0" u="none" strike="noStrike" baseline="0" dirty="0">
              <a:solidFill>
                <a:srgbClr val="000000"/>
              </a:solidFill>
              <a:latin typeface="Montserrat SemiBold" panose="00000700000000000000" pitchFamily="2" charset="0"/>
            </a:endParaRPr>
          </a:p>
          <a:p>
            <a:pPr marL="514350" indent="-285750" algn="l">
              <a:buFont typeface="Arial" panose="020B0604020202020204" pitchFamily="34" charset="0"/>
              <a:buChar char="•"/>
            </a:pPr>
            <a:r>
              <a:rPr lang="en-US" sz="1200" b="0" i="0" u="none" strike="noStrike" baseline="0" dirty="0">
                <a:solidFill>
                  <a:srgbClr val="000000"/>
                </a:solidFill>
                <a:latin typeface="Montserrat SemiBold" panose="00000700000000000000" pitchFamily="2" charset="0"/>
              </a:rPr>
              <a:t> </a:t>
            </a:r>
            <a:r>
              <a:rPr lang="en-US" sz="1200" b="1" i="0" u="none" strike="noStrike" baseline="0" dirty="0">
                <a:solidFill>
                  <a:srgbClr val="221E1F"/>
                </a:solidFill>
                <a:latin typeface="Montserrat SemiBold" panose="00000700000000000000" pitchFamily="2" charset="0"/>
              </a:rPr>
              <a:t>Bikeway Improvement Project - OakDOT </a:t>
            </a:r>
            <a:endParaRPr lang="en-US" sz="1200" b="0" i="0" u="none" strike="noStrike" baseline="0" dirty="0">
              <a:solidFill>
                <a:srgbClr val="000000"/>
              </a:solidFill>
              <a:latin typeface="Montserrat SemiBold" panose="00000700000000000000" pitchFamily="2" charset="0"/>
            </a:endParaRPr>
          </a:p>
          <a:p>
            <a:pPr marL="514350" indent="-285750">
              <a:buFont typeface="Arial" panose="020B0604020202020204" pitchFamily="34" charset="0"/>
              <a:buChar char="•"/>
            </a:pPr>
            <a:r>
              <a:rPr lang="en-US" sz="1200" b="0" i="0" u="none" strike="noStrike" baseline="0" dirty="0">
                <a:solidFill>
                  <a:srgbClr val="000000"/>
                </a:solidFill>
                <a:latin typeface="Montserrat SemiBold" panose="00000700000000000000" pitchFamily="2" charset="0"/>
              </a:rPr>
              <a:t> </a:t>
            </a:r>
            <a:r>
              <a:rPr lang="en-US" sz="1200" b="1" i="0" u="none" strike="noStrike" baseline="0" dirty="0">
                <a:solidFill>
                  <a:srgbClr val="221E1F"/>
                </a:solidFill>
                <a:latin typeface="Montserrat SemiBold" panose="00000700000000000000" pitchFamily="2" charset="0"/>
              </a:rPr>
              <a:t>Lake Merritt BART TOD - EBALDC &amp; Strada </a:t>
            </a:r>
            <a:endParaRPr lang="en-US" sz="1200" b="0" i="0" u="none" strike="noStrike" baseline="0" dirty="0">
              <a:solidFill>
                <a:srgbClr val="000000"/>
              </a:solidFill>
              <a:latin typeface="Montserrat SemiBold" panose="00000700000000000000" pitchFamily="2" charset="0"/>
            </a:endParaRPr>
          </a:p>
          <a:p>
            <a:pPr marL="514350" indent="-285750">
              <a:buFont typeface="Arial" panose="020B0604020202020204" pitchFamily="34" charset="0"/>
              <a:buChar char="•"/>
            </a:pPr>
            <a:r>
              <a:rPr lang="en-US" sz="1200" b="0" i="0" u="none" strike="noStrike" baseline="0" dirty="0">
                <a:solidFill>
                  <a:srgbClr val="000000"/>
                </a:solidFill>
                <a:latin typeface="Montserrat SemiBold" panose="00000700000000000000" pitchFamily="2" charset="0"/>
              </a:rPr>
              <a:t> </a:t>
            </a:r>
            <a:r>
              <a:rPr lang="en-US" sz="1200" b="1" i="0" u="none" strike="noStrike" baseline="0" dirty="0">
                <a:solidFill>
                  <a:srgbClr val="221E1F"/>
                </a:solidFill>
                <a:latin typeface="Montserrat SemiBold" panose="00000700000000000000" pitchFamily="2" charset="0"/>
              </a:rPr>
              <a:t>8th Street Streetscape Improvements to BART - OakDOT </a:t>
            </a:r>
            <a:endParaRPr lang="en-US" sz="1200" b="0" i="0" u="none" strike="noStrike" baseline="0" dirty="0">
              <a:solidFill>
                <a:srgbClr val="000000"/>
              </a:solidFill>
              <a:latin typeface="Montserrat SemiBold" panose="00000700000000000000" pitchFamily="2" charset="0"/>
            </a:endParaRPr>
          </a:p>
          <a:p>
            <a:pPr marL="514350" indent="-285750">
              <a:buFont typeface="Arial" panose="020B0604020202020204" pitchFamily="34" charset="0"/>
              <a:buChar char="•"/>
            </a:pPr>
            <a:r>
              <a:rPr lang="en-US" sz="1200" b="0" i="0" u="none" strike="noStrike" baseline="0" dirty="0">
                <a:solidFill>
                  <a:srgbClr val="000000"/>
                </a:solidFill>
                <a:latin typeface="Montserrat SemiBold" panose="00000700000000000000" pitchFamily="2" charset="0"/>
              </a:rPr>
              <a:t> </a:t>
            </a:r>
            <a:r>
              <a:rPr lang="en-US" sz="1200" b="1" i="0" u="none" strike="noStrike" baseline="0" dirty="0">
                <a:solidFill>
                  <a:srgbClr val="221E1F"/>
                </a:solidFill>
                <a:latin typeface="Montserrat SemiBold" panose="00000700000000000000" pitchFamily="2" charset="0"/>
              </a:rPr>
              <a:t>Alameda Access Project - ACTC </a:t>
            </a:r>
            <a:endParaRPr lang="en-US" sz="1200" b="0" i="0" u="none" strike="noStrike" baseline="0" dirty="0">
              <a:solidFill>
                <a:srgbClr val="000000"/>
              </a:solidFill>
              <a:latin typeface="Montserrat SemiBold" panose="00000700000000000000" pitchFamily="2" charset="0"/>
            </a:endParaRPr>
          </a:p>
          <a:p>
            <a:pPr marL="514350" indent="-285750">
              <a:buFont typeface="Arial" panose="020B0604020202020204" pitchFamily="34" charset="0"/>
              <a:buChar char="•"/>
            </a:pPr>
            <a:r>
              <a:rPr lang="en-US" sz="1200" b="0" i="0" u="none" strike="noStrike" baseline="0" dirty="0">
                <a:solidFill>
                  <a:srgbClr val="000000"/>
                </a:solidFill>
                <a:latin typeface="Montserrat SemiBold" panose="00000700000000000000" pitchFamily="2" charset="0"/>
              </a:rPr>
              <a:t> </a:t>
            </a:r>
            <a:r>
              <a:rPr lang="en-US" sz="1200" b="1" i="0" u="none" strike="noStrike" baseline="0" dirty="0">
                <a:solidFill>
                  <a:srgbClr val="221E1F"/>
                </a:solidFill>
                <a:latin typeface="Montserrat SemiBold" panose="00000700000000000000" pitchFamily="2" charset="0"/>
              </a:rPr>
              <a:t>Traffic Signal Improvements - OakDOT </a:t>
            </a:r>
            <a:endParaRPr lang="en-US" sz="1200" b="0" i="0" u="none" strike="noStrike" baseline="0" dirty="0">
              <a:solidFill>
                <a:srgbClr val="000000"/>
              </a:solidFill>
              <a:latin typeface="Montserrat SemiBold" panose="00000700000000000000" pitchFamily="2" charset="0"/>
            </a:endParaRPr>
          </a:p>
          <a:p>
            <a:pPr marL="514350" indent="-285750">
              <a:buFont typeface="Arial" panose="020B0604020202020204" pitchFamily="34" charset="0"/>
              <a:buChar char="•"/>
            </a:pPr>
            <a:r>
              <a:rPr lang="en-US" sz="1200" b="0" i="0" u="none" strike="noStrike" baseline="0" dirty="0">
                <a:solidFill>
                  <a:srgbClr val="000000"/>
                </a:solidFill>
                <a:latin typeface="Montserrat SemiBold" panose="00000700000000000000" pitchFamily="2" charset="0"/>
              </a:rPr>
              <a:t> </a:t>
            </a:r>
            <a:r>
              <a:rPr lang="en-US" sz="1200" b="1" i="0" u="none" strike="noStrike" baseline="0" dirty="0">
                <a:solidFill>
                  <a:srgbClr val="221E1F"/>
                </a:solidFill>
                <a:latin typeface="Montserrat SemiBold" panose="00000700000000000000" pitchFamily="2" charset="0"/>
              </a:rPr>
              <a:t>Broadway Streetscape Improvement Project - OakDOT </a:t>
            </a:r>
          </a:p>
        </p:txBody>
      </p:sp>
      <p:sp>
        <p:nvSpPr>
          <p:cNvPr id="4" name="Slide Number Placeholder 3"/>
          <p:cNvSpPr>
            <a:spLocks noGrp="1"/>
          </p:cNvSpPr>
          <p:nvPr>
            <p:ph type="sldNum" sz="quarter" idx="5"/>
          </p:nvPr>
        </p:nvSpPr>
        <p:spPr/>
        <p:txBody>
          <a:bodyPr/>
          <a:lstStyle/>
          <a:p>
            <a:fld id="{DC27C04A-0CF8-4AA8-A4C6-CEDF9CDB2BF2}" type="slidenum">
              <a:rPr lang="en-US" smtClean="0"/>
              <a:t>13</a:t>
            </a:fld>
            <a:endParaRPr lang="en-US"/>
          </a:p>
        </p:txBody>
      </p:sp>
    </p:spTree>
    <p:extLst>
      <p:ext uri="{BB962C8B-B14F-4D97-AF65-F5344CB8AC3E}">
        <p14:creationId xmlns:p14="http://schemas.microsoft.com/office/powerpoint/2010/main" val="3339762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174707" lvl="0" indent="-149307" algn="l" rtl="0">
              <a:spcBef>
                <a:spcPts val="0"/>
              </a:spcBef>
              <a:spcAft>
                <a:spcPts val="0"/>
              </a:spcAft>
              <a:buSzPts val="1400"/>
              <a:buChar char="•"/>
            </a:pPr>
            <a:r>
              <a:rPr lang="en-US" dirty="0"/>
              <a:t>GIS map in this section: </a:t>
            </a:r>
            <a:r>
              <a:rPr lang="en-US" sz="1200" u="sng" dirty="0">
                <a:solidFill>
                  <a:schemeClr val="hlink"/>
                </a:solidFill>
                <a:latin typeface="Arial"/>
                <a:ea typeface="Arial"/>
                <a:cs typeface="Arial"/>
                <a:sym typeface="Arial"/>
                <a:hlinkClick r:id="rId3"/>
              </a:rPr>
              <a:t>Chinatown CCS Draft (arcgis.com)</a:t>
            </a:r>
            <a:r>
              <a:rPr lang="en-US" dirty="0"/>
              <a:t>  </a:t>
            </a:r>
          </a:p>
        </p:txBody>
      </p:sp>
      <p:sp>
        <p:nvSpPr>
          <p:cNvPr id="4" name="Slide Number Placeholder 3"/>
          <p:cNvSpPr>
            <a:spLocks noGrp="1"/>
          </p:cNvSpPr>
          <p:nvPr>
            <p:ph type="sldNum" sz="quarter" idx="5"/>
          </p:nvPr>
        </p:nvSpPr>
        <p:spPr/>
        <p:txBody>
          <a:bodyPr/>
          <a:lstStyle/>
          <a:p>
            <a:fld id="{DC27C04A-0CF8-4AA8-A4C6-CEDF9CDB2BF2}" type="slidenum">
              <a:rPr lang="en-US" smtClean="0"/>
              <a:t>14</a:t>
            </a:fld>
            <a:endParaRPr lang="en-US"/>
          </a:p>
        </p:txBody>
      </p:sp>
    </p:spTree>
    <p:extLst>
      <p:ext uri="{BB962C8B-B14F-4D97-AF65-F5344CB8AC3E}">
        <p14:creationId xmlns:p14="http://schemas.microsoft.com/office/powerpoint/2010/main" val="3520989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27C04A-0CF8-4AA8-A4C6-CEDF9CDB2BF2}" type="slidenum">
              <a:rPr lang="en-US" smtClean="0"/>
              <a:t>15</a:t>
            </a:fld>
            <a:endParaRPr lang="en-US"/>
          </a:p>
        </p:txBody>
      </p:sp>
    </p:spTree>
    <p:extLst>
      <p:ext uri="{BB962C8B-B14F-4D97-AF65-F5344CB8AC3E}">
        <p14:creationId xmlns:p14="http://schemas.microsoft.com/office/powerpoint/2010/main" val="129213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C27C04A-0CF8-4AA8-A4C6-CEDF9CDB2BF2}" type="slidenum">
              <a:rPr lang="en-US" smtClean="0"/>
              <a:t>16</a:t>
            </a:fld>
            <a:endParaRPr lang="en-US"/>
          </a:p>
        </p:txBody>
      </p:sp>
    </p:spTree>
    <p:extLst>
      <p:ext uri="{BB962C8B-B14F-4D97-AF65-F5344CB8AC3E}">
        <p14:creationId xmlns:p14="http://schemas.microsoft.com/office/powerpoint/2010/main" val="4140039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C27C04A-0CF8-4AA8-A4C6-CEDF9CDB2BF2}" type="slidenum">
              <a:rPr lang="en-US" smtClean="0"/>
              <a:t>17</a:t>
            </a:fld>
            <a:endParaRPr lang="en-US"/>
          </a:p>
        </p:txBody>
      </p:sp>
    </p:spTree>
    <p:extLst>
      <p:ext uri="{BB962C8B-B14F-4D97-AF65-F5344CB8AC3E}">
        <p14:creationId xmlns:p14="http://schemas.microsoft.com/office/powerpoint/2010/main" val="2229510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dirty="0">
                <a:latin typeface="+mj-lt"/>
              </a:rPr>
              <a:t>Recommended Corridors </a:t>
            </a:r>
          </a:p>
          <a:p>
            <a:pPr marL="0" indent="0">
              <a:buNone/>
            </a:pPr>
            <a:endParaRPr lang="en-US" dirty="0"/>
          </a:p>
          <a:p>
            <a:pPr marL="514350" indent="-514350">
              <a:buFont typeface="+mj-lt"/>
              <a:buAutoNum type="arabicPeriod"/>
            </a:pPr>
            <a:r>
              <a:rPr lang="en-US" dirty="0"/>
              <a:t>Webster/ Harrison couplet</a:t>
            </a:r>
          </a:p>
          <a:p>
            <a:pPr marL="514350" indent="-514350">
              <a:buFont typeface="+mj-lt"/>
              <a:buAutoNum type="arabicPeriod"/>
            </a:pPr>
            <a:r>
              <a:rPr lang="en-US" dirty="0"/>
              <a:t>8th/ 9th couplet</a:t>
            </a:r>
          </a:p>
          <a:p>
            <a:pPr marL="514350" indent="-514350">
              <a:buFont typeface="+mj-lt"/>
              <a:buAutoNum type="arabicPeriod"/>
            </a:pPr>
            <a:r>
              <a:rPr lang="en-US" dirty="0"/>
              <a:t>10th street</a:t>
            </a:r>
          </a:p>
          <a:p>
            <a:pPr marL="514350" indent="-514350">
              <a:buFont typeface="+mj-lt"/>
              <a:buAutoNum type="arabicPeriod"/>
            </a:pPr>
            <a:r>
              <a:rPr lang="en-US" dirty="0"/>
              <a:t>7th street</a:t>
            </a:r>
          </a:p>
        </p:txBody>
      </p:sp>
      <p:sp>
        <p:nvSpPr>
          <p:cNvPr id="4" name="Slide Number Placeholder 3"/>
          <p:cNvSpPr>
            <a:spLocks noGrp="1"/>
          </p:cNvSpPr>
          <p:nvPr>
            <p:ph type="sldNum" sz="quarter" idx="5"/>
          </p:nvPr>
        </p:nvSpPr>
        <p:spPr/>
        <p:txBody>
          <a:bodyPr/>
          <a:lstStyle/>
          <a:p>
            <a:fld id="{DC27C04A-0CF8-4AA8-A4C6-CEDF9CDB2BF2}" type="slidenum">
              <a:rPr lang="en-US" smtClean="0"/>
              <a:t>18</a:t>
            </a:fld>
            <a:endParaRPr lang="en-US"/>
          </a:p>
        </p:txBody>
      </p:sp>
    </p:spTree>
    <p:extLst>
      <p:ext uri="{BB962C8B-B14F-4D97-AF65-F5344CB8AC3E}">
        <p14:creationId xmlns:p14="http://schemas.microsoft.com/office/powerpoint/2010/main" val="3719542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27C04A-0CF8-4AA8-A4C6-CEDF9CDB2BF2}" type="slidenum">
              <a:rPr lang="en-US" smtClean="0"/>
              <a:t>19</a:t>
            </a:fld>
            <a:endParaRPr lang="en-US"/>
          </a:p>
        </p:txBody>
      </p:sp>
    </p:spTree>
    <p:extLst>
      <p:ext uri="{BB962C8B-B14F-4D97-AF65-F5344CB8AC3E}">
        <p14:creationId xmlns:p14="http://schemas.microsoft.com/office/powerpoint/2010/main" val="2066868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latin typeface="+mj-lt"/>
              </a:rPr>
              <a:t>TAC meeting #2 </a:t>
            </a:r>
          </a:p>
          <a:p>
            <a:pPr lvl="1"/>
            <a:r>
              <a:rPr lang="en-US" sz="2800" dirty="0">
                <a:latin typeface="+mj-lt"/>
              </a:rPr>
              <a:t>Group reviews vote results, confirms top 4, refines project descriptions.</a:t>
            </a:r>
          </a:p>
          <a:p>
            <a:pPr lvl="1"/>
            <a:r>
              <a:rPr lang="en-US" sz="2800" dirty="0">
                <a:latin typeface="+mj-lt"/>
              </a:rPr>
              <a:t>Recap what we’ve been hearing from broader engagement. </a:t>
            </a:r>
          </a:p>
          <a:p>
            <a:pPr lvl="1"/>
            <a:r>
              <a:rPr lang="en-US" sz="2800" dirty="0">
                <a:latin typeface="+mj-lt"/>
              </a:rPr>
              <a:t>Begin discussion of design considerations. </a:t>
            </a:r>
          </a:p>
        </p:txBody>
      </p:sp>
      <p:sp>
        <p:nvSpPr>
          <p:cNvPr id="4" name="Slide Number Placeholder 3"/>
          <p:cNvSpPr>
            <a:spLocks noGrp="1"/>
          </p:cNvSpPr>
          <p:nvPr>
            <p:ph type="sldNum" sz="quarter" idx="5"/>
          </p:nvPr>
        </p:nvSpPr>
        <p:spPr/>
        <p:txBody>
          <a:bodyPr/>
          <a:lstStyle/>
          <a:p>
            <a:fld id="{DC27C04A-0CF8-4AA8-A4C6-CEDF9CDB2BF2}" type="slidenum">
              <a:rPr lang="en-US" smtClean="0"/>
              <a:t>20</a:t>
            </a:fld>
            <a:endParaRPr lang="en-US"/>
          </a:p>
        </p:txBody>
      </p:sp>
    </p:spTree>
    <p:extLst>
      <p:ext uri="{BB962C8B-B14F-4D97-AF65-F5344CB8AC3E}">
        <p14:creationId xmlns:p14="http://schemas.microsoft.com/office/powerpoint/2010/main" val="1158639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latin typeface="+mj-lt"/>
              </a:rPr>
              <a:t>TAC meeting #2 </a:t>
            </a:r>
          </a:p>
          <a:p>
            <a:pPr lvl="1"/>
            <a:r>
              <a:rPr lang="en-US" sz="2800" dirty="0">
                <a:latin typeface="+mj-lt"/>
              </a:rPr>
              <a:t>Group reviews vote results, confirms top 4, refines project descriptions.</a:t>
            </a:r>
          </a:p>
          <a:p>
            <a:pPr lvl="1"/>
            <a:r>
              <a:rPr lang="en-US" sz="2800" dirty="0">
                <a:latin typeface="+mj-lt"/>
              </a:rPr>
              <a:t>Recap what we’ve been hearing from broader engagement. </a:t>
            </a:r>
          </a:p>
          <a:p>
            <a:pPr lvl="1"/>
            <a:r>
              <a:rPr lang="en-US" sz="2800" dirty="0">
                <a:latin typeface="+mj-lt"/>
              </a:rPr>
              <a:t>Begin discussion of design considerations. </a:t>
            </a:r>
          </a:p>
        </p:txBody>
      </p:sp>
      <p:sp>
        <p:nvSpPr>
          <p:cNvPr id="4" name="Slide Number Placeholder 3"/>
          <p:cNvSpPr>
            <a:spLocks noGrp="1"/>
          </p:cNvSpPr>
          <p:nvPr>
            <p:ph type="sldNum" sz="quarter" idx="5"/>
          </p:nvPr>
        </p:nvSpPr>
        <p:spPr/>
        <p:txBody>
          <a:bodyPr/>
          <a:lstStyle/>
          <a:p>
            <a:fld id="{DC27C04A-0CF8-4AA8-A4C6-CEDF9CDB2BF2}" type="slidenum">
              <a:rPr lang="en-US" smtClean="0"/>
              <a:t>21</a:t>
            </a:fld>
            <a:endParaRPr lang="en-US"/>
          </a:p>
        </p:txBody>
      </p:sp>
    </p:spTree>
    <p:extLst>
      <p:ext uri="{BB962C8B-B14F-4D97-AF65-F5344CB8AC3E}">
        <p14:creationId xmlns:p14="http://schemas.microsoft.com/office/powerpoint/2010/main" val="338290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27C04A-0CF8-4AA8-A4C6-CEDF9CDB2BF2}" type="slidenum">
              <a:rPr lang="en-US" smtClean="0"/>
              <a:t>4</a:t>
            </a:fld>
            <a:endParaRPr lang="en-US"/>
          </a:p>
        </p:txBody>
      </p:sp>
    </p:spTree>
    <p:extLst>
      <p:ext uri="{BB962C8B-B14F-4D97-AF65-F5344CB8AC3E}">
        <p14:creationId xmlns:p14="http://schemas.microsoft.com/office/powerpoint/2010/main" val="4880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C27C04A-0CF8-4AA8-A4C6-CEDF9CDB2BF2}" type="slidenum">
              <a:rPr lang="en-US" smtClean="0"/>
              <a:t>22</a:t>
            </a:fld>
            <a:endParaRPr lang="en-US"/>
          </a:p>
        </p:txBody>
      </p:sp>
    </p:spTree>
    <p:extLst>
      <p:ext uri="{BB962C8B-B14F-4D97-AF65-F5344CB8AC3E}">
        <p14:creationId xmlns:p14="http://schemas.microsoft.com/office/powerpoint/2010/main" val="2421577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27C04A-0CF8-4AA8-A4C6-CEDF9CDB2BF2}" type="slidenum">
              <a:rPr lang="en-US" smtClean="0"/>
              <a:t>5</a:t>
            </a:fld>
            <a:endParaRPr lang="en-US"/>
          </a:p>
        </p:txBody>
      </p:sp>
    </p:spTree>
    <p:extLst>
      <p:ext uri="{BB962C8B-B14F-4D97-AF65-F5344CB8AC3E}">
        <p14:creationId xmlns:p14="http://schemas.microsoft.com/office/powerpoint/2010/main" val="2317478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1200"/>
              </a:spcBef>
              <a:spcAft>
                <a:spcPts val="0"/>
              </a:spcAft>
              <a:buClr>
                <a:schemeClr val="dk1"/>
              </a:buClr>
              <a:buSzPts val="1100"/>
              <a:buFont typeface="Arial"/>
              <a:buNone/>
            </a:pPr>
            <a:r>
              <a:rPr lang="en-US" sz="1200" dirty="0">
                <a:solidFill>
                  <a:srgbClr val="3B3B3B"/>
                </a:solidFill>
                <a:latin typeface="Montserrat"/>
                <a:ea typeface="Montserrat"/>
                <a:cs typeface="Montserrat"/>
                <a:sym typeface="Montserrat"/>
              </a:rPr>
              <a:t>The goals of the plan are to prioritize corridors to go after funding. The City of Oakland has partnered with EBALDC to engage with  community members, local business owners and Chinatown leaders  to identify a set of key corridors with a suite of upgrades for all types of roads users to create safer streets. Once we nail down the 4 corridors and elements we want, in conjunction with the planning process this plan will develop conceptual designs iteratively. with for future construction grant funding opportunities and/or coordinate with future developments that will position Chinatown to safely accommodate new residents and visitors.</a:t>
            </a:r>
          </a:p>
          <a:p>
            <a:pPr marL="0" lvl="0" indent="0" algn="l" rtl="0">
              <a:lnSpc>
                <a:spcPct val="115000"/>
              </a:lnSpc>
              <a:spcBef>
                <a:spcPts val="1200"/>
              </a:spcBef>
              <a:spcAft>
                <a:spcPts val="0"/>
              </a:spcAft>
              <a:buClr>
                <a:schemeClr val="dk1"/>
              </a:buClr>
              <a:buSzPts val="1100"/>
              <a:buFont typeface="Arial"/>
              <a:buNone/>
            </a:pPr>
            <a:r>
              <a:rPr lang="en-US" sz="1200" dirty="0">
                <a:solidFill>
                  <a:srgbClr val="3B3B3B"/>
                </a:solidFill>
                <a:latin typeface="Montserrat"/>
                <a:ea typeface="Montserrat"/>
                <a:cs typeface="Montserrat"/>
                <a:sym typeface="Montserrat"/>
              </a:rPr>
              <a:t>This plan will shift the course for Oakland's Chinatown by creating a path for implementation of community-developed and approved projects</a:t>
            </a:r>
            <a:endParaRPr lang="en-US" dirty="0"/>
          </a:p>
          <a:p>
            <a:pPr marL="457200" lvl="0" indent="-317500" algn="l" rtl="0">
              <a:lnSpc>
                <a:spcPct val="115000"/>
              </a:lnSpc>
              <a:spcBef>
                <a:spcPts val="1200"/>
              </a:spcBef>
              <a:spcAft>
                <a:spcPts val="0"/>
              </a:spcAft>
              <a:buSzPts val="1400"/>
              <a:buChar char="-"/>
            </a:pPr>
            <a:r>
              <a:rPr lang="en-US" dirty="0"/>
              <a:t>noting that timeline of previous plans 20 + years in the making and still some time out before building </a:t>
            </a:r>
          </a:p>
          <a:p>
            <a:pPr marL="457200" lvl="0" indent="-317500" algn="l" rtl="0">
              <a:lnSpc>
                <a:spcPct val="115000"/>
              </a:lnSpc>
              <a:spcBef>
                <a:spcPts val="0"/>
              </a:spcBef>
              <a:spcAft>
                <a:spcPts val="0"/>
              </a:spcAft>
              <a:buSzPts val="1400"/>
              <a:buChar char="-"/>
            </a:pPr>
            <a:r>
              <a:rPr lang="en-US" dirty="0"/>
              <a:t>New  information 7th </a:t>
            </a:r>
            <a:r>
              <a:rPr lang="en-US" dirty="0" err="1"/>
              <a:t>st</a:t>
            </a:r>
            <a:r>
              <a:rPr lang="en-US" dirty="0"/>
              <a:t> will be tried to the new CIP scoring process and can potentially get improvements done on a quicker timeline</a:t>
            </a:r>
          </a:p>
          <a:p>
            <a:pPr marL="457200" lvl="0" indent="-317500" algn="l" rtl="0">
              <a:lnSpc>
                <a:spcPct val="115000"/>
              </a:lnSpc>
              <a:spcBef>
                <a:spcPts val="0"/>
              </a:spcBef>
              <a:spcAft>
                <a:spcPts val="0"/>
              </a:spcAft>
              <a:buSzPts val="1400"/>
              <a:buChar char="-"/>
            </a:pPr>
            <a:endParaRPr lang="en-US" dirty="0"/>
          </a:p>
          <a:p>
            <a:pPr marL="457200" lvl="0" indent="-317500" algn="l" rtl="0">
              <a:lnSpc>
                <a:spcPct val="115000"/>
              </a:lnSpc>
              <a:spcBef>
                <a:spcPts val="0"/>
              </a:spcBef>
              <a:spcAft>
                <a:spcPts val="0"/>
              </a:spcAft>
              <a:buSzPts val="1400"/>
              <a:buChar char="-"/>
            </a:pPr>
            <a:endParaRPr lang="en-US" dirty="0"/>
          </a:p>
          <a:p>
            <a:pPr marL="457200" lvl="0" indent="-317500" algn="l" rtl="0">
              <a:lnSpc>
                <a:spcPct val="115000"/>
              </a:lnSpc>
              <a:spcBef>
                <a:spcPts val="0"/>
              </a:spcBef>
              <a:spcAft>
                <a:spcPts val="0"/>
              </a:spcAft>
              <a:buSzPts val="1400"/>
              <a:buChar char="-"/>
            </a:pPr>
            <a:r>
              <a:rPr lang="en-US" dirty="0"/>
              <a:t>Sustainable Transportation Plan  Caltrans </a:t>
            </a:r>
          </a:p>
          <a:p>
            <a:pPr marL="457200" lvl="0" indent="-317500" algn="l" rtl="0">
              <a:lnSpc>
                <a:spcPct val="115000"/>
              </a:lnSpc>
              <a:spcBef>
                <a:spcPts val="0"/>
              </a:spcBef>
              <a:spcAft>
                <a:spcPts val="0"/>
              </a:spcAft>
              <a:buSzPts val="1400"/>
              <a:buChar char="-"/>
            </a:pPr>
            <a:r>
              <a:rPr lang="en-US" dirty="0"/>
              <a:t>Working with EABLDC for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DC27C04A-0CF8-4AA8-A4C6-CEDF9CDB2BF2}" type="slidenum">
              <a:rPr lang="en-US" smtClean="0"/>
              <a:t>6</a:t>
            </a:fld>
            <a:endParaRPr lang="en-US"/>
          </a:p>
        </p:txBody>
      </p:sp>
    </p:spTree>
    <p:extLst>
      <p:ext uri="{BB962C8B-B14F-4D97-AF65-F5344CB8AC3E}">
        <p14:creationId xmlns:p14="http://schemas.microsoft.com/office/powerpoint/2010/main" val="562249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timeline details the phases of how to get to the outcome of designs ready for implementation. Phase 1 is to identify four key corridors for improvement in Chinatown. Phase 2 is to agree on final project descriptions for multimodal upgrades. Phase 3 is to have the conceptual designs for capital improvements ready for implementation</a:t>
            </a:r>
          </a:p>
        </p:txBody>
      </p:sp>
      <p:sp>
        <p:nvSpPr>
          <p:cNvPr id="4" name="Slide Number Placeholder 3"/>
          <p:cNvSpPr>
            <a:spLocks noGrp="1"/>
          </p:cNvSpPr>
          <p:nvPr>
            <p:ph type="sldNum" sz="quarter" idx="5"/>
          </p:nvPr>
        </p:nvSpPr>
        <p:spPr/>
        <p:txBody>
          <a:bodyPr/>
          <a:lstStyle/>
          <a:p>
            <a:fld id="{59171E90-1C5C-41EE-A029-F2AA9190C4BC}" type="slidenum">
              <a:rPr lang="en-US"/>
              <a:t>7</a:t>
            </a:fld>
            <a:endParaRPr lang="en-US"/>
          </a:p>
        </p:txBody>
      </p:sp>
    </p:spTree>
    <p:extLst>
      <p:ext uri="{BB962C8B-B14F-4D97-AF65-F5344CB8AC3E}">
        <p14:creationId xmlns:p14="http://schemas.microsoft.com/office/powerpoint/2010/main" val="2935425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C27C04A-0CF8-4AA8-A4C6-CEDF9CDB2BF2}" type="slidenum">
              <a:rPr lang="en-US" smtClean="0"/>
              <a:t>8</a:t>
            </a:fld>
            <a:endParaRPr lang="en-US"/>
          </a:p>
        </p:txBody>
      </p:sp>
    </p:spTree>
    <p:extLst>
      <p:ext uri="{BB962C8B-B14F-4D97-AF65-F5344CB8AC3E}">
        <p14:creationId xmlns:p14="http://schemas.microsoft.com/office/powerpoint/2010/main" val="2680054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27C04A-0CF8-4AA8-A4C6-CEDF9CDB2BF2}" type="slidenum">
              <a:rPr lang="en-US" smtClean="0"/>
              <a:t>9</a:t>
            </a:fld>
            <a:endParaRPr lang="en-US"/>
          </a:p>
        </p:txBody>
      </p:sp>
    </p:spTree>
    <p:extLst>
      <p:ext uri="{BB962C8B-B14F-4D97-AF65-F5344CB8AC3E}">
        <p14:creationId xmlns:p14="http://schemas.microsoft.com/office/powerpoint/2010/main" val="1526624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-Some of these are very old. Implementation is slow, citizens get frustrated, accountability to progress</a:t>
            </a:r>
          </a:p>
          <a:p>
            <a:pPr marL="0" lvl="0" indent="0" algn="l" rtl="0">
              <a:spcBef>
                <a:spcPts val="0"/>
              </a:spcBef>
              <a:spcAft>
                <a:spcPts val="0"/>
              </a:spcAft>
              <a:buNone/>
            </a:pPr>
            <a:r>
              <a:rPr lang="en-US" dirty="0"/>
              <a:t>-Some plans focus on Lake Merritt BART area and connectivity as opposed to within Chinatown</a:t>
            </a:r>
          </a:p>
          <a:p>
            <a:pPr marL="0" lvl="0" indent="0" algn="l" rtl="0">
              <a:spcBef>
                <a:spcPts val="0"/>
              </a:spcBef>
              <a:spcAft>
                <a:spcPts val="0"/>
              </a:spcAft>
              <a:buNone/>
            </a:pPr>
            <a:r>
              <a:rPr lang="en-US" dirty="0"/>
              <a:t>-Some of the recommended projects may already have been implemented</a:t>
            </a:r>
          </a:p>
          <a:p>
            <a:pPr marL="0" lvl="0" indent="0" algn="l" rtl="0">
              <a:spcBef>
                <a:spcPts val="0"/>
              </a:spcBef>
              <a:spcAft>
                <a:spcPts val="0"/>
              </a:spcAft>
              <a:buNone/>
            </a:pPr>
            <a:r>
              <a:rPr lang="en-US" dirty="0"/>
              <a:t>-Worked on organizing data/recommended projects but some recommendations are easier to define geographically than others</a:t>
            </a:r>
          </a:p>
          <a:p>
            <a:pPr marL="0" lvl="0" indent="0" algn="l" rtl="0">
              <a:spcBef>
                <a:spcPts val="0"/>
              </a:spcBef>
              <a:spcAft>
                <a:spcPts val="0"/>
              </a:spcAft>
              <a:buNone/>
            </a:pPr>
            <a:r>
              <a:rPr lang="en-US" dirty="0"/>
              <a:t>-Some intersections and streets come up the most across these plans</a:t>
            </a:r>
          </a:p>
        </p:txBody>
      </p:sp>
      <p:sp>
        <p:nvSpPr>
          <p:cNvPr id="4" name="Slide Number Placeholder 3"/>
          <p:cNvSpPr>
            <a:spLocks noGrp="1"/>
          </p:cNvSpPr>
          <p:nvPr>
            <p:ph type="sldNum" sz="quarter" idx="5"/>
          </p:nvPr>
        </p:nvSpPr>
        <p:spPr/>
        <p:txBody>
          <a:bodyPr/>
          <a:lstStyle/>
          <a:p>
            <a:fld id="{DC27C04A-0CF8-4AA8-A4C6-CEDF9CDB2BF2}" type="slidenum">
              <a:rPr lang="en-US" smtClean="0"/>
              <a:t>10</a:t>
            </a:fld>
            <a:endParaRPr lang="en-US"/>
          </a:p>
        </p:txBody>
      </p:sp>
    </p:spTree>
    <p:extLst>
      <p:ext uri="{BB962C8B-B14F-4D97-AF65-F5344CB8AC3E}">
        <p14:creationId xmlns:p14="http://schemas.microsoft.com/office/powerpoint/2010/main" val="426626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recommendations from these plans show up in the pros/cons list of each of the 6 corridors later in the presentation, so we don’t have to go into these in detail. </a:t>
            </a:r>
          </a:p>
        </p:txBody>
      </p:sp>
      <p:sp>
        <p:nvSpPr>
          <p:cNvPr id="4" name="Slide Number Placeholder 3"/>
          <p:cNvSpPr>
            <a:spLocks noGrp="1"/>
          </p:cNvSpPr>
          <p:nvPr>
            <p:ph type="sldNum" sz="quarter" idx="5"/>
          </p:nvPr>
        </p:nvSpPr>
        <p:spPr/>
        <p:txBody>
          <a:bodyPr/>
          <a:lstStyle/>
          <a:p>
            <a:fld id="{DC27C04A-0CF8-4AA8-A4C6-CEDF9CDB2BF2}" type="slidenum">
              <a:rPr lang="en-US" smtClean="0"/>
              <a:t>11</a:t>
            </a:fld>
            <a:endParaRPr lang="en-US"/>
          </a:p>
        </p:txBody>
      </p:sp>
    </p:spTree>
    <p:extLst>
      <p:ext uri="{BB962C8B-B14F-4D97-AF65-F5344CB8AC3E}">
        <p14:creationId xmlns:p14="http://schemas.microsoft.com/office/powerpoint/2010/main" val="2001691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Vers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67361E-7695-4EE4-A8C7-003E3B67D2F0}"/>
              </a:ext>
            </a:extLst>
          </p:cNvPr>
          <p:cNvSpPr/>
          <p:nvPr userDrawn="1"/>
        </p:nvSpPr>
        <p:spPr>
          <a:xfrm>
            <a:off x="0" y="1099614"/>
            <a:ext cx="12192000" cy="57525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007E89-F881-4A6A-B8EF-A56697C64F45}"/>
              </a:ext>
            </a:extLst>
          </p:cNvPr>
          <p:cNvSpPr>
            <a:spLocks noGrp="1"/>
          </p:cNvSpPr>
          <p:nvPr>
            <p:ph type="ctrTitle" hasCustomPrompt="1"/>
          </p:nvPr>
        </p:nvSpPr>
        <p:spPr>
          <a:xfrm>
            <a:off x="691482" y="2762798"/>
            <a:ext cx="10662317" cy="962026"/>
          </a:xfrm>
        </p:spPr>
        <p:txBody>
          <a:bodyPr wrap="none" anchor="t" anchorCtr="0">
            <a:noAutofit/>
          </a:bodyPr>
          <a:lstStyle>
            <a:lvl1pPr algn="l">
              <a:defRPr sz="6000">
                <a:solidFill>
                  <a:schemeClr val="accent1"/>
                </a:solidFill>
                <a:latin typeface="+mj-lt"/>
              </a:defRPr>
            </a:lvl1pPr>
          </a:lstStyle>
          <a:p>
            <a:r>
              <a:rPr lang="en-US" dirty="0"/>
              <a:t>TITLE # 1</a:t>
            </a:r>
          </a:p>
        </p:txBody>
      </p:sp>
      <p:sp>
        <p:nvSpPr>
          <p:cNvPr id="3" name="Subtitle 2">
            <a:extLst>
              <a:ext uri="{FF2B5EF4-FFF2-40B4-BE49-F238E27FC236}">
                <a16:creationId xmlns:a16="http://schemas.microsoft.com/office/drawing/2014/main" id="{DFDF6C10-0035-45E2-AEF9-A1DF69A06C1E}"/>
              </a:ext>
            </a:extLst>
          </p:cNvPr>
          <p:cNvSpPr>
            <a:spLocks noGrp="1"/>
          </p:cNvSpPr>
          <p:nvPr>
            <p:ph type="subTitle" idx="1" hasCustomPrompt="1"/>
          </p:nvPr>
        </p:nvSpPr>
        <p:spPr>
          <a:xfrm>
            <a:off x="691483" y="3997823"/>
            <a:ext cx="10662316" cy="1655762"/>
          </a:xfrm>
        </p:spPr>
        <p:txBody>
          <a:bodyPr wrap="none"/>
          <a:lstStyle>
            <a:lvl1pPr marL="0" indent="0" algn="l">
              <a:buNone/>
              <a:defRPr sz="2400">
                <a:solidFill>
                  <a:schemeClr val="accent5"/>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Event | Name of Presenter</a:t>
            </a:r>
          </a:p>
        </p:txBody>
      </p:sp>
      <p:pic>
        <p:nvPicPr>
          <p:cNvPr id="15" name="Picture 14" descr="Text&#10;&#10;Description automatically generated">
            <a:extLst>
              <a:ext uri="{FF2B5EF4-FFF2-40B4-BE49-F238E27FC236}">
                <a16:creationId xmlns:a16="http://schemas.microsoft.com/office/drawing/2014/main" id="{77C8B71E-1AF4-4D8B-8D70-804E9063BC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3400" y="5855"/>
            <a:ext cx="3710656" cy="1171240"/>
          </a:xfrm>
          <a:prstGeom prst="rect">
            <a:avLst/>
          </a:prstGeom>
        </p:spPr>
      </p:pic>
    </p:spTree>
    <p:extLst>
      <p:ext uri="{BB962C8B-B14F-4D97-AF65-F5344CB8AC3E}">
        <p14:creationId xmlns:p14="http://schemas.microsoft.com/office/powerpoint/2010/main" val="3522428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Version 2">
    <p:spTree>
      <p:nvGrpSpPr>
        <p:cNvPr id="1" name=""/>
        <p:cNvGrpSpPr/>
        <p:nvPr/>
      </p:nvGrpSpPr>
      <p:grpSpPr>
        <a:xfrm>
          <a:off x="0" y="0"/>
          <a:ext cx="0" cy="0"/>
          <a:chOff x="0" y="0"/>
          <a:chExt cx="0" cy="0"/>
        </a:xfrm>
      </p:grpSpPr>
      <p:sp>
        <p:nvSpPr>
          <p:cNvPr id="2" name="Title 1" descr="Header of Slide">
            <a:extLst>
              <a:ext uri="{FF2B5EF4-FFF2-40B4-BE49-F238E27FC236}">
                <a16:creationId xmlns:a16="http://schemas.microsoft.com/office/drawing/2014/main" id="{AE0D0647-4EA8-48B4-912A-9B449C04D4AC}"/>
              </a:ext>
              <a:ext uri="{C183D7F6-B498-43B3-948B-1728B52AA6E4}">
                <adec:decorative xmlns:adec="http://schemas.microsoft.com/office/drawing/2017/decorative" val="0"/>
              </a:ext>
            </a:extLst>
          </p:cNvPr>
          <p:cNvSpPr>
            <a:spLocks noGrp="1"/>
          </p:cNvSpPr>
          <p:nvPr>
            <p:ph type="title" hasCustomPrompt="1"/>
          </p:nvPr>
        </p:nvSpPr>
        <p:spPr>
          <a:xfrm>
            <a:off x="1" y="145869"/>
            <a:ext cx="3885679" cy="794064"/>
          </a:xfrm>
          <a:noFill/>
        </p:spPr>
        <p:txBody>
          <a:bodyPr wrap="none" lIns="457200" tIns="91440" rIns="457200" bIns="91440">
            <a:spAutoFit/>
          </a:bodyPr>
          <a:lstStyle>
            <a:lvl1pPr>
              <a:defRPr sz="4400" b="1" i="1">
                <a:solidFill>
                  <a:schemeClr val="tx1"/>
                </a:solidFill>
              </a:defRPr>
            </a:lvl1pPr>
          </a:lstStyle>
          <a:p>
            <a:r>
              <a:rPr lang="en-US"/>
              <a:t>Slide Header</a:t>
            </a:r>
          </a:p>
        </p:txBody>
      </p:sp>
      <p:sp>
        <p:nvSpPr>
          <p:cNvPr id="8" name="Chart Placeholder 5">
            <a:extLst>
              <a:ext uri="{FF2B5EF4-FFF2-40B4-BE49-F238E27FC236}">
                <a16:creationId xmlns:a16="http://schemas.microsoft.com/office/drawing/2014/main" id="{355919A0-6F7A-42B9-8545-D3045868ACFD}"/>
              </a:ext>
            </a:extLst>
          </p:cNvPr>
          <p:cNvSpPr>
            <a:spLocks noGrp="1"/>
          </p:cNvSpPr>
          <p:nvPr>
            <p:ph type="chart" sz="quarter" idx="17"/>
          </p:nvPr>
        </p:nvSpPr>
        <p:spPr>
          <a:xfrm>
            <a:off x="3904341" y="0"/>
            <a:ext cx="8380965" cy="6858000"/>
          </a:xfrm>
          <a:solidFill>
            <a:schemeClr val="tx2"/>
          </a:solidFill>
        </p:spPr>
        <p:txBody>
          <a:bodyPr/>
          <a:lstStyle>
            <a:lvl1pPr marL="0" indent="0" algn="ctr">
              <a:buNone/>
              <a:defRPr b="1">
                <a:solidFill>
                  <a:schemeClr val="bg1"/>
                </a:solidFill>
              </a:defRPr>
            </a:lvl1pPr>
          </a:lstStyle>
          <a:p>
            <a:endParaRPr lang="en-US"/>
          </a:p>
          <a:p>
            <a:endParaRPr lang="en-US"/>
          </a:p>
          <a:p>
            <a:endParaRPr lang="en-US"/>
          </a:p>
          <a:p>
            <a:endParaRPr lang="en-US"/>
          </a:p>
          <a:p>
            <a:endParaRPr lang="en-US"/>
          </a:p>
          <a:p>
            <a:endParaRPr lang="en-US"/>
          </a:p>
          <a:p>
            <a:r>
              <a:rPr lang="en-US"/>
              <a:t>INSERT CHART</a:t>
            </a:r>
          </a:p>
        </p:txBody>
      </p:sp>
      <p:sp>
        <p:nvSpPr>
          <p:cNvPr id="12" name="Content Placeholder 11">
            <a:extLst>
              <a:ext uri="{FF2B5EF4-FFF2-40B4-BE49-F238E27FC236}">
                <a16:creationId xmlns:a16="http://schemas.microsoft.com/office/drawing/2014/main" id="{AE3397E3-561A-4B83-B74D-B24030630A7C}"/>
              </a:ext>
            </a:extLst>
          </p:cNvPr>
          <p:cNvSpPr>
            <a:spLocks noGrp="1"/>
          </p:cNvSpPr>
          <p:nvPr>
            <p:ph sz="quarter" idx="13" hasCustomPrompt="1"/>
          </p:nvPr>
        </p:nvSpPr>
        <p:spPr>
          <a:xfrm>
            <a:off x="0" y="6365188"/>
            <a:ext cx="12191999" cy="498598"/>
          </a:xfrm>
          <a:solidFill>
            <a:schemeClr val="accent2"/>
          </a:solidFill>
        </p:spPr>
        <p:txBody>
          <a:bodyPr wrap="square" lIns="274320" tIns="0" rIns="274320" bIns="0" anchor="ctr" anchorCtr="0">
            <a:spAutoFit/>
          </a:bodyPr>
          <a:lstStyle>
            <a:lvl1pPr marL="0" indent="0">
              <a:buNone/>
              <a:defRPr sz="3600">
                <a:solidFill>
                  <a:schemeClr val="tx1"/>
                </a:solidFill>
              </a:defRPr>
            </a:lvl1pPr>
            <a:lvl5pPr marL="1828800" indent="0" algn="l">
              <a:buNone/>
              <a:defRPr/>
            </a:lvl5pPr>
          </a:lstStyle>
          <a:p>
            <a:pPr lvl="0"/>
            <a:r>
              <a:rPr lang="en-US"/>
              <a:t>Navigational Header</a:t>
            </a:r>
          </a:p>
        </p:txBody>
      </p:sp>
      <p:sp>
        <p:nvSpPr>
          <p:cNvPr id="19" name="Slide Number Placeholder 18">
            <a:extLst>
              <a:ext uri="{FF2B5EF4-FFF2-40B4-BE49-F238E27FC236}">
                <a16:creationId xmlns:a16="http://schemas.microsoft.com/office/drawing/2014/main" id="{A9442D56-971D-4F80-8211-DBDDC2BC50E7}"/>
              </a:ext>
            </a:extLst>
          </p:cNvPr>
          <p:cNvSpPr>
            <a:spLocks noGrp="1"/>
          </p:cNvSpPr>
          <p:nvPr>
            <p:ph type="sldNum" sz="quarter" idx="16"/>
          </p:nvPr>
        </p:nvSpPr>
        <p:spPr>
          <a:xfrm>
            <a:off x="8621142" y="6392726"/>
            <a:ext cx="2743200" cy="365125"/>
          </a:xfrm>
        </p:spPr>
        <p:txBody>
          <a:bodyPr/>
          <a:lstStyle>
            <a:lvl1pPr algn="r">
              <a:defRPr sz="1600" b="1">
                <a:solidFill>
                  <a:schemeClr val="bg2"/>
                </a:solidFill>
              </a:defRPr>
            </a:lvl1pPr>
          </a:lstStyle>
          <a:p>
            <a:r>
              <a:rPr lang="en-US"/>
              <a:t>1</a:t>
            </a:r>
          </a:p>
        </p:txBody>
      </p:sp>
      <p:sp>
        <p:nvSpPr>
          <p:cNvPr id="6" name="Content Placeholder 2">
            <a:extLst>
              <a:ext uri="{FF2B5EF4-FFF2-40B4-BE49-F238E27FC236}">
                <a16:creationId xmlns:a16="http://schemas.microsoft.com/office/drawing/2014/main" id="{CC51E8EA-5127-42F4-B7CD-2375F07808A2}"/>
              </a:ext>
            </a:extLst>
          </p:cNvPr>
          <p:cNvSpPr>
            <a:spLocks noGrp="1"/>
          </p:cNvSpPr>
          <p:nvPr>
            <p:ph idx="1" hasCustomPrompt="1"/>
          </p:nvPr>
        </p:nvSpPr>
        <p:spPr>
          <a:xfrm>
            <a:off x="838200" y="1600761"/>
            <a:ext cx="2651449" cy="4576202"/>
          </a:xfrm>
        </p:spPr>
        <p:txBody>
          <a:bodyPr/>
          <a:lstStyle>
            <a:lvl1pPr marL="0" indent="0">
              <a:buNone/>
              <a:defRPr/>
            </a:lvl1pPr>
          </a:lstStyle>
          <a:p>
            <a:pPr lvl="0"/>
            <a:r>
              <a:rPr lang="en-US"/>
              <a:t>TEXT</a:t>
            </a:r>
          </a:p>
        </p:txBody>
      </p:sp>
    </p:spTree>
    <p:extLst>
      <p:ext uri="{BB962C8B-B14F-4D97-AF65-F5344CB8AC3E}">
        <p14:creationId xmlns:p14="http://schemas.microsoft.com/office/powerpoint/2010/main" val="239481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_Solid Colo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9198F3-48B1-4F91-A005-B08295D9690C}"/>
              </a:ext>
            </a:extLst>
          </p:cNvPr>
          <p:cNvSpPr/>
          <p:nvPr userDrawn="1"/>
        </p:nvSpPr>
        <p:spPr>
          <a:xfrm>
            <a:off x="0" y="0"/>
            <a:ext cx="12192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D1EEA58-EFF0-495D-91AB-188BB7CBBFDD}"/>
              </a:ext>
            </a:extLst>
          </p:cNvPr>
          <p:cNvSpPr>
            <a:spLocks noGrp="1"/>
          </p:cNvSpPr>
          <p:nvPr>
            <p:ph type="ctrTitle" hasCustomPrompt="1"/>
          </p:nvPr>
        </p:nvSpPr>
        <p:spPr>
          <a:xfrm>
            <a:off x="691482" y="2762798"/>
            <a:ext cx="10662317" cy="962026"/>
          </a:xfrm>
        </p:spPr>
        <p:txBody>
          <a:bodyPr wrap="none" anchor="t" anchorCtr="0">
            <a:noAutofit/>
          </a:bodyPr>
          <a:lstStyle>
            <a:lvl1pPr algn="ctr">
              <a:defRPr sz="8000" i="1">
                <a:solidFill>
                  <a:schemeClr val="accent1"/>
                </a:solidFill>
                <a:latin typeface="+mj-lt"/>
              </a:defRPr>
            </a:lvl1pPr>
          </a:lstStyle>
          <a:p>
            <a:r>
              <a:rPr lang="en-US"/>
              <a:t>SECTION TITLE</a:t>
            </a:r>
            <a:br>
              <a:rPr lang="en-US"/>
            </a:br>
            <a:r>
              <a:rPr lang="en-US"/>
              <a:t>SOLID COLOR</a:t>
            </a:r>
          </a:p>
        </p:txBody>
      </p:sp>
    </p:spTree>
    <p:extLst>
      <p:ext uri="{BB962C8B-B14F-4D97-AF65-F5344CB8AC3E}">
        <p14:creationId xmlns:p14="http://schemas.microsoft.com/office/powerpoint/2010/main" val="2638287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_Ad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74ADC9F-42F4-4B39-82E5-DB882C1C24B4}"/>
              </a:ext>
            </a:extLst>
          </p:cNvPr>
          <p:cNvSpPr>
            <a:spLocks noGrp="1"/>
          </p:cNvSpPr>
          <p:nvPr>
            <p:ph type="pic" sz="quarter" idx="10"/>
          </p:nvPr>
        </p:nvSpPr>
        <p:spPr>
          <a:xfrm>
            <a:off x="4970669" y="-9525"/>
            <a:ext cx="7340600" cy="6858000"/>
          </a:xfrm>
        </p:spPr>
        <p:txBody>
          <a:bodyPr/>
          <a:lstStyle>
            <a:lvl1pPr marL="0" indent="0">
              <a:buNone/>
              <a:defRPr/>
            </a:lvl1pPr>
          </a:lstStyle>
          <a:p>
            <a:endParaRPr lang="en-US"/>
          </a:p>
          <a:p>
            <a:endParaRPr lang="en-US"/>
          </a:p>
        </p:txBody>
      </p:sp>
      <p:sp>
        <p:nvSpPr>
          <p:cNvPr id="11" name="Freeform: Shape 10">
            <a:extLst>
              <a:ext uri="{FF2B5EF4-FFF2-40B4-BE49-F238E27FC236}">
                <a16:creationId xmlns:a16="http://schemas.microsoft.com/office/drawing/2014/main" id="{2E55F579-AA95-4C45-8B98-723E7E5C4FF0}"/>
              </a:ext>
            </a:extLst>
          </p:cNvPr>
          <p:cNvSpPr/>
          <p:nvPr userDrawn="1"/>
        </p:nvSpPr>
        <p:spPr>
          <a:xfrm>
            <a:off x="0" y="-9331"/>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12191999 w 12192000"/>
              <a:gd name="connsiteY4" fmla="*/ 1 h 6858000"/>
              <a:gd name="connsiteX5" fmla="*/ 7949681 w 12192000"/>
              <a:gd name="connsiteY5" fmla="*/ 1 h 6858000"/>
              <a:gd name="connsiteX6" fmla="*/ 4994608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12191999" y="6858000"/>
                </a:lnTo>
                <a:lnTo>
                  <a:pt x="12191999" y="1"/>
                </a:lnTo>
                <a:lnTo>
                  <a:pt x="7949681" y="1"/>
                </a:lnTo>
                <a:lnTo>
                  <a:pt x="4994608"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a:p>
        </p:txBody>
      </p:sp>
      <p:sp>
        <p:nvSpPr>
          <p:cNvPr id="9" name="Title 1">
            <a:extLst>
              <a:ext uri="{FF2B5EF4-FFF2-40B4-BE49-F238E27FC236}">
                <a16:creationId xmlns:a16="http://schemas.microsoft.com/office/drawing/2014/main" id="{FD1EEA58-EFF0-495D-91AB-188BB7CBBFDD}"/>
              </a:ext>
            </a:extLst>
          </p:cNvPr>
          <p:cNvSpPr>
            <a:spLocks noGrp="1"/>
          </p:cNvSpPr>
          <p:nvPr>
            <p:ph type="ctrTitle" hasCustomPrompt="1"/>
          </p:nvPr>
        </p:nvSpPr>
        <p:spPr>
          <a:xfrm>
            <a:off x="691482" y="914400"/>
            <a:ext cx="6157186" cy="5505060"/>
          </a:xfrm>
          <a:custGeom>
            <a:avLst/>
            <a:gdLst>
              <a:gd name="connsiteX0" fmla="*/ 0 w 6866313"/>
              <a:gd name="connsiteY0" fmla="*/ 0 h 5505060"/>
              <a:gd name="connsiteX1" fmla="*/ 6866313 w 6866313"/>
              <a:gd name="connsiteY1" fmla="*/ 0 h 5505060"/>
              <a:gd name="connsiteX2" fmla="*/ 6866313 w 6866313"/>
              <a:gd name="connsiteY2" fmla="*/ 5505060 h 5505060"/>
              <a:gd name="connsiteX3" fmla="*/ 0 w 6866313"/>
              <a:gd name="connsiteY3" fmla="*/ 5505060 h 5505060"/>
              <a:gd name="connsiteX4" fmla="*/ 0 w 6866313"/>
              <a:gd name="connsiteY4" fmla="*/ 0 h 5505060"/>
              <a:gd name="connsiteX0" fmla="*/ 0 w 6866313"/>
              <a:gd name="connsiteY0" fmla="*/ 0 h 5505060"/>
              <a:gd name="connsiteX1" fmla="*/ 6866313 w 6866313"/>
              <a:gd name="connsiteY1" fmla="*/ 0 h 5505060"/>
              <a:gd name="connsiteX2" fmla="*/ 3712566 w 6866313"/>
              <a:gd name="connsiteY2" fmla="*/ 5505060 h 5505060"/>
              <a:gd name="connsiteX3" fmla="*/ 0 w 6866313"/>
              <a:gd name="connsiteY3" fmla="*/ 5505060 h 5505060"/>
              <a:gd name="connsiteX4" fmla="*/ 0 w 6866313"/>
              <a:gd name="connsiteY4" fmla="*/ 0 h 5505060"/>
              <a:gd name="connsiteX0" fmla="*/ 0 w 6157186"/>
              <a:gd name="connsiteY0" fmla="*/ 0 h 5505060"/>
              <a:gd name="connsiteX1" fmla="*/ 6157186 w 6157186"/>
              <a:gd name="connsiteY1" fmla="*/ 0 h 5505060"/>
              <a:gd name="connsiteX2" fmla="*/ 3712566 w 6157186"/>
              <a:gd name="connsiteY2" fmla="*/ 5505060 h 5505060"/>
              <a:gd name="connsiteX3" fmla="*/ 0 w 6157186"/>
              <a:gd name="connsiteY3" fmla="*/ 5505060 h 5505060"/>
              <a:gd name="connsiteX4" fmla="*/ 0 w 6157186"/>
              <a:gd name="connsiteY4" fmla="*/ 0 h 5505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7186" h="5505060">
                <a:moveTo>
                  <a:pt x="0" y="0"/>
                </a:moveTo>
                <a:lnTo>
                  <a:pt x="6157186" y="0"/>
                </a:lnTo>
                <a:lnTo>
                  <a:pt x="3712566" y="5505060"/>
                </a:lnTo>
                <a:lnTo>
                  <a:pt x="0" y="5505060"/>
                </a:lnTo>
                <a:lnTo>
                  <a:pt x="0" y="0"/>
                </a:lnTo>
                <a:close/>
              </a:path>
            </a:pathLst>
          </a:custGeom>
        </p:spPr>
        <p:txBody>
          <a:bodyPr wrap="none" anchor="t" anchorCtr="0">
            <a:noAutofit/>
          </a:bodyPr>
          <a:lstStyle>
            <a:lvl1pPr algn="l">
              <a:defRPr sz="8000" i="1">
                <a:solidFill>
                  <a:schemeClr val="accent1"/>
                </a:solidFill>
                <a:latin typeface="+mj-lt"/>
              </a:defRPr>
            </a:lvl1pPr>
          </a:lstStyle>
          <a:p>
            <a:r>
              <a:rPr lang="en-US"/>
              <a:t>SECTION </a:t>
            </a:r>
            <a:br>
              <a:rPr lang="en-US"/>
            </a:br>
            <a:r>
              <a:rPr lang="en-US"/>
              <a:t>TITLE </a:t>
            </a:r>
            <a:br>
              <a:rPr lang="en-US"/>
            </a:br>
            <a:r>
              <a:rPr lang="en-US"/>
              <a:t>ADD </a:t>
            </a:r>
            <a:br>
              <a:rPr lang="en-US"/>
            </a:br>
            <a:r>
              <a:rPr lang="en-US"/>
              <a:t>IMAGE</a:t>
            </a:r>
          </a:p>
        </p:txBody>
      </p:sp>
    </p:spTree>
    <p:extLst>
      <p:ext uri="{BB962C8B-B14F-4D97-AF65-F5344CB8AC3E}">
        <p14:creationId xmlns:p14="http://schemas.microsoft.com/office/powerpoint/2010/main" val="3186223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Header Version 2">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931A3414-FA79-4C6F-9B8E-AF18C27D11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5416"/>
          <a:stretch/>
        </p:blipFill>
        <p:spPr>
          <a:xfrm>
            <a:off x="0" y="6359402"/>
            <a:ext cx="12191998" cy="498598"/>
          </a:xfrm>
          <a:prstGeom prst="rect">
            <a:avLst/>
          </a:prstGeom>
        </p:spPr>
      </p:pic>
      <p:sp>
        <p:nvSpPr>
          <p:cNvPr id="2" name="Title 1" descr="Header of Slide">
            <a:extLst>
              <a:ext uri="{FF2B5EF4-FFF2-40B4-BE49-F238E27FC236}">
                <a16:creationId xmlns:a16="http://schemas.microsoft.com/office/drawing/2014/main" id="{AE0D0647-4EA8-48B4-912A-9B449C04D4AC}"/>
              </a:ext>
              <a:ext uri="{C183D7F6-B498-43B3-948B-1728B52AA6E4}">
                <adec:decorative xmlns:adec="http://schemas.microsoft.com/office/drawing/2017/decorative" val="0"/>
              </a:ext>
            </a:extLst>
          </p:cNvPr>
          <p:cNvSpPr>
            <a:spLocks noGrp="1"/>
          </p:cNvSpPr>
          <p:nvPr>
            <p:ph type="title" hasCustomPrompt="1"/>
          </p:nvPr>
        </p:nvSpPr>
        <p:spPr>
          <a:xfrm>
            <a:off x="1" y="145869"/>
            <a:ext cx="3885679" cy="794064"/>
          </a:xfrm>
          <a:noFill/>
        </p:spPr>
        <p:txBody>
          <a:bodyPr wrap="none" lIns="457200" tIns="91440" rIns="457200" bIns="91440">
            <a:spAutoFit/>
          </a:bodyPr>
          <a:lstStyle>
            <a:lvl1pPr>
              <a:defRPr sz="4400" b="1" i="1">
                <a:solidFill>
                  <a:schemeClr val="tx1"/>
                </a:solidFill>
              </a:defRPr>
            </a:lvl1pPr>
          </a:lstStyle>
          <a:p>
            <a:r>
              <a:rPr lang="en-US"/>
              <a:t>Slide Header</a:t>
            </a:r>
          </a:p>
        </p:txBody>
      </p:sp>
      <p:sp>
        <p:nvSpPr>
          <p:cNvPr id="3" name="Content Placeholder 2">
            <a:extLst>
              <a:ext uri="{FF2B5EF4-FFF2-40B4-BE49-F238E27FC236}">
                <a16:creationId xmlns:a16="http://schemas.microsoft.com/office/drawing/2014/main" id="{14A70939-7A0B-431C-BEA4-F748D837A907}"/>
              </a:ext>
            </a:extLst>
          </p:cNvPr>
          <p:cNvSpPr>
            <a:spLocks noGrp="1"/>
          </p:cNvSpPr>
          <p:nvPr>
            <p:ph idx="1"/>
          </p:nvPr>
        </p:nvSpPr>
        <p:spPr>
          <a:xfrm>
            <a:off x="838200" y="1600761"/>
            <a:ext cx="10515600" cy="45762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a:extLst>
              <a:ext uri="{FF2B5EF4-FFF2-40B4-BE49-F238E27FC236}">
                <a16:creationId xmlns:a16="http://schemas.microsoft.com/office/drawing/2014/main" id="{7F711B48-599C-47D0-BBC9-7DD9D66ED334}"/>
              </a:ext>
            </a:extLst>
          </p:cNvPr>
          <p:cNvSpPr/>
          <p:nvPr userDrawn="1"/>
        </p:nvSpPr>
        <p:spPr>
          <a:xfrm>
            <a:off x="-2" y="6359403"/>
            <a:ext cx="12191998" cy="498598"/>
          </a:xfrm>
          <a:prstGeom prst="rect">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18">
            <a:extLst>
              <a:ext uri="{FF2B5EF4-FFF2-40B4-BE49-F238E27FC236}">
                <a16:creationId xmlns:a16="http://schemas.microsoft.com/office/drawing/2014/main" id="{A9442D56-971D-4F80-8211-DBDDC2BC50E7}"/>
              </a:ext>
            </a:extLst>
          </p:cNvPr>
          <p:cNvSpPr>
            <a:spLocks noGrp="1"/>
          </p:cNvSpPr>
          <p:nvPr>
            <p:ph type="sldNum" sz="quarter" idx="16"/>
          </p:nvPr>
        </p:nvSpPr>
        <p:spPr>
          <a:xfrm>
            <a:off x="8621142" y="6392726"/>
            <a:ext cx="2743200" cy="365125"/>
          </a:xfrm>
        </p:spPr>
        <p:txBody>
          <a:bodyPr/>
          <a:lstStyle>
            <a:lvl1pPr algn="r">
              <a:defRPr sz="1600" b="1">
                <a:solidFill>
                  <a:schemeClr val="bg2"/>
                </a:solidFill>
              </a:defRPr>
            </a:lvl1pPr>
          </a:lstStyle>
          <a:p>
            <a:r>
              <a:rPr lang="en-US"/>
              <a:t>1</a:t>
            </a:r>
          </a:p>
        </p:txBody>
      </p:sp>
      <p:sp>
        <p:nvSpPr>
          <p:cNvPr id="12" name="Content Placeholder 11">
            <a:extLst>
              <a:ext uri="{FF2B5EF4-FFF2-40B4-BE49-F238E27FC236}">
                <a16:creationId xmlns:a16="http://schemas.microsoft.com/office/drawing/2014/main" id="{AE3397E3-561A-4B83-B74D-B24030630A7C}"/>
              </a:ext>
            </a:extLst>
          </p:cNvPr>
          <p:cNvSpPr>
            <a:spLocks noGrp="1"/>
          </p:cNvSpPr>
          <p:nvPr>
            <p:ph sz="quarter" idx="13" hasCustomPrompt="1"/>
          </p:nvPr>
        </p:nvSpPr>
        <p:spPr>
          <a:xfrm>
            <a:off x="-1" y="6339193"/>
            <a:ext cx="12191999" cy="498598"/>
          </a:xfrm>
          <a:noFill/>
        </p:spPr>
        <p:txBody>
          <a:bodyPr wrap="square" lIns="274320" tIns="0" rIns="274320" bIns="0" anchor="ctr" anchorCtr="0">
            <a:spAutoFit/>
          </a:bodyPr>
          <a:lstStyle>
            <a:lvl1pPr marL="0" indent="0">
              <a:buNone/>
              <a:defRPr sz="3600">
                <a:solidFill>
                  <a:schemeClr val="bg1"/>
                </a:solidFill>
              </a:defRPr>
            </a:lvl1pPr>
            <a:lvl5pPr marL="1828800" indent="0" algn="l">
              <a:buNone/>
              <a:defRPr/>
            </a:lvl5pPr>
          </a:lstStyle>
          <a:p>
            <a:pPr lvl="0"/>
            <a:r>
              <a:rPr lang="en-US"/>
              <a:t>Navigational Header</a:t>
            </a:r>
          </a:p>
        </p:txBody>
      </p:sp>
    </p:spTree>
    <p:extLst>
      <p:ext uri="{BB962C8B-B14F-4D97-AF65-F5344CB8AC3E}">
        <p14:creationId xmlns:p14="http://schemas.microsoft.com/office/powerpoint/2010/main" val="524471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_Pattern">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C0C4D43B-6405-4E4F-A478-822EFE9C1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682" y="-9331"/>
            <a:ext cx="8602318" cy="6858000"/>
          </a:xfrm>
          <a:prstGeom prst="rect">
            <a:avLst/>
          </a:prstGeom>
        </p:spPr>
      </p:pic>
      <p:sp>
        <p:nvSpPr>
          <p:cNvPr id="11" name="Freeform: Shape 10">
            <a:extLst>
              <a:ext uri="{FF2B5EF4-FFF2-40B4-BE49-F238E27FC236}">
                <a16:creationId xmlns:a16="http://schemas.microsoft.com/office/drawing/2014/main" id="{2E55F579-AA95-4C45-8B98-723E7E5C4FF0}"/>
              </a:ext>
            </a:extLst>
          </p:cNvPr>
          <p:cNvSpPr/>
          <p:nvPr userDrawn="1"/>
        </p:nvSpPr>
        <p:spPr>
          <a:xfrm>
            <a:off x="0" y="-9331"/>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12191999 w 12192000"/>
              <a:gd name="connsiteY4" fmla="*/ 1 h 6858000"/>
              <a:gd name="connsiteX5" fmla="*/ 7949681 w 12192000"/>
              <a:gd name="connsiteY5" fmla="*/ 1 h 6858000"/>
              <a:gd name="connsiteX6" fmla="*/ 4994608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12191999" y="6858000"/>
                </a:lnTo>
                <a:lnTo>
                  <a:pt x="12191999" y="1"/>
                </a:lnTo>
                <a:lnTo>
                  <a:pt x="7949681" y="1"/>
                </a:lnTo>
                <a:lnTo>
                  <a:pt x="4994608"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a:p>
        </p:txBody>
      </p:sp>
      <p:sp>
        <p:nvSpPr>
          <p:cNvPr id="9" name="Title 1">
            <a:extLst>
              <a:ext uri="{FF2B5EF4-FFF2-40B4-BE49-F238E27FC236}">
                <a16:creationId xmlns:a16="http://schemas.microsoft.com/office/drawing/2014/main" id="{FD1EEA58-EFF0-495D-91AB-188BB7CBBFDD}"/>
              </a:ext>
            </a:extLst>
          </p:cNvPr>
          <p:cNvSpPr>
            <a:spLocks noGrp="1"/>
          </p:cNvSpPr>
          <p:nvPr>
            <p:ph type="ctrTitle" hasCustomPrompt="1"/>
          </p:nvPr>
        </p:nvSpPr>
        <p:spPr>
          <a:xfrm>
            <a:off x="691482" y="914400"/>
            <a:ext cx="6157186" cy="5505060"/>
          </a:xfrm>
          <a:custGeom>
            <a:avLst/>
            <a:gdLst>
              <a:gd name="connsiteX0" fmla="*/ 0 w 6866313"/>
              <a:gd name="connsiteY0" fmla="*/ 0 h 5505060"/>
              <a:gd name="connsiteX1" fmla="*/ 6866313 w 6866313"/>
              <a:gd name="connsiteY1" fmla="*/ 0 h 5505060"/>
              <a:gd name="connsiteX2" fmla="*/ 6866313 w 6866313"/>
              <a:gd name="connsiteY2" fmla="*/ 5505060 h 5505060"/>
              <a:gd name="connsiteX3" fmla="*/ 0 w 6866313"/>
              <a:gd name="connsiteY3" fmla="*/ 5505060 h 5505060"/>
              <a:gd name="connsiteX4" fmla="*/ 0 w 6866313"/>
              <a:gd name="connsiteY4" fmla="*/ 0 h 5505060"/>
              <a:gd name="connsiteX0" fmla="*/ 0 w 6866313"/>
              <a:gd name="connsiteY0" fmla="*/ 0 h 5505060"/>
              <a:gd name="connsiteX1" fmla="*/ 6866313 w 6866313"/>
              <a:gd name="connsiteY1" fmla="*/ 0 h 5505060"/>
              <a:gd name="connsiteX2" fmla="*/ 3712566 w 6866313"/>
              <a:gd name="connsiteY2" fmla="*/ 5505060 h 5505060"/>
              <a:gd name="connsiteX3" fmla="*/ 0 w 6866313"/>
              <a:gd name="connsiteY3" fmla="*/ 5505060 h 5505060"/>
              <a:gd name="connsiteX4" fmla="*/ 0 w 6866313"/>
              <a:gd name="connsiteY4" fmla="*/ 0 h 5505060"/>
              <a:gd name="connsiteX0" fmla="*/ 0 w 6157186"/>
              <a:gd name="connsiteY0" fmla="*/ 0 h 5505060"/>
              <a:gd name="connsiteX1" fmla="*/ 6157186 w 6157186"/>
              <a:gd name="connsiteY1" fmla="*/ 0 h 5505060"/>
              <a:gd name="connsiteX2" fmla="*/ 3712566 w 6157186"/>
              <a:gd name="connsiteY2" fmla="*/ 5505060 h 5505060"/>
              <a:gd name="connsiteX3" fmla="*/ 0 w 6157186"/>
              <a:gd name="connsiteY3" fmla="*/ 5505060 h 5505060"/>
              <a:gd name="connsiteX4" fmla="*/ 0 w 6157186"/>
              <a:gd name="connsiteY4" fmla="*/ 0 h 5505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7186" h="5505060">
                <a:moveTo>
                  <a:pt x="0" y="0"/>
                </a:moveTo>
                <a:lnTo>
                  <a:pt x="6157186" y="0"/>
                </a:lnTo>
                <a:lnTo>
                  <a:pt x="3712566" y="5505060"/>
                </a:lnTo>
                <a:lnTo>
                  <a:pt x="0" y="5505060"/>
                </a:lnTo>
                <a:lnTo>
                  <a:pt x="0" y="0"/>
                </a:lnTo>
                <a:close/>
              </a:path>
            </a:pathLst>
          </a:custGeom>
        </p:spPr>
        <p:txBody>
          <a:bodyPr wrap="none" anchor="t" anchorCtr="0">
            <a:noAutofit/>
          </a:bodyPr>
          <a:lstStyle>
            <a:lvl1pPr algn="l">
              <a:defRPr sz="8000" i="1">
                <a:solidFill>
                  <a:schemeClr val="accent1"/>
                </a:solidFill>
                <a:latin typeface="+mj-lt"/>
              </a:defRPr>
            </a:lvl1pPr>
          </a:lstStyle>
          <a:p>
            <a:r>
              <a:rPr lang="en-US"/>
              <a:t>SECTION </a:t>
            </a:r>
            <a:br>
              <a:rPr lang="en-US"/>
            </a:br>
            <a:r>
              <a:rPr lang="en-US"/>
              <a:t>TITLE</a:t>
            </a:r>
            <a:br>
              <a:rPr lang="en-US"/>
            </a:br>
            <a:r>
              <a:rPr lang="en-US"/>
              <a:t>PATTERN</a:t>
            </a:r>
          </a:p>
        </p:txBody>
      </p:sp>
    </p:spTree>
    <p:extLst>
      <p:ext uri="{BB962C8B-B14F-4D97-AF65-F5344CB8AC3E}">
        <p14:creationId xmlns:p14="http://schemas.microsoft.com/office/powerpoint/2010/main" val="2158133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jor Outline_Add Imag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E55F579-AA95-4C45-8B98-723E7E5C4FF0}"/>
              </a:ext>
            </a:extLst>
          </p:cNvPr>
          <p:cNvSpPr/>
          <p:nvPr userDrawn="1"/>
        </p:nvSpPr>
        <p:spPr>
          <a:xfrm>
            <a:off x="0" y="-9331"/>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12191999 w 12192000"/>
              <a:gd name="connsiteY4" fmla="*/ 1 h 6858000"/>
              <a:gd name="connsiteX5" fmla="*/ 7949681 w 12192000"/>
              <a:gd name="connsiteY5" fmla="*/ 1 h 6858000"/>
              <a:gd name="connsiteX6" fmla="*/ 4994608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12191999" y="6858000"/>
                </a:lnTo>
                <a:lnTo>
                  <a:pt x="12191999" y="1"/>
                </a:lnTo>
                <a:lnTo>
                  <a:pt x="7949681" y="1"/>
                </a:lnTo>
                <a:lnTo>
                  <a:pt x="4994608"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a:p>
        </p:txBody>
      </p:sp>
      <p:sp>
        <p:nvSpPr>
          <p:cNvPr id="3" name="Picture Placeholder 2">
            <a:extLst>
              <a:ext uri="{FF2B5EF4-FFF2-40B4-BE49-F238E27FC236}">
                <a16:creationId xmlns:a16="http://schemas.microsoft.com/office/drawing/2014/main" id="{274ADC9F-42F4-4B39-82E5-DB882C1C24B4}"/>
              </a:ext>
            </a:extLst>
          </p:cNvPr>
          <p:cNvSpPr>
            <a:spLocks noGrp="1"/>
          </p:cNvSpPr>
          <p:nvPr>
            <p:ph type="pic" sz="quarter" idx="10"/>
          </p:nvPr>
        </p:nvSpPr>
        <p:spPr>
          <a:xfrm>
            <a:off x="4851400" y="-9525"/>
            <a:ext cx="7340600" cy="6858000"/>
          </a:xfrm>
        </p:spPr>
        <p:txBody>
          <a:bodyPr/>
          <a:lstStyle>
            <a:lvl1pPr marL="0" indent="0">
              <a:buNone/>
              <a:defRPr/>
            </a:lvl1pPr>
          </a:lstStyle>
          <a:p>
            <a:endParaRPr lang="en-US"/>
          </a:p>
          <a:p>
            <a:endParaRPr lang="en-US"/>
          </a:p>
        </p:txBody>
      </p:sp>
      <p:sp>
        <p:nvSpPr>
          <p:cNvPr id="5" name="Title 1" descr="Header of Slide">
            <a:extLst>
              <a:ext uri="{FF2B5EF4-FFF2-40B4-BE49-F238E27FC236}">
                <a16:creationId xmlns:a16="http://schemas.microsoft.com/office/drawing/2014/main" id="{78BD1D86-78CF-4C86-A69C-D3320152DC56}"/>
              </a:ext>
              <a:ext uri="{C183D7F6-B498-43B3-948B-1728B52AA6E4}">
                <adec:decorative xmlns:adec="http://schemas.microsoft.com/office/drawing/2017/decorative" val="0"/>
              </a:ext>
            </a:extLst>
          </p:cNvPr>
          <p:cNvSpPr txBox="1">
            <a:spLocks/>
          </p:cNvSpPr>
          <p:nvPr userDrawn="1"/>
        </p:nvSpPr>
        <p:spPr>
          <a:xfrm>
            <a:off x="1" y="145869"/>
            <a:ext cx="5471050" cy="794064"/>
          </a:xfrm>
          <a:prstGeom prst="rect">
            <a:avLst/>
          </a:prstGeom>
          <a:noFill/>
        </p:spPr>
        <p:txBody>
          <a:bodyPr vert="horz" wrap="none" lIns="457200" tIns="91440" rIns="457200" bIns="91440" rtlCol="0" anchor="ctr">
            <a:spAutoFit/>
          </a:bodyPr>
          <a:lstStyle>
            <a:lvl1pPr algn="l" defTabSz="914400" rtl="0" eaLnBrk="1" latinLnBrk="0" hangingPunct="1">
              <a:lnSpc>
                <a:spcPct val="90000"/>
              </a:lnSpc>
              <a:spcBef>
                <a:spcPct val="0"/>
              </a:spcBef>
              <a:buNone/>
              <a:defRPr sz="4400" b="1" i="1" kern="1200">
                <a:solidFill>
                  <a:schemeClr val="tx1"/>
                </a:solidFill>
                <a:latin typeface="+mj-lt"/>
                <a:ea typeface="+mj-ea"/>
                <a:cs typeface="+mj-cs"/>
              </a:defRPr>
            </a:lvl1pPr>
          </a:lstStyle>
          <a:p>
            <a:r>
              <a:rPr lang="en-US"/>
              <a:t>Major Outline Slide</a:t>
            </a:r>
          </a:p>
        </p:txBody>
      </p:sp>
      <p:sp>
        <p:nvSpPr>
          <p:cNvPr id="7" name="Title 1">
            <a:extLst>
              <a:ext uri="{FF2B5EF4-FFF2-40B4-BE49-F238E27FC236}">
                <a16:creationId xmlns:a16="http://schemas.microsoft.com/office/drawing/2014/main" id="{679802A7-540C-478C-AF3C-300098235A3D}"/>
              </a:ext>
            </a:extLst>
          </p:cNvPr>
          <p:cNvSpPr>
            <a:spLocks noGrp="1"/>
          </p:cNvSpPr>
          <p:nvPr>
            <p:ph type="ctrTitle" hasCustomPrompt="1"/>
          </p:nvPr>
        </p:nvSpPr>
        <p:spPr>
          <a:xfrm>
            <a:off x="691481" y="1580688"/>
            <a:ext cx="5759621" cy="4838771"/>
          </a:xfrm>
          <a:custGeom>
            <a:avLst/>
            <a:gdLst>
              <a:gd name="connsiteX0" fmla="*/ 0 w 6866313"/>
              <a:gd name="connsiteY0" fmla="*/ 0 h 5505060"/>
              <a:gd name="connsiteX1" fmla="*/ 6866313 w 6866313"/>
              <a:gd name="connsiteY1" fmla="*/ 0 h 5505060"/>
              <a:gd name="connsiteX2" fmla="*/ 6866313 w 6866313"/>
              <a:gd name="connsiteY2" fmla="*/ 5505060 h 5505060"/>
              <a:gd name="connsiteX3" fmla="*/ 0 w 6866313"/>
              <a:gd name="connsiteY3" fmla="*/ 5505060 h 5505060"/>
              <a:gd name="connsiteX4" fmla="*/ 0 w 6866313"/>
              <a:gd name="connsiteY4" fmla="*/ 0 h 5505060"/>
              <a:gd name="connsiteX0" fmla="*/ 0 w 6866313"/>
              <a:gd name="connsiteY0" fmla="*/ 0 h 5505060"/>
              <a:gd name="connsiteX1" fmla="*/ 6866313 w 6866313"/>
              <a:gd name="connsiteY1" fmla="*/ 0 h 5505060"/>
              <a:gd name="connsiteX2" fmla="*/ 3712566 w 6866313"/>
              <a:gd name="connsiteY2" fmla="*/ 5505060 h 5505060"/>
              <a:gd name="connsiteX3" fmla="*/ 0 w 6866313"/>
              <a:gd name="connsiteY3" fmla="*/ 5505060 h 5505060"/>
              <a:gd name="connsiteX4" fmla="*/ 0 w 6866313"/>
              <a:gd name="connsiteY4" fmla="*/ 0 h 5505060"/>
              <a:gd name="connsiteX0" fmla="*/ 0 w 6157186"/>
              <a:gd name="connsiteY0" fmla="*/ 0 h 5505060"/>
              <a:gd name="connsiteX1" fmla="*/ 6157186 w 6157186"/>
              <a:gd name="connsiteY1" fmla="*/ 0 h 5505060"/>
              <a:gd name="connsiteX2" fmla="*/ 3712566 w 6157186"/>
              <a:gd name="connsiteY2" fmla="*/ 5505060 h 5505060"/>
              <a:gd name="connsiteX3" fmla="*/ 0 w 6157186"/>
              <a:gd name="connsiteY3" fmla="*/ 5505060 h 5505060"/>
              <a:gd name="connsiteX4" fmla="*/ 0 w 6157186"/>
              <a:gd name="connsiteY4" fmla="*/ 0 h 5505060"/>
              <a:gd name="connsiteX0" fmla="*/ 0 w 5958403"/>
              <a:gd name="connsiteY0" fmla="*/ 22708 h 5527768"/>
              <a:gd name="connsiteX1" fmla="*/ 5958403 w 5958403"/>
              <a:gd name="connsiteY1" fmla="*/ 0 h 5527768"/>
              <a:gd name="connsiteX2" fmla="*/ 3712566 w 5958403"/>
              <a:gd name="connsiteY2" fmla="*/ 5527768 h 5527768"/>
              <a:gd name="connsiteX3" fmla="*/ 0 w 5958403"/>
              <a:gd name="connsiteY3" fmla="*/ 5527768 h 5527768"/>
              <a:gd name="connsiteX4" fmla="*/ 0 w 5958403"/>
              <a:gd name="connsiteY4" fmla="*/ 22708 h 5527768"/>
              <a:gd name="connsiteX0" fmla="*/ 0 w 5660229"/>
              <a:gd name="connsiteY0" fmla="*/ 22708 h 5527768"/>
              <a:gd name="connsiteX1" fmla="*/ 5660229 w 5660229"/>
              <a:gd name="connsiteY1" fmla="*/ 0 h 5527768"/>
              <a:gd name="connsiteX2" fmla="*/ 3712566 w 5660229"/>
              <a:gd name="connsiteY2" fmla="*/ 5527768 h 5527768"/>
              <a:gd name="connsiteX3" fmla="*/ 0 w 5660229"/>
              <a:gd name="connsiteY3" fmla="*/ 5527768 h 5527768"/>
              <a:gd name="connsiteX4" fmla="*/ 0 w 5660229"/>
              <a:gd name="connsiteY4" fmla="*/ 22708 h 5527768"/>
              <a:gd name="connsiteX0" fmla="*/ 0 w 5759621"/>
              <a:gd name="connsiteY0" fmla="*/ 22708 h 5527768"/>
              <a:gd name="connsiteX1" fmla="*/ 5759621 w 5759621"/>
              <a:gd name="connsiteY1" fmla="*/ 0 h 5527768"/>
              <a:gd name="connsiteX2" fmla="*/ 3712566 w 5759621"/>
              <a:gd name="connsiteY2" fmla="*/ 5527768 h 5527768"/>
              <a:gd name="connsiteX3" fmla="*/ 0 w 5759621"/>
              <a:gd name="connsiteY3" fmla="*/ 5527768 h 5527768"/>
              <a:gd name="connsiteX4" fmla="*/ 0 w 5759621"/>
              <a:gd name="connsiteY4" fmla="*/ 22708 h 552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9621" h="5527768">
                <a:moveTo>
                  <a:pt x="0" y="22708"/>
                </a:moveTo>
                <a:lnTo>
                  <a:pt x="5759621" y="0"/>
                </a:lnTo>
                <a:lnTo>
                  <a:pt x="3712566" y="5527768"/>
                </a:lnTo>
                <a:lnTo>
                  <a:pt x="0" y="5527768"/>
                </a:lnTo>
                <a:lnTo>
                  <a:pt x="0" y="22708"/>
                </a:lnTo>
                <a:close/>
              </a:path>
            </a:pathLst>
          </a:custGeom>
          <a:solidFill>
            <a:schemeClr val="accent5">
              <a:alpha val="65000"/>
            </a:schemeClr>
          </a:solidFill>
        </p:spPr>
        <p:txBody>
          <a:bodyPr wrap="square" lIns="274320" tIns="274320" rIns="274320" bIns="274320" anchor="t" anchorCtr="0">
            <a:noAutofit/>
          </a:bodyPr>
          <a:lstStyle>
            <a:lvl1pPr algn="l">
              <a:defRPr sz="3600" i="0">
                <a:solidFill>
                  <a:schemeClr val="accent1"/>
                </a:solidFill>
                <a:latin typeface="+mj-lt"/>
              </a:defRPr>
            </a:lvl1pPr>
          </a:lstStyle>
          <a:p>
            <a:r>
              <a:rPr lang="en-US"/>
              <a:t>1. Introduction </a:t>
            </a:r>
            <a:br>
              <a:rPr lang="en-US"/>
            </a:br>
            <a:br>
              <a:rPr lang="en-US"/>
            </a:br>
            <a:r>
              <a:rPr lang="en-US"/>
              <a:t>2. Main Content</a:t>
            </a:r>
            <a:br>
              <a:rPr lang="en-US"/>
            </a:br>
            <a:br>
              <a:rPr lang="en-US"/>
            </a:br>
            <a:r>
              <a:rPr lang="en-US"/>
              <a:t>3. Introduction</a:t>
            </a:r>
          </a:p>
        </p:txBody>
      </p:sp>
    </p:spTree>
    <p:extLst>
      <p:ext uri="{BB962C8B-B14F-4D97-AF65-F5344CB8AC3E}">
        <p14:creationId xmlns:p14="http://schemas.microsoft.com/office/powerpoint/2010/main" val="2755038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_Solid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9198F3-48B1-4F91-A005-B08295D9690C}"/>
              </a:ext>
            </a:extLst>
          </p:cNvPr>
          <p:cNvSpPr/>
          <p:nvPr userDrawn="1"/>
        </p:nvSpPr>
        <p:spPr>
          <a:xfrm>
            <a:off x="0" y="0"/>
            <a:ext cx="12192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C1C9890-77B5-4F6A-8379-6C904649A439}"/>
              </a:ext>
            </a:extLst>
          </p:cNvPr>
          <p:cNvSpPr>
            <a:spLocks noGrp="1"/>
          </p:cNvSpPr>
          <p:nvPr>
            <p:ph type="pic" sz="quarter" idx="10"/>
          </p:nvPr>
        </p:nvSpPr>
        <p:spPr>
          <a:xfrm>
            <a:off x="0" y="0"/>
            <a:ext cx="12192000" cy="6858000"/>
          </a:xfrm>
          <a:solidFill>
            <a:schemeClr val="accent2"/>
          </a:solidFill>
        </p:spPr>
        <p:txBody>
          <a:bodyPr/>
          <a:lstStyle/>
          <a:p>
            <a:endParaRPr lang="en-US"/>
          </a:p>
        </p:txBody>
      </p:sp>
      <p:sp>
        <p:nvSpPr>
          <p:cNvPr id="9" name="Title 1">
            <a:extLst>
              <a:ext uri="{FF2B5EF4-FFF2-40B4-BE49-F238E27FC236}">
                <a16:creationId xmlns:a16="http://schemas.microsoft.com/office/drawing/2014/main" id="{FD1EEA58-EFF0-495D-91AB-188BB7CBBFDD}"/>
              </a:ext>
            </a:extLst>
          </p:cNvPr>
          <p:cNvSpPr>
            <a:spLocks noGrp="1"/>
          </p:cNvSpPr>
          <p:nvPr>
            <p:ph type="ctrTitle" hasCustomPrompt="1"/>
          </p:nvPr>
        </p:nvSpPr>
        <p:spPr>
          <a:xfrm>
            <a:off x="691482" y="2762798"/>
            <a:ext cx="10662317" cy="962026"/>
          </a:xfrm>
        </p:spPr>
        <p:txBody>
          <a:bodyPr wrap="none" anchor="t" anchorCtr="0">
            <a:noAutofit/>
          </a:bodyPr>
          <a:lstStyle>
            <a:lvl1pPr algn="ctr">
              <a:defRPr sz="8000" i="1">
                <a:solidFill>
                  <a:schemeClr val="accent1"/>
                </a:solidFill>
                <a:latin typeface="+mj-lt"/>
              </a:defRPr>
            </a:lvl1pPr>
          </a:lstStyle>
          <a:p>
            <a:r>
              <a:rPr lang="en-US"/>
              <a:t>SECTION TITLE</a:t>
            </a:r>
            <a:br>
              <a:rPr lang="en-US"/>
            </a:br>
            <a:r>
              <a:rPr lang="en-US"/>
              <a:t>SOLID IMAGE</a:t>
            </a:r>
          </a:p>
        </p:txBody>
      </p:sp>
    </p:spTree>
    <p:extLst>
      <p:ext uri="{BB962C8B-B14F-4D97-AF65-F5344CB8AC3E}">
        <p14:creationId xmlns:p14="http://schemas.microsoft.com/office/powerpoint/2010/main" val="2054412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jor Outlin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2DD0AA-C577-4457-852E-46C19F89F95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p>
        </p:txBody>
      </p:sp>
      <p:sp>
        <p:nvSpPr>
          <p:cNvPr id="7" name="Title 1" descr="Header of Slide">
            <a:extLst>
              <a:ext uri="{FF2B5EF4-FFF2-40B4-BE49-F238E27FC236}">
                <a16:creationId xmlns:a16="http://schemas.microsoft.com/office/drawing/2014/main" id="{34F36DE8-C9B8-4D98-AF55-F2D4B6A85086}"/>
              </a:ext>
              <a:ext uri="{C183D7F6-B498-43B3-948B-1728B52AA6E4}">
                <adec:decorative xmlns:adec="http://schemas.microsoft.com/office/drawing/2017/decorative" val="0"/>
              </a:ext>
            </a:extLst>
          </p:cNvPr>
          <p:cNvSpPr>
            <a:spLocks noGrp="1"/>
          </p:cNvSpPr>
          <p:nvPr>
            <p:ph type="title" hasCustomPrompt="1"/>
          </p:nvPr>
        </p:nvSpPr>
        <p:spPr>
          <a:xfrm>
            <a:off x="1" y="145869"/>
            <a:ext cx="5471050" cy="794064"/>
          </a:xfrm>
          <a:noFill/>
        </p:spPr>
        <p:txBody>
          <a:bodyPr wrap="none" lIns="457200" tIns="91440" rIns="457200" bIns="91440">
            <a:spAutoFit/>
          </a:bodyPr>
          <a:lstStyle>
            <a:lvl1pPr>
              <a:defRPr sz="4400" b="1" i="1">
                <a:solidFill>
                  <a:schemeClr val="tx1"/>
                </a:solidFill>
              </a:defRPr>
            </a:lvl1pPr>
          </a:lstStyle>
          <a:p>
            <a:r>
              <a:rPr lang="en-US"/>
              <a:t>Major Outline Slide</a:t>
            </a:r>
          </a:p>
        </p:txBody>
      </p:sp>
      <p:sp>
        <p:nvSpPr>
          <p:cNvPr id="8" name="Content Placeholder 2">
            <a:extLst>
              <a:ext uri="{FF2B5EF4-FFF2-40B4-BE49-F238E27FC236}">
                <a16:creationId xmlns:a16="http://schemas.microsoft.com/office/drawing/2014/main" id="{E7EF8185-468B-4EBE-B9F5-C3E358015D06}"/>
              </a:ext>
            </a:extLst>
          </p:cNvPr>
          <p:cNvSpPr>
            <a:spLocks noGrp="1"/>
          </p:cNvSpPr>
          <p:nvPr>
            <p:ph idx="1" hasCustomPrompt="1"/>
          </p:nvPr>
        </p:nvSpPr>
        <p:spPr>
          <a:xfrm>
            <a:off x="838200" y="1600761"/>
            <a:ext cx="4632851" cy="4576202"/>
          </a:xfrm>
          <a:solidFill>
            <a:schemeClr val="accent5">
              <a:alpha val="74000"/>
            </a:schemeClr>
          </a:solidFill>
        </p:spPr>
        <p:txBody>
          <a:bodyPr wrap="none" lIns="274320" tIns="274320" rIns="274320" bIns="274320">
            <a:normAutofit/>
          </a:bodyPr>
          <a:lstStyle>
            <a:lvl1pPr marL="514350" indent="-514350">
              <a:buAutoNum type="arabicPeriod"/>
              <a:defRPr sz="3600"/>
            </a:lvl1pPr>
          </a:lstStyle>
          <a:p>
            <a:pPr lvl="0"/>
            <a:r>
              <a:rPr lang="en-US"/>
              <a:t>Introduction</a:t>
            </a:r>
          </a:p>
          <a:p>
            <a:pPr lvl="0"/>
            <a:endParaRPr lang="en-US"/>
          </a:p>
          <a:p>
            <a:pPr lvl="0"/>
            <a:r>
              <a:rPr lang="en-US"/>
              <a:t>Main Content</a:t>
            </a:r>
          </a:p>
          <a:p>
            <a:pPr lvl="0"/>
            <a:endParaRPr lang="en-US"/>
          </a:p>
          <a:p>
            <a:pPr lvl="0"/>
            <a:r>
              <a:rPr lang="en-US"/>
              <a:t>Next Steps </a:t>
            </a:r>
          </a:p>
        </p:txBody>
      </p:sp>
      <p:sp>
        <p:nvSpPr>
          <p:cNvPr id="6" name="Picture Placeholder 2">
            <a:extLst>
              <a:ext uri="{FF2B5EF4-FFF2-40B4-BE49-F238E27FC236}">
                <a16:creationId xmlns:a16="http://schemas.microsoft.com/office/drawing/2014/main" id="{B3BB4454-5839-4D34-A7C5-B96765F38547}"/>
              </a:ext>
            </a:extLst>
          </p:cNvPr>
          <p:cNvSpPr>
            <a:spLocks noGrp="1"/>
          </p:cNvSpPr>
          <p:nvPr>
            <p:ph type="pic" sz="quarter" idx="10"/>
          </p:nvPr>
        </p:nvSpPr>
        <p:spPr>
          <a:xfrm>
            <a:off x="4851400" y="-9525"/>
            <a:ext cx="7340600" cy="6858000"/>
          </a:xfrm>
        </p:spPr>
        <p:txBody>
          <a:bodyPr/>
          <a:lstStyle>
            <a:lvl1pPr marL="0" indent="0">
              <a:buNone/>
              <a:defRPr/>
            </a:lvl1pPr>
          </a:lstStyle>
          <a:p>
            <a:endParaRPr lang="en-US"/>
          </a:p>
          <a:p>
            <a:endParaRPr lang="en-US"/>
          </a:p>
        </p:txBody>
      </p:sp>
    </p:spTree>
    <p:extLst>
      <p:ext uri="{BB962C8B-B14F-4D97-AF65-F5344CB8AC3E}">
        <p14:creationId xmlns:p14="http://schemas.microsoft.com/office/powerpoint/2010/main" val="334909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9C22-98A6-4749-9CE1-EE092BE100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26D9A8-37AA-489A-85C6-28C9B173E8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73E8A-4CE4-4856-8F7D-A5D6F0AAD10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AA86AEA-6009-42C2-B850-5DE4C3183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C11C2-FC85-4EE4-94AA-5193683DE8BD}"/>
              </a:ext>
            </a:extLst>
          </p:cNvPr>
          <p:cNvSpPr>
            <a:spLocks noGrp="1"/>
          </p:cNvSpPr>
          <p:nvPr>
            <p:ph type="sldNum" sz="quarter" idx="12"/>
          </p:nvPr>
        </p:nvSpPr>
        <p:spPr/>
        <p:txBody>
          <a:bodyPr/>
          <a:lstStyle/>
          <a:p>
            <a:fld id="{1000D8AC-CBAD-4588-8747-C474CB44AEBF}" type="slidenum">
              <a:rPr lang="en-US" smtClean="0"/>
              <a:t>‹#›</a:t>
            </a:fld>
            <a:endParaRPr lang="en-US"/>
          </a:p>
        </p:txBody>
      </p:sp>
    </p:spTree>
    <p:extLst>
      <p:ext uri="{BB962C8B-B14F-4D97-AF65-F5344CB8AC3E}">
        <p14:creationId xmlns:p14="http://schemas.microsoft.com/office/powerpoint/2010/main" val="2884867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E7860-C496-4C51-B5D5-1CAF70C2C5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CE0D5-39AF-4C04-AD7C-E89709A3EA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BB049F-4472-4267-8221-9EE8C7D6DE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019C68-3F43-4922-B041-23F2D7A3CBB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B558DC6-622B-46C9-BB56-268895D1E4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E92387-D869-4DD3-B5D8-E0CF982B22EC}"/>
              </a:ext>
            </a:extLst>
          </p:cNvPr>
          <p:cNvSpPr>
            <a:spLocks noGrp="1"/>
          </p:cNvSpPr>
          <p:nvPr>
            <p:ph type="sldNum" sz="quarter" idx="12"/>
          </p:nvPr>
        </p:nvSpPr>
        <p:spPr/>
        <p:txBody>
          <a:bodyPr/>
          <a:lstStyle/>
          <a:p>
            <a:fld id="{1000D8AC-CBAD-4588-8747-C474CB44AEBF}" type="slidenum">
              <a:rPr lang="en-US" smtClean="0"/>
              <a:t>‹#›</a:t>
            </a:fld>
            <a:endParaRPr lang="en-US"/>
          </a:p>
        </p:txBody>
      </p:sp>
    </p:spTree>
    <p:extLst>
      <p:ext uri="{BB962C8B-B14F-4D97-AF65-F5344CB8AC3E}">
        <p14:creationId xmlns:p14="http://schemas.microsoft.com/office/powerpoint/2010/main" val="260033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Version 2">
    <p:spTree>
      <p:nvGrpSpPr>
        <p:cNvPr id="1" name=""/>
        <p:cNvGrpSpPr/>
        <p:nvPr/>
      </p:nvGrpSpPr>
      <p:grpSpPr>
        <a:xfrm>
          <a:off x="0" y="0"/>
          <a:ext cx="0" cy="0"/>
          <a:chOff x="0" y="0"/>
          <a:chExt cx="0" cy="0"/>
        </a:xfrm>
      </p:grpSpPr>
      <p:pic>
        <p:nvPicPr>
          <p:cNvPr id="26" name="Picture 25" descr="Text&#10;&#10;Description automatically generated">
            <a:extLst>
              <a:ext uri="{FF2B5EF4-FFF2-40B4-BE49-F238E27FC236}">
                <a16:creationId xmlns:a16="http://schemas.microsoft.com/office/drawing/2014/main" id="{2DBCB6FC-9080-40E5-B8A1-B903239036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143" y="5695522"/>
            <a:ext cx="3710656" cy="1162478"/>
          </a:xfrm>
          <a:prstGeom prst="rect">
            <a:avLst/>
          </a:prstGeom>
        </p:spPr>
      </p:pic>
      <p:sp>
        <p:nvSpPr>
          <p:cNvPr id="23" name="Rectangle 22">
            <a:extLst>
              <a:ext uri="{FF2B5EF4-FFF2-40B4-BE49-F238E27FC236}">
                <a16:creationId xmlns:a16="http://schemas.microsoft.com/office/drawing/2014/main" id="{6A926584-80D7-4784-A539-8EF690188D66}"/>
              </a:ext>
            </a:extLst>
          </p:cNvPr>
          <p:cNvSpPr/>
          <p:nvPr userDrawn="1"/>
        </p:nvSpPr>
        <p:spPr>
          <a:xfrm>
            <a:off x="0" y="0"/>
            <a:ext cx="12192000" cy="57525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lstStyle/>
          <a:p>
            <a:pPr algn="ctr"/>
            <a:endParaRPr lang="en-US"/>
          </a:p>
        </p:txBody>
      </p:sp>
      <p:sp>
        <p:nvSpPr>
          <p:cNvPr id="2" name="Title 1">
            <a:extLst>
              <a:ext uri="{FF2B5EF4-FFF2-40B4-BE49-F238E27FC236}">
                <a16:creationId xmlns:a16="http://schemas.microsoft.com/office/drawing/2014/main" id="{9A007E89-F881-4A6A-B8EF-A56697C64F45}"/>
              </a:ext>
            </a:extLst>
          </p:cNvPr>
          <p:cNvSpPr>
            <a:spLocks noGrp="1"/>
          </p:cNvSpPr>
          <p:nvPr>
            <p:ph type="ctrTitle" hasCustomPrompt="1"/>
          </p:nvPr>
        </p:nvSpPr>
        <p:spPr>
          <a:xfrm>
            <a:off x="691482" y="893052"/>
            <a:ext cx="10662317" cy="962026"/>
          </a:xfrm>
        </p:spPr>
        <p:txBody>
          <a:bodyPr wrap="none" anchor="t" anchorCtr="0">
            <a:noAutofit/>
          </a:bodyPr>
          <a:lstStyle>
            <a:lvl1pPr algn="l">
              <a:defRPr sz="6000">
                <a:solidFill>
                  <a:schemeClr val="accent1"/>
                </a:solidFill>
                <a:latin typeface="+mj-lt"/>
              </a:defRPr>
            </a:lvl1pPr>
          </a:lstStyle>
          <a:p>
            <a:r>
              <a:rPr lang="en-US"/>
              <a:t>TITLE # 2</a:t>
            </a:r>
          </a:p>
        </p:txBody>
      </p:sp>
      <p:sp>
        <p:nvSpPr>
          <p:cNvPr id="3" name="Subtitle 2">
            <a:extLst>
              <a:ext uri="{FF2B5EF4-FFF2-40B4-BE49-F238E27FC236}">
                <a16:creationId xmlns:a16="http://schemas.microsoft.com/office/drawing/2014/main" id="{DFDF6C10-0035-45E2-AEF9-A1DF69A06C1E}"/>
              </a:ext>
            </a:extLst>
          </p:cNvPr>
          <p:cNvSpPr>
            <a:spLocks noGrp="1"/>
          </p:cNvSpPr>
          <p:nvPr>
            <p:ph type="subTitle" idx="1" hasCustomPrompt="1"/>
          </p:nvPr>
        </p:nvSpPr>
        <p:spPr>
          <a:xfrm>
            <a:off x="691483" y="2114425"/>
            <a:ext cx="10662316" cy="1655762"/>
          </a:xfrm>
        </p:spPr>
        <p:txBody>
          <a:bodyPr/>
          <a:lstStyle>
            <a:lvl1pPr marL="0" indent="0" algn="l">
              <a:buNone/>
              <a:defRPr sz="2400">
                <a:solidFill>
                  <a:schemeClr val="accent5"/>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Event | Name of Presenter</a:t>
            </a:r>
          </a:p>
        </p:txBody>
      </p:sp>
    </p:spTree>
    <p:extLst>
      <p:ext uri="{BB962C8B-B14F-4D97-AF65-F5344CB8AC3E}">
        <p14:creationId xmlns:p14="http://schemas.microsoft.com/office/powerpoint/2010/main" val="2729297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2E0E8-149A-4E85-B403-1414495FD5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1FA2DC-324C-417F-A5C7-384B7CCE85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09B05F-DB4D-4B17-8516-E448E2A3C9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C625C0-EB9E-4DD1-A306-FB62E99C7A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6307E-10F2-487A-B5C4-7D5A5C9ABF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504961-3DFC-411D-B5C2-CD0B4EF7BAB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3434085-FCB6-4992-9E57-A2B690C4F5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D3B848-BFEF-4F18-94B0-14282339A677}"/>
              </a:ext>
            </a:extLst>
          </p:cNvPr>
          <p:cNvSpPr>
            <a:spLocks noGrp="1"/>
          </p:cNvSpPr>
          <p:nvPr>
            <p:ph type="sldNum" sz="quarter" idx="12"/>
          </p:nvPr>
        </p:nvSpPr>
        <p:spPr/>
        <p:txBody>
          <a:bodyPr/>
          <a:lstStyle/>
          <a:p>
            <a:fld id="{1000D8AC-CBAD-4588-8747-C474CB44AEBF}" type="slidenum">
              <a:rPr lang="en-US" smtClean="0"/>
              <a:t>‹#›</a:t>
            </a:fld>
            <a:endParaRPr lang="en-US"/>
          </a:p>
        </p:txBody>
      </p:sp>
    </p:spTree>
    <p:extLst>
      <p:ext uri="{BB962C8B-B14F-4D97-AF65-F5344CB8AC3E}">
        <p14:creationId xmlns:p14="http://schemas.microsoft.com/office/powerpoint/2010/main" val="22549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D302-127B-47C0-A7DC-A740DC0F06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D50B44-A042-4115-AB72-E27F6C3AD94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8AEA3BA-0AF8-43DA-9A79-AC6DA61D12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CFC384-D02B-41D5-B112-664B4D2A2251}"/>
              </a:ext>
            </a:extLst>
          </p:cNvPr>
          <p:cNvSpPr>
            <a:spLocks noGrp="1"/>
          </p:cNvSpPr>
          <p:nvPr>
            <p:ph type="sldNum" sz="quarter" idx="12"/>
          </p:nvPr>
        </p:nvSpPr>
        <p:spPr/>
        <p:txBody>
          <a:bodyPr/>
          <a:lstStyle/>
          <a:p>
            <a:fld id="{1000D8AC-CBAD-4588-8747-C474CB44AEBF}" type="slidenum">
              <a:rPr lang="en-US" smtClean="0"/>
              <a:t>‹#›</a:t>
            </a:fld>
            <a:endParaRPr lang="en-US"/>
          </a:p>
        </p:txBody>
      </p:sp>
    </p:spTree>
    <p:extLst>
      <p:ext uri="{BB962C8B-B14F-4D97-AF65-F5344CB8AC3E}">
        <p14:creationId xmlns:p14="http://schemas.microsoft.com/office/powerpoint/2010/main" val="1853352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91570-EAA4-4A28-8365-4B41486B1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08657D-D926-4C3B-A5C6-B9C0D2B173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CD4EDE-9504-4842-A292-E607A89C7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9B9447-7D7B-4B70-8B23-ED0662C0E9A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5DD44EB-357C-4FA3-A766-8638EF148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94076-4DC5-4766-AC56-0329A4A994C0}"/>
              </a:ext>
            </a:extLst>
          </p:cNvPr>
          <p:cNvSpPr>
            <a:spLocks noGrp="1"/>
          </p:cNvSpPr>
          <p:nvPr>
            <p:ph type="sldNum" sz="quarter" idx="12"/>
          </p:nvPr>
        </p:nvSpPr>
        <p:spPr/>
        <p:txBody>
          <a:bodyPr/>
          <a:lstStyle/>
          <a:p>
            <a:fld id="{1000D8AC-CBAD-4588-8747-C474CB44AEBF}" type="slidenum">
              <a:rPr lang="en-US" smtClean="0"/>
              <a:t>‹#›</a:t>
            </a:fld>
            <a:endParaRPr lang="en-US"/>
          </a:p>
        </p:txBody>
      </p:sp>
    </p:spTree>
    <p:extLst>
      <p:ext uri="{BB962C8B-B14F-4D97-AF65-F5344CB8AC3E}">
        <p14:creationId xmlns:p14="http://schemas.microsoft.com/office/powerpoint/2010/main" val="1818423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1D59-D47D-4D04-87ED-9C744988EF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A3FCA5-5D32-4D32-A60F-3DE2598714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71F1B0-CBB9-4EBE-AA7B-22B1177C7A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123E8-99DB-4681-BF59-803B38A599C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4F672C5-C617-42BF-98DB-729B211807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F4FF9F-1F3F-4E0E-A080-F67F92281B6D}"/>
              </a:ext>
            </a:extLst>
          </p:cNvPr>
          <p:cNvSpPr>
            <a:spLocks noGrp="1"/>
          </p:cNvSpPr>
          <p:nvPr>
            <p:ph type="sldNum" sz="quarter" idx="12"/>
          </p:nvPr>
        </p:nvSpPr>
        <p:spPr/>
        <p:txBody>
          <a:bodyPr/>
          <a:lstStyle/>
          <a:p>
            <a:fld id="{1000D8AC-CBAD-4588-8747-C474CB44AEBF}" type="slidenum">
              <a:rPr lang="en-US" smtClean="0"/>
              <a:t>‹#›</a:t>
            </a:fld>
            <a:endParaRPr lang="en-US"/>
          </a:p>
        </p:txBody>
      </p:sp>
    </p:spTree>
    <p:extLst>
      <p:ext uri="{BB962C8B-B14F-4D97-AF65-F5344CB8AC3E}">
        <p14:creationId xmlns:p14="http://schemas.microsoft.com/office/powerpoint/2010/main" val="2177909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2013-E7CC-4E4C-B7B7-2A2D52CB81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C017DA-7D17-4037-A005-C735D8329D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1CB4D-E73B-4BC1-A75D-8E0CFB6C060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F08EEBD-FE56-4C65-AD09-FED02D44E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C1DD0-2350-467A-8F62-66B9D1F7B035}"/>
              </a:ext>
            </a:extLst>
          </p:cNvPr>
          <p:cNvSpPr>
            <a:spLocks noGrp="1"/>
          </p:cNvSpPr>
          <p:nvPr>
            <p:ph type="sldNum" sz="quarter" idx="12"/>
          </p:nvPr>
        </p:nvSpPr>
        <p:spPr/>
        <p:txBody>
          <a:bodyPr/>
          <a:lstStyle/>
          <a:p>
            <a:fld id="{1000D8AC-CBAD-4588-8747-C474CB44AEBF}" type="slidenum">
              <a:rPr lang="en-US" smtClean="0"/>
              <a:t>‹#›</a:t>
            </a:fld>
            <a:endParaRPr lang="en-US"/>
          </a:p>
        </p:txBody>
      </p:sp>
    </p:spTree>
    <p:extLst>
      <p:ext uri="{BB962C8B-B14F-4D97-AF65-F5344CB8AC3E}">
        <p14:creationId xmlns:p14="http://schemas.microsoft.com/office/powerpoint/2010/main" val="3753230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173270-192F-4A74-90FC-6777ABA53F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FFCFE8-9AB0-4F67-926E-6BD95A52A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751BD-40D5-490C-A69E-376B4FED266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A0FAC91-1554-4CD1-900A-7CF789A4A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1149C-2F89-4BD8-89CD-F5820555CDB0}"/>
              </a:ext>
            </a:extLst>
          </p:cNvPr>
          <p:cNvSpPr>
            <a:spLocks noGrp="1"/>
          </p:cNvSpPr>
          <p:nvPr>
            <p:ph type="sldNum" sz="quarter" idx="12"/>
          </p:nvPr>
        </p:nvSpPr>
        <p:spPr/>
        <p:txBody>
          <a:bodyPr/>
          <a:lstStyle/>
          <a:p>
            <a:fld id="{1000D8AC-CBAD-4588-8747-C474CB44AEBF}" type="slidenum">
              <a:rPr lang="en-US" smtClean="0"/>
              <a:t>‹#›</a:t>
            </a:fld>
            <a:endParaRPr lang="en-US"/>
          </a:p>
        </p:txBody>
      </p:sp>
    </p:spTree>
    <p:extLst>
      <p:ext uri="{BB962C8B-B14F-4D97-AF65-F5344CB8AC3E}">
        <p14:creationId xmlns:p14="http://schemas.microsoft.com/office/powerpoint/2010/main" val="3436652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335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phic Title Slide">
    <p:spTree>
      <p:nvGrpSpPr>
        <p:cNvPr id="1" name=""/>
        <p:cNvGrpSpPr/>
        <p:nvPr/>
      </p:nvGrpSpPr>
      <p:grpSpPr>
        <a:xfrm>
          <a:off x="0" y="0"/>
          <a:ext cx="0" cy="0"/>
          <a:chOff x="0" y="0"/>
          <a:chExt cx="0" cy="0"/>
        </a:xfrm>
      </p:grpSpPr>
      <p:pic>
        <p:nvPicPr>
          <p:cNvPr id="15" name="Picture 14" descr="A river with a city in the background&#10;&#10;Description automatically generated">
            <a:extLst>
              <a:ext uri="{FF2B5EF4-FFF2-40B4-BE49-F238E27FC236}">
                <a16:creationId xmlns:a16="http://schemas.microsoft.com/office/drawing/2014/main" id="{3BEFD6F3-442A-40D3-BECF-8D248FE1E9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descr="Title of Presentation">
            <a:extLst>
              <a:ext uri="{FF2B5EF4-FFF2-40B4-BE49-F238E27FC236}">
                <a16:creationId xmlns:a16="http://schemas.microsoft.com/office/drawing/2014/main" id="{9A007E89-F881-4A6A-B8EF-A56697C64F45}"/>
              </a:ext>
            </a:extLst>
          </p:cNvPr>
          <p:cNvSpPr>
            <a:spLocks noGrp="1"/>
          </p:cNvSpPr>
          <p:nvPr>
            <p:ph type="ctrTitle" hasCustomPrompt="1"/>
          </p:nvPr>
        </p:nvSpPr>
        <p:spPr>
          <a:xfrm>
            <a:off x="691482" y="4305010"/>
            <a:ext cx="10662317" cy="1043948"/>
          </a:xfrm>
        </p:spPr>
        <p:txBody>
          <a:bodyPr wrap="none" anchor="t" anchorCtr="0">
            <a:noAutofit/>
          </a:bodyPr>
          <a:lstStyle>
            <a:lvl1pPr algn="l">
              <a:defRPr sz="6000">
                <a:solidFill>
                  <a:schemeClr val="accent5"/>
                </a:solidFill>
                <a:latin typeface="+mj-lt"/>
              </a:defRPr>
            </a:lvl1pPr>
          </a:lstStyle>
          <a:p>
            <a:r>
              <a:rPr lang="en-US"/>
              <a:t>TITLE # 3</a:t>
            </a:r>
          </a:p>
        </p:txBody>
      </p:sp>
      <p:sp>
        <p:nvSpPr>
          <p:cNvPr id="3" name="Subtitle 2">
            <a:extLst>
              <a:ext uri="{FF2B5EF4-FFF2-40B4-BE49-F238E27FC236}">
                <a16:creationId xmlns:a16="http://schemas.microsoft.com/office/drawing/2014/main" id="{DFDF6C10-0035-45E2-AEF9-A1DF69A06C1E}"/>
              </a:ext>
            </a:extLst>
          </p:cNvPr>
          <p:cNvSpPr>
            <a:spLocks noGrp="1"/>
          </p:cNvSpPr>
          <p:nvPr>
            <p:ph type="subTitle" idx="1" hasCustomPrompt="1"/>
          </p:nvPr>
        </p:nvSpPr>
        <p:spPr>
          <a:xfrm>
            <a:off x="691483" y="5348958"/>
            <a:ext cx="10662316" cy="724296"/>
          </a:xfrm>
        </p:spPr>
        <p:txBody>
          <a:bodyPr wrap="none"/>
          <a:lstStyle>
            <a:lvl1pPr marL="0" indent="0" algn="l">
              <a:buNone/>
              <a:defRPr sz="240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Event | Name of Presenter</a:t>
            </a:r>
          </a:p>
        </p:txBody>
      </p:sp>
      <p:pic>
        <p:nvPicPr>
          <p:cNvPr id="14" name="Picture 13" descr="City of Oakland, Department of Transportation Logo">
            <a:extLst>
              <a:ext uri="{FF2B5EF4-FFF2-40B4-BE49-F238E27FC236}">
                <a16:creationId xmlns:a16="http://schemas.microsoft.com/office/drawing/2014/main" id="{0F880411-A510-41D3-ADAB-485680BE45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8084" y="19869"/>
            <a:ext cx="4114798" cy="1289828"/>
          </a:xfrm>
          <a:prstGeom prst="rect">
            <a:avLst/>
          </a:prstGeom>
        </p:spPr>
      </p:pic>
    </p:spTree>
    <p:extLst>
      <p:ext uri="{BB962C8B-B14F-4D97-AF65-F5344CB8AC3E}">
        <p14:creationId xmlns:p14="http://schemas.microsoft.com/office/powerpoint/2010/main" val="1965227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or Map Version 1">
    <p:spTree>
      <p:nvGrpSpPr>
        <p:cNvPr id="1" name=""/>
        <p:cNvGrpSpPr/>
        <p:nvPr/>
      </p:nvGrpSpPr>
      <p:grpSpPr>
        <a:xfrm>
          <a:off x="0" y="0"/>
          <a:ext cx="0" cy="0"/>
          <a:chOff x="0" y="0"/>
          <a:chExt cx="0" cy="0"/>
        </a:xfrm>
      </p:grpSpPr>
      <p:sp>
        <p:nvSpPr>
          <p:cNvPr id="2" name="Title 1" descr="Header of Slide">
            <a:extLst>
              <a:ext uri="{FF2B5EF4-FFF2-40B4-BE49-F238E27FC236}">
                <a16:creationId xmlns:a16="http://schemas.microsoft.com/office/drawing/2014/main" id="{AE0D0647-4EA8-48B4-912A-9B449C04D4AC}"/>
              </a:ext>
              <a:ext uri="{C183D7F6-B498-43B3-948B-1728B52AA6E4}">
                <adec:decorative xmlns:adec="http://schemas.microsoft.com/office/drawing/2017/decorative" val="0"/>
              </a:ext>
            </a:extLst>
          </p:cNvPr>
          <p:cNvSpPr>
            <a:spLocks noGrp="1"/>
          </p:cNvSpPr>
          <p:nvPr>
            <p:ph type="title" hasCustomPrompt="1"/>
          </p:nvPr>
        </p:nvSpPr>
        <p:spPr>
          <a:xfrm>
            <a:off x="1" y="145869"/>
            <a:ext cx="3885679" cy="794064"/>
          </a:xfrm>
          <a:solidFill>
            <a:schemeClr val="accent2"/>
          </a:solidFill>
        </p:spPr>
        <p:txBody>
          <a:bodyPr wrap="none" lIns="457200" tIns="91440" rIns="457200" bIns="91440">
            <a:spAutoFit/>
          </a:bodyPr>
          <a:lstStyle>
            <a:lvl1pPr>
              <a:defRPr sz="4400" b="1" i="1">
                <a:solidFill>
                  <a:schemeClr val="tx1"/>
                </a:solidFill>
              </a:defRPr>
            </a:lvl1pPr>
          </a:lstStyle>
          <a:p>
            <a:r>
              <a:rPr lang="en-US"/>
              <a:t>Slide Header</a:t>
            </a:r>
          </a:p>
        </p:txBody>
      </p:sp>
      <p:sp>
        <p:nvSpPr>
          <p:cNvPr id="3" name="Content Placeholder 2">
            <a:extLst>
              <a:ext uri="{FF2B5EF4-FFF2-40B4-BE49-F238E27FC236}">
                <a16:creationId xmlns:a16="http://schemas.microsoft.com/office/drawing/2014/main" id="{14A70939-7A0B-431C-BEA4-F748D837A907}"/>
              </a:ext>
            </a:extLst>
          </p:cNvPr>
          <p:cNvSpPr>
            <a:spLocks noGrp="1"/>
          </p:cNvSpPr>
          <p:nvPr>
            <p:ph idx="1" hasCustomPrompt="1"/>
          </p:nvPr>
        </p:nvSpPr>
        <p:spPr>
          <a:xfrm>
            <a:off x="838200" y="1600761"/>
            <a:ext cx="2651449" cy="4576202"/>
          </a:xfrm>
        </p:spPr>
        <p:txBody>
          <a:bodyPr/>
          <a:lstStyle>
            <a:lvl1pPr marL="0" indent="0">
              <a:buNone/>
              <a:defRPr/>
            </a:lvl1pPr>
          </a:lstStyle>
          <a:p>
            <a:pPr lvl="0"/>
            <a:r>
              <a:rPr lang="en-US"/>
              <a:t>Add text</a:t>
            </a:r>
          </a:p>
        </p:txBody>
      </p:sp>
      <p:sp>
        <p:nvSpPr>
          <p:cNvPr id="12" name="Content Placeholder 11">
            <a:extLst>
              <a:ext uri="{FF2B5EF4-FFF2-40B4-BE49-F238E27FC236}">
                <a16:creationId xmlns:a16="http://schemas.microsoft.com/office/drawing/2014/main" id="{AE3397E3-561A-4B83-B74D-B24030630A7C}"/>
              </a:ext>
            </a:extLst>
          </p:cNvPr>
          <p:cNvSpPr>
            <a:spLocks noGrp="1"/>
          </p:cNvSpPr>
          <p:nvPr>
            <p:ph sz="quarter" idx="13" hasCustomPrompt="1"/>
          </p:nvPr>
        </p:nvSpPr>
        <p:spPr>
          <a:xfrm>
            <a:off x="312831" y="849251"/>
            <a:ext cx="3813865" cy="498598"/>
          </a:xfrm>
          <a:solidFill>
            <a:schemeClr val="accent3">
              <a:alpha val="85000"/>
            </a:schemeClr>
          </a:solidFill>
        </p:spPr>
        <p:txBody>
          <a:bodyPr wrap="none" lIns="274320" tIns="0" rIns="274320" bIns="0" anchor="ctr" anchorCtr="0">
            <a:spAutoFit/>
          </a:bodyPr>
          <a:lstStyle>
            <a:lvl1pPr marL="0" indent="0">
              <a:buNone/>
              <a:defRPr sz="3600" i="0">
                <a:solidFill>
                  <a:schemeClr val="tx2"/>
                </a:solidFill>
              </a:defRPr>
            </a:lvl1pPr>
            <a:lvl5pPr marL="1828800" indent="0" algn="l">
              <a:buNone/>
              <a:defRPr/>
            </a:lvl5pPr>
          </a:lstStyle>
          <a:p>
            <a:pPr lvl="0"/>
            <a:r>
              <a:rPr lang="en-US"/>
              <a:t>Slide Sub Header</a:t>
            </a:r>
          </a:p>
        </p:txBody>
      </p:sp>
      <p:sp>
        <p:nvSpPr>
          <p:cNvPr id="5" name="Picture Placeholder 4">
            <a:extLst>
              <a:ext uri="{FF2B5EF4-FFF2-40B4-BE49-F238E27FC236}">
                <a16:creationId xmlns:a16="http://schemas.microsoft.com/office/drawing/2014/main" id="{D734C1E6-F08C-404D-8113-6001FEDD42D0}"/>
              </a:ext>
            </a:extLst>
          </p:cNvPr>
          <p:cNvSpPr>
            <a:spLocks noGrp="1"/>
          </p:cNvSpPr>
          <p:nvPr>
            <p:ph type="pic" sz="quarter" idx="17"/>
          </p:nvPr>
        </p:nvSpPr>
        <p:spPr>
          <a:xfrm>
            <a:off x="3885680" y="0"/>
            <a:ext cx="8399626" cy="6858000"/>
          </a:xfrm>
          <a:solidFill>
            <a:schemeClr val="tx2"/>
          </a:solidFill>
        </p:spPr>
        <p:txBody>
          <a:bodyPr/>
          <a:lstStyle>
            <a:lvl1pPr marL="0" indent="0" algn="ctr">
              <a:buNone/>
              <a:defRPr b="1">
                <a:solidFill>
                  <a:schemeClr val="bg1"/>
                </a:solidFill>
              </a:defRPr>
            </a:lvl1pPr>
          </a:lstStyle>
          <a:p>
            <a:endParaRPr lang="en-US"/>
          </a:p>
          <a:p>
            <a:endParaRPr lang="en-US"/>
          </a:p>
          <a:p>
            <a:endParaRPr lang="en-US"/>
          </a:p>
          <a:p>
            <a:endParaRPr lang="en-US"/>
          </a:p>
          <a:p>
            <a:endParaRPr lang="en-US"/>
          </a:p>
          <a:p>
            <a:endParaRPr lang="en-US"/>
          </a:p>
          <a:p>
            <a:r>
              <a:rPr lang="en-US"/>
              <a:t>INSERT IMAGE OR MAP</a:t>
            </a:r>
          </a:p>
        </p:txBody>
      </p:sp>
      <p:sp>
        <p:nvSpPr>
          <p:cNvPr id="20" name="Slide Number Placeholder 18">
            <a:extLst>
              <a:ext uri="{FF2B5EF4-FFF2-40B4-BE49-F238E27FC236}">
                <a16:creationId xmlns:a16="http://schemas.microsoft.com/office/drawing/2014/main" id="{E95B041D-9F41-480B-A846-FAAD6415BCD0}"/>
              </a:ext>
            </a:extLst>
          </p:cNvPr>
          <p:cNvSpPr>
            <a:spLocks noGrp="1"/>
          </p:cNvSpPr>
          <p:nvPr>
            <p:ph type="sldNum" sz="quarter" idx="16"/>
          </p:nvPr>
        </p:nvSpPr>
        <p:spPr>
          <a:xfrm>
            <a:off x="8621142" y="6392726"/>
            <a:ext cx="2743200" cy="365125"/>
          </a:xfrm>
        </p:spPr>
        <p:txBody>
          <a:bodyPr/>
          <a:lstStyle>
            <a:lvl1pPr algn="r">
              <a:defRPr sz="1600" b="1">
                <a:solidFill>
                  <a:schemeClr val="bg1"/>
                </a:solidFill>
              </a:defRPr>
            </a:lvl1pPr>
          </a:lstStyle>
          <a:p>
            <a:r>
              <a:rPr lang="en-US"/>
              <a:t>1</a:t>
            </a:r>
          </a:p>
        </p:txBody>
      </p:sp>
    </p:spTree>
    <p:extLst>
      <p:ext uri="{BB962C8B-B14F-4D97-AF65-F5344CB8AC3E}">
        <p14:creationId xmlns:p14="http://schemas.microsoft.com/office/powerpoint/2010/main" val="874239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Version 1">
    <p:spTree>
      <p:nvGrpSpPr>
        <p:cNvPr id="1" name=""/>
        <p:cNvGrpSpPr/>
        <p:nvPr/>
      </p:nvGrpSpPr>
      <p:grpSpPr>
        <a:xfrm>
          <a:off x="0" y="0"/>
          <a:ext cx="0" cy="0"/>
          <a:chOff x="0" y="0"/>
          <a:chExt cx="0" cy="0"/>
        </a:xfrm>
      </p:grpSpPr>
      <p:sp>
        <p:nvSpPr>
          <p:cNvPr id="2" name="Title 1" descr="Header of Slide">
            <a:extLst>
              <a:ext uri="{FF2B5EF4-FFF2-40B4-BE49-F238E27FC236}">
                <a16:creationId xmlns:a16="http://schemas.microsoft.com/office/drawing/2014/main" id="{AE0D0647-4EA8-48B4-912A-9B449C04D4AC}"/>
              </a:ext>
              <a:ext uri="{C183D7F6-B498-43B3-948B-1728B52AA6E4}">
                <adec:decorative xmlns:adec="http://schemas.microsoft.com/office/drawing/2017/decorative" val="0"/>
              </a:ext>
            </a:extLst>
          </p:cNvPr>
          <p:cNvSpPr>
            <a:spLocks noGrp="1"/>
          </p:cNvSpPr>
          <p:nvPr>
            <p:ph type="title" hasCustomPrompt="1"/>
          </p:nvPr>
        </p:nvSpPr>
        <p:spPr>
          <a:xfrm>
            <a:off x="1" y="145869"/>
            <a:ext cx="3885679" cy="794064"/>
          </a:xfrm>
          <a:solidFill>
            <a:schemeClr val="accent2"/>
          </a:solidFill>
        </p:spPr>
        <p:txBody>
          <a:bodyPr wrap="none" lIns="457200" tIns="91440" rIns="457200" bIns="91440">
            <a:spAutoFit/>
          </a:bodyPr>
          <a:lstStyle>
            <a:lvl1pPr>
              <a:defRPr sz="4400" b="1" i="1">
                <a:solidFill>
                  <a:schemeClr val="tx1"/>
                </a:solidFill>
              </a:defRPr>
            </a:lvl1pPr>
          </a:lstStyle>
          <a:p>
            <a:r>
              <a:rPr lang="en-US"/>
              <a:t>Slide Header</a:t>
            </a:r>
          </a:p>
        </p:txBody>
      </p:sp>
      <p:sp>
        <p:nvSpPr>
          <p:cNvPr id="3" name="Content Placeholder 2">
            <a:extLst>
              <a:ext uri="{FF2B5EF4-FFF2-40B4-BE49-F238E27FC236}">
                <a16:creationId xmlns:a16="http://schemas.microsoft.com/office/drawing/2014/main" id="{14A70939-7A0B-431C-BEA4-F748D837A907}"/>
              </a:ext>
            </a:extLst>
          </p:cNvPr>
          <p:cNvSpPr>
            <a:spLocks noGrp="1"/>
          </p:cNvSpPr>
          <p:nvPr>
            <p:ph idx="1" hasCustomPrompt="1"/>
          </p:nvPr>
        </p:nvSpPr>
        <p:spPr>
          <a:xfrm>
            <a:off x="838200" y="1600761"/>
            <a:ext cx="2651449" cy="4576202"/>
          </a:xfrm>
        </p:spPr>
        <p:txBody>
          <a:bodyPr/>
          <a:lstStyle>
            <a:lvl1pPr marL="0" indent="0">
              <a:buNone/>
              <a:defRPr/>
            </a:lvl1pPr>
          </a:lstStyle>
          <a:p>
            <a:pPr lvl="0"/>
            <a:r>
              <a:rPr lang="en-US"/>
              <a:t>TEXT</a:t>
            </a:r>
          </a:p>
        </p:txBody>
      </p:sp>
      <p:sp>
        <p:nvSpPr>
          <p:cNvPr id="12" name="Content Placeholder 11">
            <a:extLst>
              <a:ext uri="{FF2B5EF4-FFF2-40B4-BE49-F238E27FC236}">
                <a16:creationId xmlns:a16="http://schemas.microsoft.com/office/drawing/2014/main" id="{AE3397E3-561A-4B83-B74D-B24030630A7C}"/>
              </a:ext>
            </a:extLst>
          </p:cNvPr>
          <p:cNvSpPr>
            <a:spLocks noGrp="1"/>
          </p:cNvSpPr>
          <p:nvPr>
            <p:ph sz="quarter" idx="13" hasCustomPrompt="1"/>
          </p:nvPr>
        </p:nvSpPr>
        <p:spPr>
          <a:xfrm>
            <a:off x="312831" y="849251"/>
            <a:ext cx="3813865" cy="498598"/>
          </a:xfrm>
          <a:solidFill>
            <a:schemeClr val="accent3">
              <a:alpha val="85000"/>
            </a:schemeClr>
          </a:solidFill>
        </p:spPr>
        <p:txBody>
          <a:bodyPr wrap="none" lIns="274320" tIns="0" rIns="274320" bIns="0" anchor="ctr" anchorCtr="0">
            <a:spAutoFit/>
          </a:bodyPr>
          <a:lstStyle>
            <a:lvl1pPr marL="0" indent="0">
              <a:buNone/>
              <a:defRPr sz="3600">
                <a:solidFill>
                  <a:schemeClr val="tx2"/>
                </a:solidFill>
              </a:defRPr>
            </a:lvl1pPr>
            <a:lvl5pPr marL="1828800" indent="0" algn="l">
              <a:buNone/>
              <a:defRPr/>
            </a:lvl5pPr>
          </a:lstStyle>
          <a:p>
            <a:pPr lvl="0"/>
            <a:r>
              <a:rPr lang="en-US"/>
              <a:t>Slide Sub Header</a:t>
            </a:r>
          </a:p>
        </p:txBody>
      </p:sp>
      <p:sp>
        <p:nvSpPr>
          <p:cNvPr id="6" name="Chart Placeholder 5">
            <a:extLst>
              <a:ext uri="{FF2B5EF4-FFF2-40B4-BE49-F238E27FC236}">
                <a16:creationId xmlns:a16="http://schemas.microsoft.com/office/drawing/2014/main" id="{390FCB4E-9C18-4565-95C3-D04F64AEB91B}"/>
              </a:ext>
            </a:extLst>
          </p:cNvPr>
          <p:cNvSpPr>
            <a:spLocks noGrp="1"/>
          </p:cNvSpPr>
          <p:nvPr>
            <p:ph type="chart" sz="quarter" idx="17"/>
          </p:nvPr>
        </p:nvSpPr>
        <p:spPr>
          <a:xfrm>
            <a:off x="3904341" y="0"/>
            <a:ext cx="8380965" cy="6858000"/>
          </a:xfrm>
          <a:solidFill>
            <a:schemeClr val="tx2"/>
          </a:solidFill>
        </p:spPr>
        <p:txBody>
          <a:bodyPr/>
          <a:lstStyle>
            <a:lvl1pPr marL="0" indent="0" algn="ctr">
              <a:buNone/>
              <a:defRPr b="1">
                <a:solidFill>
                  <a:schemeClr val="bg1"/>
                </a:solidFill>
              </a:defRPr>
            </a:lvl1pPr>
          </a:lstStyle>
          <a:p>
            <a:endParaRPr lang="en-US"/>
          </a:p>
          <a:p>
            <a:endParaRPr lang="en-US"/>
          </a:p>
          <a:p>
            <a:endParaRPr lang="en-US"/>
          </a:p>
          <a:p>
            <a:endParaRPr lang="en-US"/>
          </a:p>
          <a:p>
            <a:endParaRPr lang="en-US"/>
          </a:p>
          <a:p>
            <a:endParaRPr lang="en-US"/>
          </a:p>
          <a:p>
            <a:r>
              <a:rPr lang="en-US"/>
              <a:t>INSERT CHART</a:t>
            </a:r>
          </a:p>
        </p:txBody>
      </p:sp>
      <p:sp>
        <p:nvSpPr>
          <p:cNvPr id="20" name="Slide Number Placeholder 18">
            <a:extLst>
              <a:ext uri="{FF2B5EF4-FFF2-40B4-BE49-F238E27FC236}">
                <a16:creationId xmlns:a16="http://schemas.microsoft.com/office/drawing/2014/main" id="{E95B041D-9F41-480B-A846-FAAD6415BCD0}"/>
              </a:ext>
            </a:extLst>
          </p:cNvPr>
          <p:cNvSpPr>
            <a:spLocks noGrp="1"/>
          </p:cNvSpPr>
          <p:nvPr>
            <p:ph type="sldNum" sz="quarter" idx="16"/>
          </p:nvPr>
        </p:nvSpPr>
        <p:spPr>
          <a:xfrm>
            <a:off x="8621142" y="6392726"/>
            <a:ext cx="2743200" cy="365125"/>
          </a:xfrm>
        </p:spPr>
        <p:txBody>
          <a:bodyPr/>
          <a:lstStyle>
            <a:lvl1pPr algn="r">
              <a:defRPr sz="1600" b="1">
                <a:solidFill>
                  <a:schemeClr val="bg1"/>
                </a:solidFill>
              </a:defRPr>
            </a:lvl1pPr>
          </a:lstStyle>
          <a:p>
            <a:r>
              <a:rPr lang="en-US"/>
              <a:t>1</a:t>
            </a:r>
          </a:p>
        </p:txBody>
      </p:sp>
    </p:spTree>
    <p:extLst>
      <p:ext uri="{BB962C8B-B14F-4D97-AF65-F5344CB8AC3E}">
        <p14:creationId xmlns:p14="http://schemas.microsoft.com/office/powerpoint/2010/main" val="3484509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Version 1">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D1E3282C-2AAA-4539-8A6C-4FE0ADAAA862}"/>
              </a:ext>
            </a:extLst>
          </p:cNvPr>
          <p:cNvSpPr>
            <a:spLocks noGrp="1"/>
          </p:cNvSpPr>
          <p:nvPr>
            <p:ph type="tbl" sz="quarter" idx="17"/>
          </p:nvPr>
        </p:nvSpPr>
        <p:spPr>
          <a:xfrm>
            <a:off x="838200" y="1600200"/>
            <a:ext cx="10515600" cy="4576763"/>
          </a:xfrm>
          <a:solidFill>
            <a:schemeClr val="tx2"/>
          </a:solidFill>
        </p:spPr>
        <p:txBody>
          <a:bodyPr/>
          <a:lstStyle>
            <a:lvl1pPr marL="0" indent="0" algn="ctr">
              <a:buNone/>
              <a:defRPr b="1">
                <a:solidFill>
                  <a:schemeClr val="bg1"/>
                </a:solidFill>
              </a:defRPr>
            </a:lvl1pPr>
          </a:lstStyle>
          <a:p>
            <a:endParaRPr lang="en-US"/>
          </a:p>
          <a:p>
            <a:endParaRPr lang="en-US"/>
          </a:p>
          <a:p>
            <a:endParaRPr lang="en-US"/>
          </a:p>
          <a:p>
            <a:endParaRPr lang="en-US"/>
          </a:p>
          <a:p>
            <a:r>
              <a:rPr lang="en-US"/>
              <a:t>INSERT TABLE</a:t>
            </a:r>
          </a:p>
        </p:txBody>
      </p:sp>
      <p:sp>
        <p:nvSpPr>
          <p:cNvPr id="2" name="Title 1" descr="Header of Slide">
            <a:extLst>
              <a:ext uri="{FF2B5EF4-FFF2-40B4-BE49-F238E27FC236}">
                <a16:creationId xmlns:a16="http://schemas.microsoft.com/office/drawing/2014/main" id="{AE0D0647-4EA8-48B4-912A-9B449C04D4AC}"/>
              </a:ext>
              <a:ext uri="{C183D7F6-B498-43B3-948B-1728B52AA6E4}">
                <adec:decorative xmlns:adec="http://schemas.microsoft.com/office/drawing/2017/decorative" val="0"/>
              </a:ext>
            </a:extLst>
          </p:cNvPr>
          <p:cNvSpPr>
            <a:spLocks noGrp="1"/>
          </p:cNvSpPr>
          <p:nvPr>
            <p:ph type="title" hasCustomPrompt="1"/>
          </p:nvPr>
        </p:nvSpPr>
        <p:spPr>
          <a:xfrm>
            <a:off x="1" y="145869"/>
            <a:ext cx="3885679" cy="794064"/>
          </a:xfrm>
          <a:solidFill>
            <a:schemeClr val="accent2"/>
          </a:solidFill>
        </p:spPr>
        <p:txBody>
          <a:bodyPr wrap="none" lIns="457200" tIns="91440" rIns="457200" bIns="91440">
            <a:spAutoFit/>
          </a:bodyPr>
          <a:lstStyle>
            <a:lvl1pPr>
              <a:defRPr sz="4400" b="1" i="1">
                <a:solidFill>
                  <a:schemeClr val="tx1"/>
                </a:solidFill>
              </a:defRPr>
            </a:lvl1pPr>
          </a:lstStyle>
          <a:p>
            <a:r>
              <a:rPr lang="en-US"/>
              <a:t>Slide Header</a:t>
            </a:r>
          </a:p>
        </p:txBody>
      </p:sp>
      <p:sp>
        <p:nvSpPr>
          <p:cNvPr id="3" name="Content Placeholder 2">
            <a:extLst>
              <a:ext uri="{FF2B5EF4-FFF2-40B4-BE49-F238E27FC236}">
                <a16:creationId xmlns:a16="http://schemas.microsoft.com/office/drawing/2014/main" id="{14A70939-7A0B-431C-BEA4-F748D837A907}"/>
              </a:ext>
            </a:extLst>
          </p:cNvPr>
          <p:cNvSpPr>
            <a:spLocks noGrp="1"/>
          </p:cNvSpPr>
          <p:nvPr>
            <p:ph idx="1" hasCustomPrompt="1"/>
          </p:nvPr>
        </p:nvSpPr>
        <p:spPr>
          <a:xfrm>
            <a:off x="838200" y="1600761"/>
            <a:ext cx="2651449" cy="4576202"/>
          </a:xfrm>
        </p:spPr>
        <p:txBody>
          <a:bodyPr/>
          <a:lstStyle>
            <a:lvl1pPr marL="0" indent="0">
              <a:buNone/>
              <a:defRPr b="1">
                <a:solidFill>
                  <a:schemeClr val="bg1"/>
                </a:solidFill>
              </a:defRPr>
            </a:lvl1pPr>
          </a:lstStyle>
          <a:p>
            <a:pPr lvl="0"/>
            <a:r>
              <a:rPr lang="en-US"/>
              <a:t>Add text here, as needed. </a:t>
            </a:r>
          </a:p>
          <a:p>
            <a:pPr lvl="0"/>
            <a:endParaRPr lang="en-US"/>
          </a:p>
          <a:p>
            <a:pPr lvl="0"/>
            <a:r>
              <a:rPr lang="en-US"/>
              <a:t>If text is added, right size boundaries of table, map, image, etc.</a:t>
            </a:r>
          </a:p>
        </p:txBody>
      </p:sp>
      <p:sp>
        <p:nvSpPr>
          <p:cNvPr id="12" name="Content Placeholder 11">
            <a:extLst>
              <a:ext uri="{FF2B5EF4-FFF2-40B4-BE49-F238E27FC236}">
                <a16:creationId xmlns:a16="http://schemas.microsoft.com/office/drawing/2014/main" id="{AE3397E3-561A-4B83-B74D-B24030630A7C}"/>
              </a:ext>
            </a:extLst>
          </p:cNvPr>
          <p:cNvSpPr>
            <a:spLocks noGrp="1"/>
          </p:cNvSpPr>
          <p:nvPr>
            <p:ph sz="quarter" idx="13" hasCustomPrompt="1"/>
          </p:nvPr>
        </p:nvSpPr>
        <p:spPr>
          <a:xfrm>
            <a:off x="312831" y="849251"/>
            <a:ext cx="3813865" cy="498598"/>
          </a:xfrm>
          <a:solidFill>
            <a:schemeClr val="accent3">
              <a:alpha val="85000"/>
            </a:schemeClr>
          </a:solidFill>
        </p:spPr>
        <p:txBody>
          <a:bodyPr wrap="none" lIns="274320" tIns="0" rIns="274320" bIns="0" anchor="ctr" anchorCtr="0">
            <a:spAutoFit/>
          </a:bodyPr>
          <a:lstStyle>
            <a:lvl1pPr marL="0" indent="0">
              <a:buNone/>
              <a:defRPr sz="3600">
                <a:solidFill>
                  <a:schemeClr val="tx2"/>
                </a:solidFill>
              </a:defRPr>
            </a:lvl1pPr>
            <a:lvl5pPr marL="1828800" indent="0" algn="l">
              <a:buNone/>
              <a:defRPr/>
            </a:lvl5pPr>
          </a:lstStyle>
          <a:p>
            <a:pPr lvl="0"/>
            <a:r>
              <a:rPr lang="en-US"/>
              <a:t>Slide Sub Header</a:t>
            </a:r>
          </a:p>
        </p:txBody>
      </p:sp>
      <p:sp>
        <p:nvSpPr>
          <p:cNvPr id="20" name="Slide Number Placeholder 18">
            <a:extLst>
              <a:ext uri="{FF2B5EF4-FFF2-40B4-BE49-F238E27FC236}">
                <a16:creationId xmlns:a16="http://schemas.microsoft.com/office/drawing/2014/main" id="{E95B041D-9F41-480B-A846-FAAD6415BCD0}"/>
              </a:ext>
            </a:extLst>
          </p:cNvPr>
          <p:cNvSpPr>
            <a:spLocks noGrp="1"/>
          </p:cNvSpPr>
          <p:nvPr>
            <p:ph type="sldNum" sz="quarter" idx="16"/>
          </p:nvPr>
        </p:nvSpPr>
        <p:spPr>
          <a:xfrm>
            <a:off x="8621142" y="6392726"/>
            <a:ext cx="2743200" cy="365125"/>
          </a:xfrm>
        </p:spPr>
        <p:txBody>
          <a:bodyPr/>
          <a:lstStyle>
            <a:lvl1pPr algn="r">
              <a:defRPr sz="1600" b="1">
                <a:solidFill>
                  <a:schemeClr val="bg1"/>
                </a:solidFill>
              </a:defRPr>
            </a:lvl1pPr>
          </a:lstStyle>
          <a:p>
            <a:r>
              <a:rPr lang="en-US"/>
              <a:t>1</a:t>
            </a:r>
          </a:p>
        </p:txBody>
      </p:sp>
    </p:spTree>
    <p:extLst>
      <p:ext uri="{BB962C8B-B14F-4D97-AF65-F5344CB8AC3E}">
        <p14:creationId xmlns:p14="http://schemas.microsoft.com/office/powerpoint/2010/main" val="1377575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eps Version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30E252-1478-4E46-B29B-1C64419B56E0}"/>
              </a:ext>
            </a:extLst>
          </p:cNvPr>
          <p:cNvSpPr/>
          <p:nvPr userDrawn="1"/>
        </p:nvSpPr>
        <p:spPr>
          <a:xfrm>
            <a:off x="838200" y="1600761"/>
            <a:ext cx="3288496" cy="45762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Header of Slide">
            <a:extLst>
              <a:ext uri="{FF2B5EF4-FFF2-40B4-BE49-F238E27FC236}">
                <a16:creationId xmlns:a16="http://schemas.microsoft.com/office/drawing/2014/main" id="{AE0D0647-4EA8-48B4-912A-9B449C04D4AC}"/>
              </a:ext>
              <a:ext uri="{C183D7F6-B498-43B3-948B-1728B52AA6E4}">
                <adec:decorative xmlns:adec="http://schemas.microsoft.com/office/drawing/2017/decorative" val="0"/>
              </a:ext>
            </a:extLst>
          </p:cNvPr>
          <p:cNvSpPr>
            <a:spLocks noGrp="1"/>
          </p:cNvSpPr>
          <p:nvPr>
            <p:ph type="title" hasCustomPrompt="1"/>
          </p:nvPr>
        </p:nvSpPr>
        <p:spPr>
          <a:xfrm>
            <a:off x="1" y="145869"/>
            <a:ext cx="3885679" cy="794064"/>
          </a:xfrm>
          <a:solidFill>
            <a:schemeClr val="accent2"/>
          </a:solidFill>
        </p:spPr>
        <p:txBody>
          <a:bodyPr wrap="none" lIns="457200" tIns="91440" rIns="457200" bIns="91440">
            <a:spAutoFit/>
          </a:bodyPr>
          <a:lstStyle>
            <a:lvl1pPr>
              <a:defRPr sz="4400" b="1" i="1">
                <a:solidFill>
                  <a:schemeClr val="tx1"/>
                </a:solidFill>
              </a:defRPr>
            </a:lvl1pPr>
          </a:lstStyle>
          <a:p>
            <a:r>
              <a:rPr lang="en-US"/>
              <a:t>Slide Header</a:t>
            </a:r>
          </a:p>
        </p:txBody>
      </p:sp>
      <p:sp>
        <p:nvSpPr>
          <p:cNvPr id="12" name="Content Placeholder 11">
            <a:extLst>
              <a:ext uri="{FF2B5EF4-FFF2-40B4-BE49-F238E27FC236}">
                <a16:creationId xmlns:a16="http://schemas.microsoft.com/office/drawing/2014/main" id="{AE3397E3-561A-4B83-B74D-B24030630A7C}"/>
              </a:ext>
            </a:extLst>
          </p:cNvPr>
          <p:cNvSpPr>
            <a:spLocks noGrp="1"/>
          </p:cNvSpPr>
          <p:nvPr>
            <p:ph sz="quarter" idx="13" hasCustomPrompt="1"/>
          </p:nvPr>
        </p:nvSpPr>
        <p:spPr>
          <a:xfrm>
            <a:off x="312831" y="849251"/>
            <a:ext cx="3813865" cy="498598"/>
          </a:xfrm>
          <a:solidFill>
            <a:schemeClr val="accent3">
              <a:alpha val="85000"/>
            </a:schemeClr>
          </a:solidFill>
        </p:spPr>
        <p:txBody>
          <a:bodyPr wrap="none" lIns="274320" tIns="0" rIns="274320" bIns="0" anchor="ctr" anchorCtr="0">
            <a:spAutoFit/>
          </a:bodyPr>
          <a:lstStyle>
            <a:lvl1pPr marL="0" indent="0">
              <a:buNone/>
              <a:defRPr sz="3600">
                <a:solidFill>
                  <a:schemeClr val="tx2"/>
                </a:solidFill>
              </a:defRPr>
            </a:lvl1pPr>
            <a:lvl5pPr marL="1828800" indent="0" algn="l">
              <a:buNone/>
              <a:defRPr/>
            </a:lvl5pPr>
          </a:lstStyle>
          <a:p>
            <a:pPr lvl="0"/>
            <a:r>
              <a:rPr lang="en-US"/>
              <a:t>Slide Sub Header</a:t>
            </a:r>
          </a:p>
        </p:txBody>
      </p:sp>
      <p:sp>
        <p:nvSpPr>
          <p:cNvPr id="20" name="Slide Number Placeholder 18">
            <a:extLst>
              <a:ext uri="{FF2B5EF4-FFF2-40B4-BE49-F238E27FC236}">
                <a16:creationId xmlns:a16="http://schemas.microsoft.com/office/drawing/2014/main" id="{E95B041D-9F41-480B-A846-FAAD6415BCD0}"/>
              </a:ext>
            </a:extLst>
          </p:cNvPr>
          <p:cNvSpPr>
            <a:spLocks noGrp="1"/>
          </p:cNvSpPr>
          <p:nvPr>
            <p:ph type="sldNum" sz="quarter" idx="16"/>
          </p:nvPr>
        </p:nvSpPr>
        <p:spPr>
          <a:xfrm>
            <a:off x="8621142" y="6392726"/>
            <a:ext cx="2743200" cy="365125"/>
          </a:xfrm>
        </p:spPr>
        <p:txBody>
          <a:bodyPr/>
          <a:lstStyle>
            <a:lvl1pPr algn="r">
              <a:defRPr sz="1600" b="1">
                <a:solidFill>
                  <a:schemeClr val="bg1"/>
                </a:solidFill>
              </a:defRPr>
            </a:lvl1pPr>
          </a:lstStyle>
          <a:p>
            <a:r>
              <a:rPr lang="en-US"/>
              <a:t>1</a:t>
            </a:r>
          </a:p>
        </p:txBody>
      </p:sp>
      <p:sp>
        <p:nvSpPr>
          <p:cNvPr id="13" name="Rectangle 12">
            <a:extLst>
              <a:ext uri="{FF2B5EF4-FFF2-40B4-BE49-F238E27FC236}">
                <a16:creationId xmlns:a16="http://schemas.microsoft.com/office/drawing/2014/main" id="{9922FC4C-08CC-41FB-9873-36D1E5D45436}"/>
              </a:ext>
            </a:extLst>
          </p:cNvPr>
          <p:cNvSpPr/>
          <p:nvPr userDrawn="1"/>
        </p:nvSpPr>
        <p:spPr>
          <a:xfrm>
            <a:off x="8075846" y="1600761"/>
            <a:ext cx="3288496" cy="45762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907D934-0869-4197-9803-1378A28A5664}"/>
              </a:ext>
            </a:extLst>
          </p:cNvPr>
          <p:cNvSpPr/>
          <p:nvPr userDrawn="1"/>
        </p:nvSpPr>
        <p:spPr>
          <a:xfrm>
            <a:off x="4451752" y="1600761"/>
            <a:ext cx="3288496" cy="45762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095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Header Version 1">
    <p:spTree>
      <p:nvGrpSpPr>
        <p:cNvPr id="1" name=""/>
        <p:cNvGrpSpPr/>
        <p:nvPr/>
      </p:nvGrpSpPr>
      <p:grpSpPr>
        <a:xfrm>
          <a:off x="0" y="0"/>
          <a:ext cx="0" cy="0"/>
          <a:chOff x="0" y="0"/>
          <a:chExt cx="0" cy="0"/>
        </a:xfrm>
      </p:grpSpPr>
      <p:sp>
        <p:nvSpPr>
          <p:cNvPr id="2" name="Title 1" descr="Header of Slide">
            <a:extLst>
              <a:ext uri="{FF2B5EF4-FFF2-40B4-BE49-F238E27FC236}">
                <a16:creationId xmlns:a16="http://schemas.microsoft.com/office/drawing/2014/main" id="{AE0D0647-4EA8-48B4-912A-9B449C04D4AC}"/>
              </a:ext>
              <a:ext uri="{C183D7F6-B498-43B3-948B-1728B52AA6E4}">
                <adec:decorative xmlns:adec="http://schemas.microsoft.com/office/drawing/2017/decorative" val="0"/>
              </a:ext>
            </a:extLst>
          </p:cNvPr>
          <p:cNvSpPr>
            <a:spLocks noGrp="1"/>
          </p:cNvSpPr>
          <p:nvPr>
            <p:ph type="title" hasCustomPrompt="1"/>
          </p:nvPr>
        </p:nvSpPr>
        <p:spPr>
          <a:xfrm>
            <a:off x="1" y="145869"/>
            <a:ext cx="3885679" cy="794064"/>
          </a:xfrm>
          <a:solidFill>
            <a:schemeClr val="accent2"/>
          </a:solidFill>
        </p:spPr>
        <p:txBody>
          <a:bodyPr wrap="none" lIns="457200" tIns="91440" rIns="457200" bIns="91440">
            <a:spAutoFit/>
          </a:bodyPr>
          <a:lstStyle>
            <a:lvl1pPr>
              <a:defRPr sz="4400" b="1" i="1">
                <a:solidFill>
                  <a:schemeClr val="tx1"/>
                </a:solidFill>
              </a:defRPr>
            </a:lvl1pPr>
          </a:lstStyle>
          <a:p>
            <a:r>
              <a:rPr lang="en-US"/>
              <a:t>Slide Header</a:t>
            </a:r>
          </a:p>
        </p:txBody>
      </p:sp>
      <p:sp>
        <p:nvSpPr>
          <p:cNvPr id="3" name="Content Placeholder 2">
            <a:extLst>
              <a:ext uri="{FF2B5EF4-FFF2-40B4-BE49-F238E27FC236}">
                <a16:creationId xmlns:a16="http://schemas.microsoft.com/office/drawing/2014/main" id="{14A70939-7A0B-431C-BEA4-F748D837A907}"/>
              </a:ext>
            </a:extLst>
          </p:cNvPr>
          <p:cNvSpPr>
            <a:spLocks noGrp="1"/>
          </p:cNvSpPr>
          <p:nvPr>
            <p:ph idx="1"/>
          </p:nvPr>
        </p:nvSpPr>
        <p:spPr>
          <a:xfrm>
            <a:off x="838200" y="1600761"/>
            <a:ext cx="10515600" cy="45762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E3397E3-561A-4B83-B74D-B24030630A7C}"/>
              </a:ext>
            </a:extLst>
          </p:cNvPr>
          <p:cNvSpPr>
            <a:spLocks noGrp="1"/>
          </p:cNvSpPr>
          <p:nvPr>
            <p:ph sz="quarter" idx="13" hasCustomPrompt="1"/>
          </p:nvPr>
        </p:nvSpPr>
        <p:spPr>
          <a:xfrm>
            <a:off x="312831" y="849251"/>
            <a:ext cx="3813865" cy="498598"/>
          </a:xfrm>
          <a:solidFill>
            <a:schemeClr val="accent3">
              <a:alpha val="85000"/>
            </a:schemeClr>
          </a:solidFill>
        </p:spPr>
        <p:txBody>
          <a:bodyPr wrap="none" lIns="274320" tIns="0" rIns="274320" bIns="0" anchor="ctr" anchorCtr="0">
            <a:spAutoFit/>
          </a:bodyPr>
          <a:lstStyle>
            <a:lvl1pPr marL="0" indent="0">
              <a:buNone/>
              <a:defRPr sz="3600">
                <a:solidFill>
                  <a:schemeClr val="tx2"/>
                </a:solidFill>
              </a:defRPr>
            </a:lvl1pPr>
            <a:lvl5pPr marL="1828800" indent="0" algn="l">
              <a:buNone/>
              <a:defRPr/>
            </a:lvl5pPr>
          </a:lstStyle>
          <a:p>
            <a:pPr lvl="0"/>
            <a:r>
              <a:rPr lang="en-US"/>
              <a:t>Slide Sub Header</a:t>
            </a:r>
          </a:p>
        </p:txBody>
      </p:sp>
      <p:sp>
        <p:nvSpPr>
          <p:cNvPr id="20" name="Slide Number Placeholder 18">
            <a:extLst>
              <a:ext uri="{FF2B5EF4-FFF2-40B4-BE49-F238E27FC236}">
                <a16:creationId xmlns:a16="http://schemas.microsoft.com/office/drawing/2014/main" id="{E95B041D-9F41-480B-A846-FAAD6415BCD0}"/>
              </a:ext>
            </a:extLst>
          </p:cNvPr>
          <p:cNvSpPr>
            <a:spLocks noGrp="1"/>
          </p:cNvSpPr>
          <p:nvPr>
            <p:ph type="sldNum" sz="quarter" idx="16"/>
          </p:nvPr>
        </p:nvSpPr>
        <p:spPr>
          <a:xfrm>
            <a:off x="8621142" y="6392726"/>
            <a:ext cx="2743200" cy="365125"/>
          </a:xfrm>
        </p:spPr>
        <p:txBody>
          <a:bodyPr/>
          <a:lstStyle>
            <a:lvl1pPr algn="r">
              <a:defRPr sz="1600" b="1">
                <a:solidFill>
                  <a:schemeClr val="tx2"/>
                </a:solidFill>
              </a:defRPr>
            </a:lvl1pPr>
          </a:lstStyle>
          <a:p>
            <a:r>
              <a:rPr lang="en-US"/>
              <a:t>1</a:t>
            </a:r>
          </a:p>
        </p:txBody>
      </p:sp>
    </p:spTree>
    <p:extLst>
      <p:ext uri="{BB962C8B-B14F-4D97-AF65-F5344CB8AC3E}">
        <p14:creationId xmlns:p14="http://schemas.microsoft.com/office/powerpoint/2010/main" val="4077567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or Map Version 2">
    <p:spTree>
      <p:nvGrpSpPr>
        <p:cNvPr id="1" name=""/>
        <p:cNvGrpSpPr/>
        <p:nvPr/>
      </p:nvGrpSpPr>
      <p:grpSpPr>
        <a:xfrm>
          <a:off x="0" y="0"/>
          <a:ext cx="0" cy="0"/>
          <a:chOff x="0" y="0"/>
          <a:chExt cx="0" cy="0"/>
        </a:xfrm>
      </p:grpSpPr>
      <p:sp>
        <p:nvSpPr>
          <p:cNvPr id="2" name="Title 1" descr="Header of Slide">
            <a:extLst>
              <a:ext uri="{FF2B5EF4-FFF2-40B4-BE49-F238E27FC236}">
                <a16:creationId xmlns:a16="http://schemas.microsoft.com/office/drawing/2014/main" id="{AE0D0647-4EA8-48B4-912A-9B449C04D4AC}"/>
              </a:ext>
              <a:ext uri="{C183D7F6-B498-43B3-948B-1728B52AA6E4}">
                <adec:decorative xmlns:adec="http://schemas.microsoft.com/office/drawing/2017/decorative" val="0"/>
              </a:ext>
            </a:extLst>
          </p:cNvPr>
          <p:cNvSpPr>
            <a:spLocks noGrp="1"/>
          </p:cNvSpPr>
          <p:nvPr>
            <p:ph type="title" hasCustomPrompt="1"/>
          </p:nvPr>
        </p:nvSpPr>
        <p:spPr>
          <a:xfrm>
            <a:off x="1" y="145869"/>
            <a:ext cx="3885679" cy="794064"/>
          </a:xfrm>
          <a:noFill/>
        </p:spPr>
        <p:txBody>
          <a:bodyPr wrap="none" lIns="457200" tIns="91440" rIns="457200" bIns="91440">
            <a:spAutoFit/>
          </a:bodyPr>
          <a:lstStyle>
            <a:lvl1pPr>
              <a:defRPr sz="4400" b="1" i="1">
                <a:solidFill>
                  <a:schemeClr val="tx1"/>
                </a:solidFill>
              </a:defRPr>
            </a:lvl1pPr>
          </a:lstStyle>
          <a:p>
            <a:r>
              <a:rPr lang="en-US"/>
              <a:t>Slide Header</a:t>
            </a:r>
          </a:p>
        </p:txBody>
      </p:sp>
      <p:sp>
        <p:nvSpPr>
          <p:cNvPr id="7" name="Picture Placeholder 4">
            <a:extLst>
              <a:ext uri="{FF2B5EF4-FFF2-40B4-BE49-F238E27FC236}">
                <a16:creationId xmlns:a16="http://schemas.microsoft.com/office/drawing/2014/main" id="{8AFCDE81-D74B-4A16-BF73-5C6E814C5695}"/>
              </a:ext>
            </a:extLst>
          </p:cNvPr>
          <p:cNvSpPr>
            <a:spLocks noGrp="1"/>
          </p:cNvSpPr>
          <p:nvPr>
            <p:ph type="pic" sz="quarter" idx="17"/>
          </p:nvPr>
        </p:nvSpPr>
        <p:spPr>
          <a:xfrm>
            <a:off x="3885680" y="0"/>
            <a:ext cx="8399626" cy="6858000"/>
          </a:xfrm>
          <a:solidFill>
            <a:schemeClr val="tx2"/>
          </a:solidFill>
        </p:spPr>
        <p:txBody>
          <a:bodyPr/>
          <a:lstStyle>
            <a:lvl1pPr marL="0" indent="0" algn="ctr">
              <a:buNone/>
              <a:defRPr b="1">
                <a:solidFill>
                  <a:schemeClr val="bg1"/>
                </a:solidFill>
              </a:defRPr>
            </a:lvl1pPr>
          </a:lstStyle>
          <a:p>
            <a:endParaRPr lang="en-US"/>
          </a:p>
          <a:p>
            <a:endParaRPr lang="en-US"/>
          </a:p>
          <a:p>
            <a:endParaRPr lang="en-US"/>
          </a:p>
          <a:p>
            <a:endParaRPr lang="en-US"/>
          </a:p>
          <a:p>
            <a:endParaRPr lang="en-US"/>
          </a:p>
          <a:p>
            <a:endParaRPr lang="en-US"/>
          </a:p>
          <a:p>
            <a:r>
              <a:rPr lang="en-US"/>
              <a:t>INSERT IMAGE OR MAP</a:t>
            </a:r>
          </a:p>
        </p:txBody>
      </p:sp>
      <p:sp>
        <p:nvSpPr>
          <p:cNvPr id="12" name="Content Placeholder 11">
            <a:extLst>
              <a:ext uri="{FF2B5EF4-FFF2-40B4-BE49-F238E27FC236}">
                <a16:creationId xmlns:a16="http://schemas.microsoft.com/office/drawing/2014/main" id="{AE3397E3-561A-4B83-B74D-B24030630A7C}"/>
              </a:ext>
            </a:extLst>
          </p:cNvPr>
          <p:cNvSpPr>
            <a:spLocks noGrp="1"/>
          </p:cNvSpPr>
          <p:nvPr>
            <p:ph sz="quarter" idx="13" hasCustomPrompt="1"/>
          </p:nvPr>
        </p:nvSpPr>
        <p:spPr>
          <a:xfrm>
            <a:off x="0" y="6365188"/>
            <a:ext cx="12191999" cy="498598"/>
          </a:xfrm>
          <a:solidFill>
            <a:schemeClr val="accent2"/>
          </a:solidFill>
        </p:spPr>
        <p:txBody>
          <a:bodyPr wrap="square" lIns="274320" tIns="0" rIns="274320" bIns="0" anchor="ctr" anchorCtr="0">
            <a:spAutoFit/>
          </a:bodyPr>
          <a:lstStyle>
            <a:lvl1pPr marL="0" indent="0">
              <a:buNone/>
              <a:defRPr sz="3600">
                <a:solidFill>
                  <a:schemeClr val="tx1"/>
                </a:solidFill>
              </a:defRPr>
            </a:lvl1pPr>
            <a:lvl5pPr marL="1828800" indent="0" algn="l">
              <a:buNone/>
              <a:defRPr/>
            </a:lvl5pPr>
          </a:lstStyle>
          <a:p>
            <a:pPr lvl="0"/>
            <a:r>
              <a:rPr lang="en-US"/>
              <a:t>Navigational Header</a:t>
            </a:r>
          </a:p>
        </p:txBody>
      </p:sp>
      <p:sp>
        <p:nvSpPr>
          <p:cNvPr id="19" name="Slide Number Placeholder 18">
            <a:extLst>
              <a:ext uri="{FF2B5EF4-FFF2-40B4-BE49-F238E27FC236}">
                <a16:creationId xmlns:a16="http://schemas.microsoft.com/office/drawing/2014/main" id="{A9442D56-971D-4F80-8211-DBDDC2BC50E7}"/>
              </a:ext>
            </a:extLst>
          </p:cNvPr>
          <p:cNvSpPr>
            <a:spLocks noGrp="1"/>
          </p:cNvSpPr>
          <p:nvPr>
            <p:ph type="sldNum" sz="quarter" idx="16"/>
          </p:nvPr>
        </p:nvSpPr>
        <p:spPr>
          <a:xfrm>
            <a:off x="8621142" y="6392726"/>
            <a:ext cx="2743200" cy="365125"/>
          </a:xfrm>
        </p:spPr>
        <p:txBody>
          <a:bodyPr/>
          <a:lstStyle>
            <a:lvl1pPr algn="r">
              <a:defRPr sz="1600" b="1">
                <a:solidFill>
                  <a:schemeClr val="bg2"/>
                </a:solidFill>
              </a:defRPr>
            </a:lvl1pPr>
          </a:lstStyle>
          <a:p>
            <a:r>
              <a:rPr lang="en-US"/>
              <a:t>1</a:t>
            </a:r>
          </a:p>
        </p:txBody>
      </p:sp>
      <p:sp>
        <p:nvSpPr>
          <p:cNvPr id="6" name="Content Placeholder 2">
            <a:extLst>
              <a:ext uri="{FF2B5EF4-FFF2-40B4-BE49-F238E27FC236}">
                <a16:creationId xmlns:a16="http://schemas.microsoft.com/office/drawing/2014/main" id="{CC51E8EA-5127-42F4-B7CD-2375F07808A2}"/>
              </a:ext>
            </a:extLst>
          </p:cNvPr>
          <p:cNvSpPr>
            <a:spLocks noGrp="1"/>
          </p:cNvSpPr>
          <p:nvPr>
            <p:ph idx="1" hasCustomPrompt="1"/>
          </p:nvPr>
        </p:nvSpPr>
        <p:spPr>
          <a:xfrm>
            <a:off x="838200" y="1600761"/>
            <a:ext cx="2651449" cy="4576202"/>
          </a:xfrm>
        </p:spPr>
        <p:txBody>
          <a:bodyPr/>
          <a:lstStyle>
            <a:lvl1pPr marL="0" indent="0">
              <a:buNone/>
              <a:defRPr/>
            </a:lvl1pPr>
          </a:lstStyle>
          <a:p>
            <a:pPr lvl="0"/>
            <a:r>
              <a:rPr lang="en-US"/>
              <a:t>TEXT</a:t>
            </a:r>
          </a:p>
        </p:txBody>
      </p:sp>
    </p:spTree>
    <p:extLst>
      <p:ext uri="{BB962C8B-B14F-4D97-AF65-F5344CB8AC3E}">
        <p14:creationId xmlns:p14="http://schemas.microsoft.com/office/powerpoint/2010/main" val="1719381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90537-3D5E-452C-BE26-584C172D22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168D08-24C1-4A79-8063-22DDD75A13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2B0D99-FC3C-41B6-95DF-0C88CCDC08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AE13A19-8B5A-402A-B6FB-15EACE8E19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0D1F6E-A9C4-4C46-A16B-24AF9804C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0D8AC-CBAD-4588-8747-C474CB44AEBF}" type="slidenum">
              <a:rPr lang="en-US" smtClean="0"/>
              <a:t>‹#›</a:t>
            </a:fld>
            <a:endParaRPr lang="en-US"/>
          </a:p>
        </p:txBody>
      </p:sp>
    </p:spTree>
    <p:extLst>
      <p:ext uri="{BB962C8B-B14F-4D97-AF65-F5344CB8AC3E}">
        <p14:creationId xmlns:p14="http://schemas.microsoft.com/office/powerpoint/2010/main" val="4102251662"/>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2" r:id="rId3"/>
    <p:sldLayoutId id="2147483665" r:id="rId4"/>
    <p:sldLayoutId id="2147483666" r:id="rId5"/>
    <p:sldLayoutId id="2147483669" r:id="rId6"/>
    <p:sldLayoutId id="2147483670" r:id="rId7"/>
    <p:sldLayoutId id="2147483650" r:id="rId8"/>
    <p:sldLayoutId id="2147483667" r:id="rId9"/>
    <p:sldLayoutId id="2147483668" r:id="rId10"/>
    <p:sldLayoutId id="2147483672" r:id="rId11"/>
    <p:sldLayoutId id="2147483673" r:id="rId12"/>
    <p:sldLayoutId id="2147483663" r:id="rId13"/>
    <p:sldLayoutId id="2147483671" r:id="rId14"/>
    <p:sldLayoutId id="2147483674" r:id="rId15"/>
    <p:sldLayoutId id="2147483655" r:id="rId16"/>
    <p:sldLayoutId id="2147483664" r:id="rId17"/>
    <p:sldLayoutId id="2147483651" r:id="rId18"/>
    <p:sldLayoutId id="2147483652" r:id="rId19"/>
    <p:sldLayoutId id="2147483653" r:id="rId20"/>
    <p:sldLayoutId id="2147483654" r:id="rId21"/>
    <p:sldLayoutId id="2147483656" r:id="rId22"/>
    <p:sldLayoutId id="2147483657" r:id="rId23"/>
    <p:sldLayoutId id="2147483658" r:id="rId24"/>
    <p:sldLayoutId id="2147483659" r:id="rId25"/>
    <p:sldLayoutId id="2147483675" r:id="rId2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linktr.ee/majortransitproject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ebaldc.maps.arcgis.com/home/webmap/viewer.html?webmap=86273ca074d344bfab4218fb31c1ad0b&amp;extent=-122.2772,37.7947,-122.2518,37.804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ebaldc.maps.arcgis.com/home/webmap/viewer.html?webmap=86273ca074d344bfab4218fb31c1ad0b&amp;extent=-122.2772,37.7947,-122.2518,37.8046"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hyperlink" Target="https://bit.ly/ChinatownCSSurvey"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hyperlink" Target="https://bit.ly/CCSwal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www.oaklandca.gov/projects/chinatown-complete-streets-pla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www.oaklandca.gov/projects/chinatown-complete-streets-plan"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 group of people crossing a street&#10;&#10;Description automatically generated with low confidence">
            <a:extLst>
              <a:ext uri="{FF2B5EF4-FFF2-40B4-BE49-F238E27FC236}">
                <a16:creationId xmlns:a16="http://schemas.microsoft.com/office/drawing/2014/main" id="{0AA5F905-EAB8-72F1-E874-9732840D6AF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22" r="9091" b="22269"/>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7AEA9B-98E1-4FDC-A292-8FD728DA6E6D}"/>
              </a:ext>
            </a:extLst>
          </p:cNvPr>
          <p:cNvSpPr>
            <a:spLocks noGrp="1"/>
          </p:cNvSpPr>
          <p:nvPr>
            <p:ph type="ctrTitle"/>
          </p:nvPr>
        </p:nvSpPr>
        <p:spPr>
          <a:xfrm>
            <a:off x="404553" y="3091928"/>
            <a:ext cx="9078562" cy="2387600"/>
          </a:xfrm>
        </p:spPr>
        <p:txBody>
          <a:bodyPr vert="horz" lIns="91440" tIns="45720" rIns="91440" bIns="45720" rtlCol="0" anchor="b">
            <a:normAutofit/>
          </a:bodyPr>
          <a:lstStyle/>
          <a:p>
            <a:r>
              <a:rPr lang="en-US" sz="6600" b="1" dirty="0">
                <a:solidFill>
                  <a:schemeClr val="tx1"/>
                </a:solidFill>
              </a:rPr>
              <a:t>Chinatown Complete</a:t>
            </a:r>
            <a:br>
              <a:rPr lang="en-US" sz="6600" b="1" dirty="0">
                <a:solidFill>
                  <a:schemeClr val="tx1"/>
                </a:solidFill>
              </a:rPr>
            </a:br>
            <a:r>
              <a:rPr lang="en-US" sz="6600" b="1" dirty="0">
                <a:solidFill>
                  <a:schemeClr val="tx1"/>
                </a:solidFill>
              </a:rPr>
              <a:t>Streets Plan</a:t>
            </a:r>
          </a:p>
        </p:txBody>
      </p:sp>
      <p:sp>
        <p:nvSpPr>
          <p:cNvPr id="1037" name="Rectangle: Rounded Corners 103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9F57E3A-BBA5-4279-9A5F-A0B1DC9CC47F}"/>
              </a:ext>
            </a:extLst>
          </p:cNvPr>
          <p:cNvSpPr>
            <a:spLocks noGrp="1"/>
          </p:cNvSpPr>
          <p:nvPr>
            <p:ph type="subTitle" idx="1"/>
          </p:nvPr>
        </p:nvSpPr>
        <p:spPr>
          <a:xfrm>
            <a:off x="404553" y="5624945"/>
            <a:ext cx="9078562" cy="592975"/>
          </a:xfrm>
        </p:spPr>
        <p:txBody>
          <a:bodyPr vert="horz" lIns="91440" tIns="45720" rIns="91440" bIns="45720" rtlCol="0" anchor="ctr">
            <a:normAutofit/>
          </a:bodyPr>
          <a:lstStyle/>
          <a:p>
            <a:r>
              <a:rPr lang="en-US" dirty="0">
                <a:solidFill>
                  <a:schemeClr val="tx1"/>
                </a:solidFill>
              </a:rPr>
              <a:t>June 15, 2023 | BPAC | Manuel Corona</a:t>
            </a:r>
          </a:p>
        </p:txBody>
      </p:sp>
    </p:spTree>
    <p:extLst>
      <p:ext uri="{BB962C8B-B14F-4D97-AF65-F5344CB8AC3E}">
        <p14:creationId xmlns:p14="http://schemas.microsoft.com/office/powerpoint/2010/main" val="27713108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D338A-89D6-41EC-A5A0-1431D778347B}"/>
              </a:ext>
            </a:extLst>
          </p:cNvPr>
          <p:cNvSpPr>
            <a:spLocks noGrp="1"/>
          </p:cNvSpPr>
          <p:nvPr>
            <p:ph type="title"/>
          </p:nvPr>
        </p:nvSpPr>
        <p:spPr>
          <a:xfrm>
            <a:off x="1" y="145869"/>
            <a:ext cx="6466514" cy="794064"/>
          </a:xfrm>
        </p:spPr>
        <p:txBody>
          <a:bodyPr/>
          <a:lstStyle/>
          <a:p>
            <a:r>
              <a:rPr lang="en-US" dirty="0"/>
              <a:t>Plan Development</a:t>
            </a:r>
          </a:p>
        </p:txBody>
      </p:sp>
      <p:sp>
        <p:nvSpPr>
          <p:cNvPr id="6" name="Content Placeholder 5">
            <a:extLst>
              <a:ext uri="{FF2B5EF4-FFF2-40B4-BE49-F238E27FC236}">
                <a16:creationId xmlns:a16="http://schemas.microsoft.com/office/drawing/2014/main" id="{D1C3B929-B1A7-404C-AC6C-C5766971CE79}"/>
              </a:ext>
            </a:extLst>
          </p:cNvPr>
          <p:cNvSpPr>
            <a:spLocks noGrp="1"/>
          </p:cNvSpPr>
          <p:nvPr>
            <p:ph sz="quarter" idx="13"/>
          </p:nvPr>
        </p:nvSpPr>
        <p:spPr>
          <a:xfrm>
            <a:off x="312831" y="849251"/>
            <a:ext cx="10519868" cy="498598"/>
          </a:xfrm>
        </p:spPr>
        <p:txBody>
          <a:bodyPr/>
          <a:lstStyle/>
          <a:p>
            <a:r>
              <a:rPr lang="en-US" dirty="0"/>
              <a:t>Previous Plans Intersection Improvements</a:t>
            </a:r>
          </a:p>
        </p:txBody>
      </p:sp>
      <p:graphicFrame>
        <p:nvGraphicFramePr>
          <p:cNvPr id="3" name="Google Shape;261;g23728d85c63_0_22">
            <a:extLst>
              <a:ext uri="{FF2B5EF4-FFF2-40B4-BE49-F238E27FC236}">
                <a16:creationId xmlns:a16="http://schemas.microsoft.com/office/drawing/2014/main" id="{51877A24-D7E7-F18B-C4BE-31F7E13D1305}"/>
              </a:ext>
            </a:extLst>
          </p:cNvPr>
          <p:cNvGraphicFramePr/>
          <p:nvPr>
            <p:extLst>
              <p:ext uri="{D42A27DB-BD31-4B8C-83A1-F6EECF244321}">
                <p14:modId xmlns:p14="http://schemas.microsoft.com/office/powerpoint/2010/main" val="4192428738"/>
              </p:ext>
            </p:extLst>
          </p:nvPr>
        </p:nvGraphicFramePr>
        <p:xfrm>
          <a:off x="288412" y="2220686"/>
          <a:ext cx="11615175" cy="3965581"/>
        </p:xfrm>
        <a:graphic>
          <a:graphicData uri="http://schemas.openxmlformats.org/drawingml/2006/table">
            <a:tbl>
              <a:tblPr>
                <a:noFill/>
              </a:tblPr>
              <a:tblGrid>
                <a:gridCol w="2326000">
                  <a:extLst>
                    <a:ext uri="{9D8B030D-6E8A-4147-A177-3AD203B41FA5}">
                      <a16:colId xmlns:a16="http://schemas.microsoft.com/office/drawing/2014/main" val="20000"/>
                    </a:ext>
                  </a:extLst>
                </a:gridCol>
                <a:gridCol w="1327025">
                  <a:extLst>
                    <a:ext uri="{9D8B030D-6E8A-4147-A177-3AD203B41FA5}">
                      <a16:colId xmlns:a16="http://schemas.microsoft.com/office/drawing/2014/main" val="20001"/>
                    </a:ext>
                  </a:extLst>
                </a:gridCol>
                <a:gridCol w="1327025">
                  <a:extLst>
                    <a:ext uri="{9D8B030D-6E8A-4147-A177-3AD203B41FA5}">
                      <a16:colId xmlns:a16="http://schemas.microsoft.com/office/drawing/2014/main" val="20002"/>
                    </a:ext>
                  </a:extLst>
                </a:gridCol>
                <a:gridCol w="1327025">
                  <a:extLst>
                    <a:ext uri="{9D8B030D-6E8A-4147-A177-3AD203B41FA5}">
                      <a16:colId xmlns:a16="http://schemas.microsoft.com/office/drawing/2014/main" val="20003"/>
                    </a:ext>
                  </a:extLst>
                </a:gridCol>
                <a:gridCol w="1327025">
                  <a:extLst>
                    <a:ext uri="{9D8B030D-6E8A-4147-A177-3AD203B41FA5}">
                      <a16:colId xmlns:a16="http://schemas.microsoft.com/office/drawing/2014/main" val="20004"/>
                    </a:ext>
                  </a:extLst>
                </a:gridCol>
                <a:gridCol w="1327025">
                  <a:extLst>
                    <a:ext uri="{9D8B030D-6E8A-4147-A177-3AD203B41FA5}">
                      <a16:colId xmlns:a16="http://schemas.microsoft.com/office/drawing/2014/main" val="20005"/>
                    </a:ext>
                  </a:extLst>
                </a:gridCol>
                <a:gridCol w="1327025">
                  <a:extLst>
                    <a:ext uri="{9D8B030D-6E8A-4147-A177-3AD203B41FA5}">
                      <a16:colId xmlns:a16="http://schemas.microsoft.com/office/drawing/2014/main" val="20006"/>
                    </a:ext>
                  </a:extLst>
                </a:gridCol>
                <a:gridCol w="1327025">
                  <a:extLst>
                    <a:ext uri="{9D8B030D-6E8A-4147-A177-3AD203B41FA5}">
                      <a16:colId xmlns:a16="http://schemas.microsoft.com/office/drawing/2014/main" val="20007"/>
                    </a:ext>
                  </a:extLst>
                </a:gridCol>
              </a:tblGrid>
              <a:tr h="742831">
                <a:tc>
                  <a:txBody>
                    <a:bodyPr/>
                    <a:lstStyle/>
                    <a:p>
                      <a:pPr marL="0" lvl="0" indent="0" algn="l" rtl="0">
                        <a:lnSpc>
                          <a:spcPct val="115000"/>
                        </a:lnSpc>
                        <a:spcBef>
                          <a:spcPts val="0"/>
                        </a:spcBef>
                        <a:spcAft>
                          <a:spcPts val="0"/>
                        </a:spcAft>
                        <a:buNone/>
                      </a:pPr>
                      <a:r>
                        <a:rPr lang="en-US" sz="1200" b="1" dirty="0">
                          <a:latin typeface="+mn-lt"/>
                          <a:ea typeface="Calibri"/>
                          <a:cs typeface="Calibri"/>
                          <a:sym typeface="Calibri"/>
                        </a:rPr>
                        <a:t>Intersection</a:t>
                      </a:r>
                      <a:endParaRPr sz="1200" b="1" dirty="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Bike Infrastructure</a:t>
                      </a:r>
                      <a:endParaRPr sz="1200" b="1" dirty="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Traffic Signals</a:t>
                      </a:r>
                      <a:endParaRPr sz="1200" b="1" dirty="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Crosswalks</a:t>
                      </a:r>
                      <a:endParaRPr sz="1200" b="1" dirty="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Intersections</a:t>
                      </a:r>
                      <a:endParaRPr sz="1200" b="1" dirty="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Curb Extensions</a:t>
                      </a:r>
                      <a:endParaRPr sz="1200" b="1" dirty="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Sidewalks</a:t>
                      </a:r>
                      <a:endParaRPr sz="1200" b="1" dirty="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accent2">
                        <a:lumMod val="60000"/>
                        <a:lumOff val="40000"/>
                      </a:schemeClr>
                    </a:solidFill>
                  </a:tcPr>
                </a:tc>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Traffic Lanes</a:t>
                      </a:r>
                      <a:endParaRPr sz="1200" b="1" dirty="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accent2">
                        <a:lumMod val="60000"/>
                        <a:lumOff val="40000"/>
                      </a:schemeClr>
                    </a:solidFill>
                  </a:tcPr>
                </a:tc>
                <a:extLst>
                  <a:ext uri="{0D108BD9-81ED-4DB2-BD59-A6C34878D82A}">
                    <a16:rowId xmlns:a16="http://schemas.microsoft.com/office/drawing/2014/main" val="10000"/>
                  </a:ext>
                </a:extLst>
              </a:tr>
              <a:tr h="407475">
                <a:tc>
                  <a:txBody>
                    <a:bodyPr/>
                    <a:lstStyle/>
                    <a:p>
                      <a:pPr marL="0" lvl="0" indent="0" algn="l" rtl="0">
                        <a:lnSpc>
                          <a:spcPct val="115000"/>
                        </a:lnSpc>
                        <a:spcBef>
                          <a:spcPts val="0"/>
                        </a:spcBef>
                        <a:spcAft>
                          <a:spcPts val="0"/>
                        </a:spcAft>
                        <a:buNone/>
                      </a:pPr>
                      <a:r>
                        <a:rPr lang="en-US" sz="1200">
                          <a:latin typeface="+mn-lt"/>
                          <a:ea typeface="Calibri"/>
                          <a:cs typeface="Calibri"/>
                          <a:sym typeface="Calibri"/>
                        </a:rPr>
                        <a:t>8th Street-Fallon Street</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5</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2</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07475">
                <a:tc>
                  <a:txBody>
                    <a:bodyPr/>
                    <a:lstStyle/>
                    <a:p>
                      <a:pPr marL="0" lvl="0" indent="0" algn="l" rtl="0">
                        <a:lnSpc>
                          <a:spcPct val="115000"/>
                        </a:lnSpc>
                        <a:spcBef>
                          <a:spcPts val="0"/>
                        </a:spcBef>
                        <a:spcAft>
                          <a:spcPts val="0"/>
                        </a:spcAft>
                        <a:buNone/>
                      </a:pPr>
                      <a:r>
                        <a:rPr lang="en-US" sz="1200">
                          <a:latin typeface="+mn-lt"/>
                          <a:ea typeface="Calibri"/>
                          <a:cs typeface="Calibri"/>
                          <a:sym typeface="Calibri"/>
                        </a:rPr>
                        <a:t>8th Street-Franklin Street</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3</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2</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07475">
                <a:tc>
                  <a:txBody>
                    <a:bodyPr/>
                    <a:lstStyle/>
                    <a:p>
                      <a:pPr marL="0" lvl="0" indent="0" algn="l" rtl="0">
                        <a:lnSpc>
                          <a:spcPct val="115000"/>
                        </a:lnSpc>
                        <a:spcBef>
                          <a:spcPts val="0"/>
                        </a:spcBef>
                        <a:spcAft>
                          <a:spcPts val="0"/>
                        </a:spcAft>
                        <a:buNone/>
                      </a:pPr>
                      <a:r>
                        <a:rPr lang="en-US" sz="1200" dirty="0">
                          <a:latin typeface="+mn-lt"/>
                          <a:ea typeface="Calibri"/>
                          <a:cs typeface="Calibri"/>
                          <a:sym typeface="Calibri"/>
                        </a:rPr>
                        <a:t>8th Street-Harrison Street</a:t>
                      </a:r>
                      <a:endParaRPr sz="1200" dirty="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3</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2</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07475">
                <a:tc>
                  <a:txBody>
                    <a:bodyPr/>
                    <a:lstStyle/>
                    <a:p>
                      <a:pPr marL="0" lvl="0" indent="0" algn="l" rtl="0">
                        <a:lnSpc>
                          <a:spcPct val="115000"/>
                        </a:lnSpc>
                        <a:spcBef>
                          <a:spcPts val="0"/>
                        </a:spcBef>
                        <a:spcAft>
                          <a:spcPts val="0"/>
                        </a:spcAft>
                        <a:buNone/>
                      </a:pPr>
                      <a:r>
                        <a:rPr lang="en-US" sz="1200">
                          <a:latin typeface="+mn-lt"/>
                          <a:ea typeface="Calibri"/>
                          <a:cs typeface="Calibri"/>
                          <a:sym typeface="Calibri"/>
                        </a:rPr>
                        <a:t>7th Street-Fallon Street</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2</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70425">
                <a:tc>
                  <a:txBody>
                    <a:bodyPr/>
                    <a:lstStyle/>
                    <a:p>
                      <a:pPr marL="0" lvl="0" indent="0" algn="l" rtl="0">
                        <a:lnSpc>
                          <a:spcPct val="115000"/>
                        </a:lnSpc>
                        <a:spcBef>
                          <a:spcPts val="0"/>
                        </a:spcBef>
                        <a:spcAft>
                          <a:spcPts val="0"/>
                        </a:spcAft>
                        <a:buNone/>
                      </a:pPr>
                      <a:r>
                        <a:rPr lang="en-US" sz="1200">
                          <a:latin typeface="+mn-lt"/>
                          <a:ea typeface="Calibri"/>
                          <a:cs typeface="Calibri"/>
                          <a:sym typeface="Calibri"/>
                        </a:rPr>
                        <a:t>7th Street-Harrison Street</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2</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07475">
                <a:tc>
                  <a:txBody>
                    <a:bodyPr/>
                    <a:lstStyle/>
                    <a:p>
                      <a:pPr marL="0" lvl="0" indent="0" algn="l" rtl="0">
                        <a:lnSpc>
                          <a:spcPct val="115000"/>
                        </a:lnSpc>
                        <a:spcBef>
                          <a:spcPts val="0"/>
                        </a:spcBef>
                        <a:spcAft>
                          <a:spcPts val="0"/>
                        </a:spcAft>
                        <a:buNone/>
                      </a:pPr>
                      <a:r>
                        <a:rPr lang="en-US" sz="1200">
                          <a:latin typeface="+mn-lt"/>
                          <a:ea typeface="Calibri"/>
                          <a:cs typeface="Calibri"/>
                          <a:sym typeface="Calibri"/>
                        </a:rPr>
                        <a:t>10th Street-Oak Street</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407475">
                <a:tc>
                  <a:txBody>
                    <a:bodyPr/>
                    <a:lstStyle/>
                    <a:p>
                      <a:pPr marL="0" lvl="0" indent="0" algn="l" rtl="0">
                        <a:lnSpc>
                          <a:spcPct val="115000"/>
                        </a:lnSpc>
                        <a:spcBef>
                          <a:spcPts val="0"/>
                        </a:spcBef>
                        <a:spcAft>
                          <a:spcPts val="0"/>
                        </a:spcAft>
                        <a:buNone/>
                      </a:pPr>
                      <a:r>
                        <a:rPr lang="en-US" sz="1200">
                          <a:latin typeface="+mn-lt"/>
                          <a:ea typeface="Calibri"/>
                          <a:cs typeface="Calibri"/>
                          <a:sym typeface="Calibri"/>
                        </a:rPr>
                        <a:t>7th Street-Oak Street</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07475">
                <a:tc>
                  <a:txBody>
                    <a:bodyPr/>
                    <a:lstStyle/>
                    <a:p>
                      <a:pPr marL="0" lvl="0" indent="0" algn="l" rtl="0">
                        <a:lnSpc>
                          <a:spcPct val="115000"/>
                        </a:lnSpc>
                        <a:spcBef>
                          <a:spcPts val="0"/>
                        </a:spcBef>
                        <a:spcAft>
                          <a:spcPts val="0"/>
                        </a:spcAft>
                        <a:buNone/>
                      </a:pPr>
                      <a:r>
                        <a:rPr lang="en-US" sz="1200">
                          <a:latin typeface="+mn-lt"/>
                          <a:ea typeface="Calibri"/>
                          <a:cs typeface="Calibri"/>
                          <a:sym typeface="Calibri"/>
                        </a:rPr>
                        <a:t>9th Street-Harrison Street</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2</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200">
                          <a:latin typeface="+mn-lt"/>
                          <a:ea typeface="Calibri"/>
                          <a:cs typeface="Calibri"/>
                          <a:sym typeface="Calibri"/>
                        </a:rPr>
                        <a:t>1</a:t>
                      </a:r>
                      <a:endParaRPr sz="1200">
                        <a:latin typeface="+mn-lt"/>
                        <a:ea typeface="Calibri"/>
                        <a:cs typeface="Calibri"/>
                        <a:sym typeface="Calibri"/>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200" dirty="0">
                        <a:latin typeface="+mn-lt"/>
                      </a:endParaRPr>
                    </a:p>
                  </a:txBody>
                  <a:tcPr marL="28575" marR="28575" marT="19050" marB="19050" anchor="b">
                    <a:lnL w="6350" cap="flat" cmpd="sng">
                      <a:solidFill>
                        <a:schemeClr val="dk1"/>
                      </a:solidFill>
                      <a:prstDash val="solid"/>
                      <a:round/>
                      <a:headEnd type="none" w="sm" len="sm"/>
                      <a:tailEnd type="none" w="sm" len="sm"/>
                    </a:lnL>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816960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82;g23728d85c63_10_4">
            <a:extLst>
              <a:ext uri="{FF2B5EF4-FFF2-40B4-BE49-F238E27FC236}">
                <a16:creationId xmlns:a16="http://schemas.microsoft.com/office/drawing/2014/main" id="{D0ECA5F7-26C5-80B1-685E-BCE33120A9E0}"/>
              </a:ext>
            </a:extLst>
          </p:cNvPr>
          <p:cNvPicPr preferRelativeResize="0"/>
          <p:nvPr/>
        </p:nvPicPr>
        <p:blipFill>
          <a:blip r:embed="rId3">
            <a:alphaModFix/>
          </a:blip>
          <a:stretch>
            <a:fillRect/>
          </a:stretch>
        </p:blipFill>
        <p:spPr>
          <a:xfrm>
            <a:off x="4588155" y="0"/>
            <a:ext cx="7601884" cy="6858000"/>
          </a:xfrm>
          <a:prstGeom prst="rect">
            <a:avLst/>
          </a:prstGeom>
          <a:noFill/>
          <a:ln w="19050" cap="flat" cmpd="sng">
            <a:solidFill>
              <a:schemeClr val="dk2"/>
            </a:solidFill>
            <a:prstDash val="solid"/>
            <a:round/>
            <a:headEnd type="none" w="sm" len="sm"/>
            <a:tailEnd type="none" w="sm" len="sm"/>
          </a:ln>
        </p:spPr>
      </p:pic>
      <p:sp>
        <p:nvSpPr>
          <p:cNvPr id="2" name="Title 1">
            <a:extLst>
              <a:ext uri="{FF2B5EF4-FFF2-40B4-BE49-F238E27FC236}">
                <a16:creationId xmlns:a16="http://schemas.microsoft.com/office/drawing/2014/main" id="{E79FD6B8-59C1-4C3B-B55E-C69240A37728}"/>
              </a:ext>
            </a:extLst>
          </p:cNvPr>
          <p:cNvSpPr>
            <a:spLocks noGrp="1"/>
          </p:cNvSpPr>
          <p:nvPr>
            <p:ph type="title"/>
          </p:nvPr>
        </p:nvSpPr>
        <p:spPr>
          <a:xfrm>
            <a:off x="1" y="145869"/>
            <a:ext cx="6466514" cy="794064"/>
          </a:xfrm>
        </p:spPr>
        <p:txBody>
          <a:bodyPr/>
          <a:lstStyle/>
          <a:p>
            <a:r>
              <a:rPr lang="en-US" dirty="0"/>
              <a:t>Plan Development</a:t>
            </a:r>
          </a:p>
        </p:txBody>
      </p:sp>
      <p:sp>
        <p:nvSpPr>
          <p:cNvPr id="4" name="Content Placeholder 3">
            <a:extLst>
              <a:ext uri="{FF2B5EF4-FFF2-40B4-BE49-F238E27FC236}">
                <a16:creationId xmlns:a16="http://schemas.microsoft.com/office/drawing/2014/main" id="{029EFEA5-F806-427B-A656-4169ADE049B7}"/>
              </a:ext>
            </a:extLst>
          </p:cNvPr>
          <p:cNvSpPr>
            <a:spLocks noGrp="1"/>
          </p:cNvSpPr>
          <p:nvPr>
            <p:ph sz="quarter" idx="13"/>
          </p:nvPr>
        </p:nvSpPr>
        <p:spPr>
          <a:xfrm>
            <a:off x="312831" y="849251"/>
            <a:ext cx="4713791" cy="498598"/>
          </a:xfrm>
        </p:spPr>
        <p:txBody>
          <a:bodyPr/>
          <a:lstStyle/>
          <a:p>
            <a:r>
              <a:rPr lang="en-US" dirty="0"/>
              <a:t>Corridor Selection</a:t>
            </a:r>
          </a:p>
        </p:txBody>
      </p:sp>
      <p:sp>
        <p:nvSpPr>
          <p:cNvPr id="6" name="Content Placeholder 5">
            <a:extLst>
              <a:ext uri="{FF2B5EF4-FFF2-40B4-BE49-F238E27FC236}">
                <a16:creationId xmlns:a16="http://schemas.microsoft.com/office/drawing/2014/main" id="{BCFFDB4F-20B5-4AB4-9416-70B887D36116}"/>
              </a:ext>
            </a:extLst>
          </p:cNvPr>
          <p:cNvSpPr>
            <a:spLocks noGrp="1"/>
          </p:cNvSpPr>
          <p:nvPr>
            <p:ph idx="1"/>
          </p:nvPr>
        </p:nvSpPr>
        <p:spPr>
          <a:xfrm>
            <a:off x="312830" y="1600761"/>
            <a:ext cx="4146331" cy="5111370"/>
          </a:xfrm>
        </p:spPr>
        <p:txBody>
          <a:bodyPr>
            <a:normAutofit fontScale="70000" lnSpcReduction="20000"/>
          </a:bodyPr>
          <a:lstStyle/>
          <a:p>
            <a:r>
              <a:rPr lang="en-US" sz="3600" b="1" dirty="0"/>
              <a:t>Major Transportation Projects</a:t>
            </a:r>
          </a:p>
          <a:p>
            <a:pPr marL="514350" indent="-285750">
              <a:buFont typeface="Arial" panose="020B0604020202020204" pitchFamily="34" charset="0"/>
              <a:buChar char="•"/>
            </a:pPr>
            <a:r>
              <a:rPr lang="en-US" sz="2600" i="0" u="none" strike="noStrike" baseline="0" dirty="0">
                <a:solidFill>
                  <a:srgbClr val="221E1F"/>
                </a:solidFill>
              </a:rPr>
              <a:t>14th Street Safety &amp; 13th Street Paving Project </a:t>
            </a:r>
            <a:endParaRPr lang="en-US" sz="2600" i="0" u="none" strike="noStrike" baseline="0" dirty="0">
              <a:solidFill>
                <a:srgbClr val="000000"/>
              </a:solidFill>
            </a:endParaRPr>
          </a:p>
          <a:p>
            <a:pPr marL="514350" indent="-285750">
              <a:buFont typeface="Arial" panose="020B0604020202020204" pitchFamily="34" charset="0"/>
              <a:buChar char="•"/>
            </a:pPr>
            <a:r>
              <a:rPr lang="en-US" sz="2600" i="0" u="none" strike="noStrike" baseline="0" dirty="0">
                <a:solidFill>
                  <a:srgbClr val="000000"/>
                </a:solidFill>
              </a:rPr>
              <a:t> </a:t>
            </a:r>
            <a:r>
              <a:rPr lang="en-US" sz="2600" i="0" u="none" strike="noStrike" baseline="0" dirty="0">
                <a:solidFill>
                  <a:srgbClr val="221E1F"/>
                </a:solidFill>
              </a:rPr>
              <a:t>Bus Rapid Transit Curb Improvements</a:t>
            </a:r>
            <a:endParaRPr lang="en-US" sz="2600" i="0" u="none" strike="noStrike" baseline="0" dirty="0">
              <a:solidFill>
                <a:srgbClr val="000000"/>
              </a:solidFill>
            </a:endParaRPr>
          </a:p>
          <a:p>
            <a:pPr marL="514350" indent="-285750">
              <a:buFont typeface="Arial" panose="020B0604020202020204" pitchFamily="34" charset="0"/>
              <a:buChar char="•"/>
            </a:pPr>
            <a:r>
              <a:rPr lang="en-US" sz="2600" i="0" u="none" strike="noStrike" baseline="0" dirty="0">
                <a:solidFill>
                  <a:srgbClr val="000000"/>
                </a:solidFill>
              </a:rPr>
              <a:t> </a:t>
            </a:r>
            <a:r>
              <a:rPr lang="en-US" sz="2600" i="0" u="none" strike="noStrike" baseline="0" dirty="0">
                <a:solidFill>
                  <a:srgbClr val="221E1F"/>
                </a:solidFill>
              </a:rPr>
              <a:t>10th Street Safe Routes to School &amp; Pedestrian Improvements </a:t>
            </a:r>
            <a:endParaRPr lang="en-US" sz="2600" i="0" u="none" strike="noStrike" baseline="0" dirty="0">
              <a:solidFill>
                <a:srgbClr val="000000"/>
              </a:solidFill>
            </a:endParaRPr>
          </a:p>
          <a:p>
            <a:pPr marL="514350" indent="-285750" algn="l">
              <a:buFont typeface="Arial" panose="020B0604020202020204" pitchFamily="34" charset="0"/>
              <a:buChar char="•"/>
            </a:pPr>
            <a:r>
              <a:rPr lang="en-US" sz="2600" i="0" u="none" strike="noStrike" baseline="0" dirty="0">
                <a:solidFill>
                  <a:srgbClr val="000000"/>
                </a:solidFill>
              </a:rPr>
              <a:t> </a:t>
            </a:r>
            <a:r>
              <a:rPr lang="en-US" sz="2600" i="0" u="none" strike="noStrike" baseline="0" dirty="0">
                <a:solidFill>
                  <a:srgbClr val="221E1F"/>
                </a:solidFill>
              </a:rPr>
              <a:t>Bikeway Improvement Project </a:t>
            </a:r>
            <a:endParaRPr lang="en-US" sz="2600" i="0" u="none" strike="noStrike" baseline="0" dirty="0">
              <a:solidFill>
                <a:srgbClr val="000000"/>
              </a:solidFill>
            </a:endParaRPr>
          </a:p>
          <a:p>
            <a:pPr marL="514350" indent="-285750">
              <a:buFont typeface="Arial" panose="020B0604020202020204" pitchFamily="34" charset="0"/>
              <a:buChar char="•"/>
            </a:pPr>
            <a:r>
              <a:rPr lang="en-US" sz="2600" i="0" u="none" strike="noStrike" baseline="0" dirty="0">
                <a:solidFill>
                  <a:srgbClr val="000000"/>
                </a:solidFill>
              </a:rPr>
              <a:t> </a:t>
            </a:r>
            <a:r>
              <a:rPr lang="en-US" sz="2600" i="0" u="none" strike="noStrike" baseline="0" dirty="0">
                <a:solidFill>
                  <a:srgbClr val="221E1F"/>
                </a:solidFill>
              </a:rPr>
              <a:t>Lake Merritt BART TOD</a:t>
            </a:r>
            <a:endParaRPr lang="en-US" sz="2600" i="0" u="none" strike="noStrike" baseline="0" dirty="0">
              <a:solidFill>
                <a:srgbClr val="000000"/>
              </a:solidFill>
            </a:endParaRPr>
          </a:p>
          <a:p>
            <a:pPr marL="514350" indent="-285750">
              <a:buFont typeface="Arial" panose="020B0604020202020204" pitchFamily="34" charset="0"/>
              <a:buChar char="•"/>
            </a:pPr>
            <a:r>
              <a:rPr lang="en-US" sz="2600" i="0" u="none" strike="noStrike" baseline="0" dirty="0">
                <a:solidFill>
                  <a:srgbClr val="000000"/>
                </a:solidFill>
              </a:rPr>
              <a:t> </a:t>
            </a:r>
            <a:r>
              <a:rPr lang="en-US" sz="2600" i="0" u="none" strike="noStrike" baseline="0" dirty="0">
                <a:solidFill>
                  <a:srgbClr val="221E1F"/>
                </a:solidFill>
              </a:rPr>
              <a:t>8th Street Streetscape Improvements to BART</a:t>
            </a:r>
            <a:endParaRPr lang="en-US" sz="2600" i="0" u="none" strike="noStrike" baseline="0" dirty="0">
              <a:solidFill>
                <a:srgbClr val="000000"/>
              </a:solidFill>
            </a:endParaRPr>
          </a:p>
          <a:p>
            <a:pPr marL="514350" indent="-285750">
              <a:buFont typeface="Arial" panose="020B0604020202020204" pitchFamily="34" charset="0"/>
              <a:buChar char="•"/>
            </a:pPr>
            <a:r>
              <a:rPr lang="en-US" sz="2600" i="0" u="none" strike="noStrike" baseline="0" dirty="0">
                <a:solidFill>
                  <a:srgbClr val="000000"/>
                </a:solidFill>
              </a:rPr>
              <a:t> </a:t>
            </a:r>
            <a:r>
              <a:rPr lang="en-US" sz="2600" i="0" u="none" strike="noStrike" baseline="0" dirty="0">
                <a:solidFill>
                  <a:srgbClr val="221E1F"/>
                </a:solidFill>
              </a:rPr>
              <a:t>Alameda Access Project</a:t>
            </a:r>
            <a:endParaRPr lang="en-US" sz="2600" i="0" u="none" strike="noStrike" baseline="0" dirty="0">
              <a:solidFill>
                <a:srgbClr val="000000"/>
              </a:solidFill>
            </a:endParaRPr>
          </a:p>
          <a:p>
            <a:pPr marL="514350" indent="-285750">
              <a:buFont typeface="Arial" panose="020B0604020202020204" pitchFamily="34" charset="0"/>
              <a:buChar char="•"/>
            </a:pPr>
            <a:r>
              <a:rPr lang="en-US" sz="2600" i="0" u="none" strike="noStrike" baseline="0" dirty="0">
                <a:solidFill>
                  <a:srgbClr val="000000"/>
                </a:solidFill>
              </a:rPr>
              <a:t> </a:t>
            </a:r>
            <a:r>
              <a:rPr lang="en-US" sz="2600" i="0" u="none" strike="noStrike" baseline="0" dirty="0">
                <a:solidFill>
                  <a:srgbClr val="221E1F"/>
                </a:solidFill>
              </a:rPr>
              <a:t>Traffic Signal Improvements </a:t>
            </a:r>
            <a:endParaRPr lang="en-US" sz="2600" i="0" u="none" strike="noStrike" baseline="0" dirty="0">
              <a:solidFill>
                <a:srgbClr val="000000"/>
              </a:solidFill>
            </a:endParaRPr>
          </a:p>
          <a:p>
            <a:pPr marL="514350" indent="-285750">
              <a:buFont typeface="Arial" panose="020B0604020202020204" pitchFamily="34" charset="0"/>
              <a:buChar char="•"/>
            </a:pPr>
            <a:r>
              <a:rPr lang="en-US" sz="2600" i="0" u="none" strike="noStrike" baseline="0" dirty="0">
                <a:solidFill>
                  <a:srgbClr val="000000"/>
                </a:solidFill>
              </a:rPr>
              <a:t> </a:t>
            </a:r>
            <a:r>
              <a:rPr lang="en-US" sz="2600" i="0" u="none" strike="noStrike" baseline="0" dirty="0">
                <a:solidFill>
                  <a:srgbClr val="221E1F"/>
                </a:solidFill>
              </a:rPr>
              <a:t>Broadway Streetscape Improvement Project </a:t>
            </a:r>
          </a:p>
          <a:p>
            <a:endParaRPr lang="en-US" dirty="0"/>
          </a:p>
        </p:txBody>
      </p:sp>
      <p:sp>
        <p:nvSpPr>
          <p:cNvPr id="9" name="TextBox 8">
            <a:extLst>
              <a:ext uri="{FF2B5EF4-FFF2-40B4-BE49-F238E27FC236}">
                <a16:creationId xmlns:a16="http://schemas.microsoft.com/office/drawing/2014/main" id="{9A487C23-EFDE-4072-F481-E458151C8CB4}"/>
              </a:ext>
            </a:extLst>
          </p:cNvPr>
          <p:cNvSpPr txBox="1"/>
          <p:nvPr/>
        </p:nvSpPr>
        <p:spPr>
          <a:xfrm>
            <a:off x="197264" y="6542854"/>
            <a:ext cx="4146331" cy="169277"/>
          </a:xfrm>
          <a:prstGeom prst="rect">
            <a:avLst/>
          </a:prstGeom>
          <a:solidFill>
            <a:schemeClr val="bg1">
              <a:alpha val="85000"/>
            </a:schemeClr>
          </a:solidFill>
        </p:spPr>
        <p:txBody>
          <a:bodyPr vert="horz" wrap="square" lIns="274320" tIns="0" rIns="274320" bIns="0" rtlCol="0" anchor="ctr">
            <a:spAutoFit/>
          </a:bodyPr>
          <a:lstStyle/>
          <a:p>
            <a:pPr algn="l"/>
            <a:r>
              <a:rPr lang="en-US" sz="1100" dirty="0">
                <a:solidFill>
                  <a:schemeClr val="accent1"/>
                </a:solidFill>
                <a:hlinkClick r:id="rId4"/>
              </a:rPr>
              <a:t>https://linktr.ee/majortransitprojects</a:t>
            </a:r>
            <a:r>
              <a:rPr lang="en-US" sz="1100" dirty="0">
                <a:solidFill>
                  <a:schemeClr val="accent1"/>
                </a:solidFill>
              </a:rPr>
              <a:t> </a:t>
            </a:r>
          </a:p>
        </p:txBody>
      </p:sp>
    </p:spTree>
    <p:extLst>
      <p:ext uri="{BB962C8B-B14F-4D97-AF65-F5344CB8AC3E}">
        <p14:creationId xmlns:p14="http://schemas.microsoft.com/office/powerpoint/2010/main" val="2183196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26F70F-30CB-8528-0D8E-CF24A82564AA}"/>
              </a:ext>
            </a:extLst>
          </p:cNvPr>
          <p:cNvPicPr>
            <a:picLocks noChangeAspect="1"/>
          </p:cNvPicPr>
          <p:nvPr/>
        </p:nvPicPr>
        <p:blipFill rotWithShape="1">
          <a:blip r:embed="rId3"/>
          <a:srcRect t="7819" r="4484" b="5362"/>
          <a:stretch/>
        </p:blipFill>
        <p:spPr>
          <a:xfrm>
            <a:off x="5026622" y="542901"/>
            <a:ext cx="6274478" cy="5947408"/>
          </a:xfrm>
          <a:prstGeom prst="rect">
            <a:avLst/>
          </a:prstGeom>
        </p:spPr>
      </p:pic>
      <p:sp>
        <p:nvSpPr>
          <p:cNvPr id="2" name="Title 1">
            <a:extLst>
              <a:ext uri="{FF2B5EF4-FFF2-40B4-BE49-F238E27FC236}">
                <a16:creationId xmlns:a16="http://schemas.microsoft.com/office/drawing/2014/main" id="{E79FD6B8-59C1-4C3B-B55E-C69240A37728}"/>
              </a:ext>
            </a:extLst>
          </p:cNvPr>
          <p:cNvSpPr>
            <a:spLocks noGrp="1"/>
          </p:cNvSpPr>
          <p:nvPr>
            <p:ph type="title"/>
          </p:nvPr>
        </p:nvSpPr>
        <p:spPr>
          <a:xfrm>
            <a:off x="1" y="145869"/>
            <a:ext cx="6466514" cy="794064"/>
          </a:xfrm>
        </p:spPr>
        <p:txBody>
          <a:bodyPr/>
          <a:lstStyle/>
          <a:p>
            <a:r>
              <a:rPr lang="en-US" dirty="0"/>
              <a:t>Plan Development</a:t>
            </a:r>
          </a:p>
        </p:txBody>
      </p:sp>
      <p:sp>
        <p:nvSpPr>
          <p:cNvPr id="4" name="Content Placeholder 3">
            <a:extLst>
              <a:ext uri="{FF2B5EF4-FFF2-40B4-BE49-F238E27FC236}">
                <a16:creationId xmlns:a16="http://schemas.microsoft.com/office/drawing/2014/main" id="{029EFEA5-F806-427B-A656-4169ADE049B7}"/>
              </a:ext>
            </a:extLst>
          </p:cNvPr>
          <p:cNvSpPr>
            <a:spLocks noGrp="1"/>
          </p:cNvSpPr>
          <p:nvPr>
            <p:ph sz="quarter" idx="13"/>
          </p:nvPr>
        </p:nvSpPr>
        <p:spPr>
          <a:xfrm>
            <a:off x="312831" y="849251"/>
            <a:ext cx="4713791" cy="498598"/>
          </a:xfrm>
        </p:spPr>
        <p:txBody>
          <a:bodyPr/>
          <a:lstStyle/>
          <a:p>
            <a:r>
              <a:rPr lang="en-US" dirty="0"/>
              <a:t>Corridor Selection</a:t>
            </a:r>
          </a:p>
        </p:txBody>
      </p:sp>
      <p:sp>
        <p:nvSpPr>
          <p:cNvPr id="6" name="Content Placeholder 5">
            <a:extLst>
              <a:ext uri="{FF2B5EF4-FFF2-40B4-BE49-F238E27FC236}">
                <a16:creationId xmlns:a16="http://schemas.microsoft.com/office/drawing/2014/main" id="{BCFFDB4F-20B5-4AB4-9416-70B887D36116}"/>
              </a:ext>
            </a:extLst>
          </p:cNvPr>
          <p:cNvSpPr>
            <a:spLocks noGrp="1"/>
          </p:cNvSpPr>
          <p:nvPr>
            <p:ph idx="1"/>
          </p:nvPr>
        </p:nvSpPr>
        <p:spPr>
          <a:xfrm>
            <a:off x="312830" y="1600761"/>
            <a:ext cx="4146331" cy="5111370"/>
          </a:xfrm>
        </p:spPr>
        <p:txBody>
          <a:bodyPr>
            <a:normAutofit/>
          </a:bodyPr>
          <a:lstStyle/>
          <a:p>
            <a:r>
              <a:rPr lang="en-US" sz="3600" b="1" dirty="0"/>
              <a:t>GIS Data</a:t>
            </a:r>
          </a:p>
          <a:p>
            <a:endParaRPr lang="en-US" sz="3600" b="1" dirty="0"/>
          </a:p>
          <a:p>
            <a:pPr marL="285750" marR="0" lvl="0" indent="-285750" algn="l" rtl="0">
              <a:lnSpc>
                <a:spcPct val="100000"/>
              </a:lnSpc>
              <a:spcBef>
                <a:spcPts val="0"/>
              </a:spcBef>
              <a:spcAft>
                <a:spcPts val="0"/>
              </a:spcAft>
              <a:buFont typeface="Arial" panose="020B0604020202020204" pitchFamily="34" charset="0"/>
              <a:buChar char="•"/>
            </a:pPr>
            <a:r>
              <a:rPr lang="en-US" sz="1600" dirty="0">
                <a:ea typeface="Calibri"/>
                <a:cs typeface="Calibri"/>
                <a:sym typeface="Calibri"/>
              </a:rPr>
              <a:t>Existing projects</a:t>
            </a:r>
          </a:p>
          <a:p>
            <a:pPr marL="285750" marR="0" lvl="0" indent="-285750" algn="l" rtl="0">
              <a:lnSpc>
                <a:spcPct val="100000"/>
              </a:lnSpc>
              <a:spcBef>
                <a:spcPts val="0"/>
              </a:spcBef>
              <a:spcAft>
                <a:spcPts val="0"/>
              </a:spcAft>
              <a:buFont typeface="Arial" panose="020B0604020202020204" pitchFamily="34" charset="0"/>
              <a:buChar char="•"/>
            </a:pPr>
            <a:r>
              <a:rPr lang="en-US" sz="1600" dirty="0">
                <a:ea typeface="Calibri"/>
                <a:cs typeface="Calibri"/>
                <a:sym typeface="Calibri"/>
              </a:rPr>
              <a:t>Equity data</a:t>
            </a:r>
          </a:p>
          <a:p>
            <a:pPr marL="285750" marR="0" lvl="0" indent="-285750" algn="l" rtl="0">
              <a:lnSpc>
                <a:spcPct val="100000"/>
              </a:lnSpc>
              <a:spcBef>
                <a:spcPts val="0"/>
              </a:spcBef>
              <a:spcAft>
                <a:spcPts val="0"/>
              </a:spcAft>
              <a:buFont typeface="Arial" panose="020B0604020202020204" pitchFamily="34" charset="0"/>
              <a:buChar char="•"/>
            </a:pPr>
            <a:r>
              <a:rPr lang="en-US" sz="1600" dirty="0">
                <a:ea typeface="Calibri"/>
                <a:cs typeface="Calibri"/>
                <a:sym typeface="Calibri"/>
              </a:rPr>
              <a:t>Proposed major projects</a:t>
            </a:r>
          </a:p>
          <a:p>
            <a:pPr marL="285750" marR="0" lvl="0" indent="-285750" algn="l" rtl="0">
              <a:lnSpc>
                <a:spcPct val="100000"/>
              </a:lnSpc>
              <a:spcBef>
                <a:spcPts val="0"/>
              </a:spcBef>
              <a:spcAft>
                <a:spcPts val="0"/>
              </a:spcAft>
              <a:buFont typeface="Arial" panose="020B0604020202020204" pitchFamily="34" charset="0"/>
              <a:buChar char="•"/>
            </a:pPr>
            <a:r>
              <a:rPr lang="en-US" sz="1600" dirty="0">
                <a:ea typeface="Calibri"/>
                <a:cs typeface="Calibri"/>
                <a:sym typeface="Calibri"/>
              </a:rPr>
              <a:t>Crash data</a:t>
            </a:r>
          </a:p>
          <a:p>
            <a:pPr marL="285750" marR="0" lvl="0" indent="-285750" algn="l" rtl="0">
              <a:lnSpc>
                <a:spcPct val="100000"/>
              </a:lnSpc>
              <a:spcBef>
                <a:spcPts val="0"/>
              </a:spcBef>
              <a:spcAft>
                <a:spcPts val="0"/>
              </a:spcAft>
              <a:buFont typeface="Arial" panose="020B0604020202020204" pitchFamily="34" charset="0"/>
              <a:buChar char="•"/>
            </a:pPr>
            <a:r>
              <a:rPr lang="en-US" sz="1600" dirty="0">
                <a:ea typeface="Calibri"/>
                <a:cs typeface="Calibri"/>
                <a:sym typeface="Calibri"/>
              </a:rPr>
              <a:t>Previous plans data</a:t>
            </a:r>
          </a:p>
          <a:p>
            <a:pPr marL="285750" marR="0" lvl="0" indent="-285750" algn="l" rtl="0">
              <a:lnSpc>
                <a:spcPct val="100000"/>
              </a:lnSpc>
              <a:spcBef>
                <a:spcPts val="0"/>
              </a:spcBef>
              <a:spcAft>
                <a:spcPts val="0"/>
              </a:spcAft>
              <a:buFont typeface="Arial" panose="020B0604020202020204" pitchFamily="34" charset="0"/>
              <a:buChar char="•"/>
            </a:pPr>
            <a:r>
              <a:rPr lang="en-US" sz="1600" dirty="0">
                <a:ea typeface="Calibri"/>
                <a:cs typeface="Calibri"/>
                <a:sym typeface="Calibri"/>
              </a:rPr>
              <a:t>Streetlights</a:t>
            </a:r>
          </a:p>
          <a:p>
            <a:endParaRPr lang="en-US" dirty="0"/>
          </a:p>
        </p:txBody>
      </p:sp>
      <p:sp>
        <p:nvSpPr>
          <p:cNvPr id="9" name="TextBox 8">
            <a:extLst>
              <a:ext uri="{FF2B5EF4-FFF2-40B4-BE49-F238E27FC236}">
                <a16:creationId xmlns:a16="http://schemas.microsoft.com/office/drawing/2014/main" id="{9A487C23-EFDE-4072-F481-E458151C8CB4}"/>
              </a:ext>
            </a:extLst>
          </p:cNvPr>
          <p:cNvSpPr txBox="1"/>
          <p:nvPr/>
        </p:nvSpPr>
        <p:spPr>
          <a:xfrm>
            <a:off x="197264" y="6542854"/>
            <a:ext cx="4146331" cy="169277"/>
          </a:xfrm>
          <a:prstGeom prst="rect">
            <a:avLst/>
          </a:prstGeom>
          <a:solidFill>
            <a:schemeClr val="bg1">
              <a:alpha val="85000"/>
            </a:schemeClr>
          </a:solidFill>
        </p:spPr>
        <p:txBody>
          <a:bodyPr vert="horz" wrap="square" lIns="274320" tIns="0" rIns="274320" bIns="0" rtlCol="0" anchor="ctr">
            <a:spAutoFit/>
          </a:bodyPr>
          <a:lstStyle/>
          <a:p>
            <a:pPr algn="l"/>
            <a:r>
              <a:rPr lang="en-US" sz="1100" u="sng" dirty="0">
                <a:solidFill>
                  <a:schemeClr val="hlink"/>
                </a:solidFill>
                <a:latin typeface="Arial"/>
                <a:ea typeface="Arial"/>
                <a:cs typeface="Arial"/>
                <a:sym typeface="Arial"/>
                <a:hlinkClick r:id="rId4"/>
              </a:rPr>
              <a:t>Chinatown CCS Draft (arcgis.com)</a:t>
            </a:r>
            <a:r>
              <a:rPr lang="en-US" sz="900" dirty="0"/>
              <a:t>  </a:t>
            </a:r>
            <a:endParaRPr lang="en-US" sz="1100" dirty="0">
              <a:solidFill>
                <a:schemeClr val="accent1"/>
              </a:solidFill>
            </a:endParaRPr>
          </a:p>
        </p:txBody>
      </p:sp>
    </p:spTree>
    <p:extLst>
      <p:ext uri="{BB962C8B-B14F-4D97-AF65-F5344CB8AC3E}">
        <p14:creationId xmlns:p14="http://schemas.microsoft.com/office/powerpoint/2010/main" val="1774514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47;g23abbe32516_0_0">
            <a:extLst>
              <a:ext uri="{FF2B5EF4-FFF2-40B4-BE49-F238E27FC236}">
                <a16:creationId xmlns:a16="http://schemas.microsoft.com/office/drawing/2014/main" id="{DE349D84-E04B-E7D9-42A1-EA8EFAC9BFEF}"/>
              </a:ext>
            </a:extLst>
          </p:cNvPr>
          <p:cNvPicPr preferRelativeResize="0"/>
          <p:nvPr/>
        </p:nvPicPr>
        <p:blipFill rotWithShape="1">
          <a:blip r:embed="rId3">
            <a:alphaModFix/>
          </a:blip>
          <a:srcRect/>
          <a:stretch/>
        </p:blipFill>
        <p:spPr>
          <a:xfrm>
            <a:off x="4749863" y="67359"/>
            <a:ext cx="7442136" cy="6715364"/>
          </a:xfrm>
          <a:prstGeom prst="rect">
            <a:avLst/>
          </a:prstGeom>
          <a:noFill/>
          <a:ln w="19050" cap="flat" cmpd="sng">
            <a:solidFill>
              <a:schemeClr val="dk2"/>
            </a:solidFill>
            <a:prstDash val="solid"/>
            <a:round/>
            <a:headEnd type="none" w="sm" len="sm"/>
            <a:tailEnd type="none" w="sm" len="sm"/>
          </a:ln>
        </p:spPr>
      </p:pic>
      <p:sp>
        <p:nvSpPr>
          <p:cNvPr id="2" name="Title 1">
            <a:extLst>
              <a:ext uri="{FF2B5EF4-FFF2-40B4-BE49-F238E27FC236}">
                <a16:creationId xmlns:a16="http://schemas.microsoft.com/office/drawing/2014/main" id="{E79FD6B8-59C1-4C3B-B55E-C69240A37728}"/>
              </a:ext>
            </a:extLst>
          </p:cNvPr>
          <p:cNvSpPr>
            <a:spLocks noGrp="1"/>
          </p:cNvSpPr>
          <p:nvPr>
            <p:ph type="title"/>
          </p:nvPr>
        </p:nvSpPr>
        <p:spPr>
          <a:xfrm>
            <a:off x="1" y="145869"/>
            <a:ext cx="6466514" cy="794064"/>
          </a:xfrm>
        </p:spPr>
        <p:txBody>
          <a:bodyPr/>
          <a:lstStyle/>
          <a:p>
            <a:r>
              <a:rPr lang="en-US" dirty="0"/>
              <a:t>Plan Development</a:t>
            </a:r>
          </a:p>
        </p:txBody>
      </p:sp>
      <p:sp>
        <p:nvSpPr>
          <p:cNvPr id="4" name="Content Placeholder 3">
            <a:extLst>
              <a:ext uri="{FF2B5EF4-FFF2-40B4-BE49-F238E27FC236}">
                <a16:creationId xmlns:a16="http://schemas.microsoft.com/office/drawing/2014/main" id="{029EFEA5-F806-427B-A656-4169ADE049B7}"/>
              </a:ext>
            </a:extLst>
          </p:cNvPr>
          <p:cNvSpPr>
            <a:spLocks noGrp="1"/>
          </p:cNvSpPr>
          <p:nvPr>
            <p:ph sz="quarter" idx="13"/>
          </p:nvPr>
        </p:nvSpPr>
        <p:spPr>
          <a:xfrm>
            <a:off x="312831" y="849251"/>
            <a:ext cx="4713791" cy="498598"/>
          </a:xfrm>
        </p:spPr>
        <p:txBody>
          <a:bodyPr/>
          <a:lstStyle/>
          <a:p>
            <a:r>
              <a:rPr lang="en-US" dirty="0"/>
              <a:t>Corridor Selection</a:t>
            </a:r>
          </a:p>
        </p:txBody>
      </p:sp>
      <p:sp>
        <p:nvSpPr>
          <p:cNvPr id="6" name="Content Placeholder 5">
            <a:extLst>
              <a:ext uri="{FF2B5EF4-FFF2-40B4-BE49-F238E27FC236}">
                <a16:creationId xmlns:a16="http://schemas.microsoft.com/office/drawing/2014/main" id="{BCFFDB4F-20B5-4AB4-9416-70B887D36116}"/>
              </a:ext>
            </a:extLst>
          </p:cNvPr>
          <p:cNvSpPr>
            <a:spLocks noGrp="1"/>
          </p:cNvSpPr>
          <p:nvPr>
            <p:ph idx="1"/>
          </p:nvPr>
        </p:nvSpPr>
        <p:spPr>
          <a:xfrm>
            <a:off x="312830" y="1600761"/>
            <a:ext cx="4146331" cy="5111370"/>
          </a:xfrm>
        </p:spPr>
        <p:txBody>
          <a:bodyPr>
            <a:normAutofit/>
          </a:bodyPr>
          <a:lstStyle/>
          <a:p>
            <a:r>
              <a:rPr lang="en-US" sz="2400" b="1" dirty="0"/>
              <a:t>Proposed Top 6 Corridors </a:t>
            </a:r>
          </a:p>
          <a:p>
            <a:endParaRPr lang="en-US" sz="2400" b="1" dirty="0"/>
          </a:p>
          <a:p>
            <a:pPr marL="285750" indent="-285750">
              <a:buFont typeface="Arial" panose="020B0604020202020204" pitchFamily="34" charset="0"/>
              <a:buChar char="•"/>
            </a:pPr>
            <a:r>
              <a:rPr lang="en-US" sz="1700" dirty="0"/>
              <a:t>10th Street</a:t>
            </a:r>
          </a:p>
          <a:p>
            <a:pPr marL="285750" indent="-285750">
              <a:buFont typeface="Arial" panose="020B0604020202020204" pitchFamily="34" charset="0"/>
              <a:buChar char="•"/>
            </a:pPr>
            <a:r>
              <a:rPr lang="en-US" sz="1700" dirty="0"/>
              <a:t>Jackson Street</a:t>
            </a:r>
          </a:p>
          <a:p>
            <a:pPr marL="285750" indent="-285750">
              <a:buFont typeface="Arial" panose="020B0604020202020204" pitchFamily="34" charset="0"/>
              <a:buChar char="•"/>
            </a:pPr>
            <a:r>
              <a:rPr lang="en-US" sz="1700" dirty="0"/>
              <a:t>Oak Street</a:t>
            </a:r>
          </a:p>
          <a:p>
            <a:pPr marL="285750" indent="-285750">
              <a:buFont typeface="Arial" panose="020B0604020202020204" pitchFamily="34" charset="0"/>
              <a:buChar char="•"/>
            </a:pPr>
            <a:r>
              <a:rPr lang="en-US" sz="1700" dirty="0"/>
              <a:t>7th Street</a:t>
            </a:r>
          </a:p>
          <a:p>
            <a:pPr marL="285750" indent="-285750">
              <a:buFont typeface="Arial" panose="020B0604020202020204" pitchFamily="34" charset="0"/>
              <a:buChar char="•"/>
            </a:pPr>
            <a:r>
              <a:rPr lang="en-US" sz="1700" dirty="0"/>
              <a:t>8/9th Street Couplet</a:t>
            </a:r>
          </a:p>
          <a:p>
            <a:pPr marL="285750" indent="-285750">
              <a:buFont typeface="Arial" panose="020B0604020202020204" pitchFamily="34" charset="0"/>
              <a:buChar char="•"/>
            </a:pPr>
            <a:r>
              <a:rPr lang="en-US" sz="1700" dirty="0"/>
              <a:t>Webster/Harrison Street Couplet</a:t>
            </a:r>
          </a:p>
          <a:p>
            <a:endParaRPr lang="en-US" dirty="0"/>
          </a:p>
        </p:txBody>
      </p:sp>
      <p:sp>
        <p:nvSpPr>
          <p:cNvPr id="9" name="TextBox 8">
            <a:extLst>
              <a:ext uri="{FF2B5EF4-FFF2-40B4-BE49-F238E27FC236}">
                <a16:creationId xmlns:a16="http://schemas.microsoft.com/office/drawing/2014/main" id="{9A487C23-EFDE-4072-F481-E458151C8CB4}"/>
              </a:ext>
            </a:extLst>
          </p:cNvPr>
          <p:cNvSpPr txBox="1"/>
          <p:nvPr/>
        </p:nvSpPr>
        <p:spPr>
          <a:xfrm>
            <a:off x="197264" y="6542854"/>
            <a:ext cx="4146331" cy="169277"/>
          </a:xfrm>
          <a:prstGeom prst="rect">
            <a:avLst/>
          </a:prstGeom>
          <a:solidFill>
            <a:schemeClr val="bg1">
              <a:alpha val="85000"/>
            </a:schemeClr>
          </a:solidFill>
        </p:spPr>
        <p:txBody>
          <a:bodyPr vert="horz" wrap="square" lIns="274320" tIns="0" rIns="274320" bIns="0" rtlCol="0" anchor="ctr">
            <a:spAutoFit/>
          </a:bodyPr>
          <a:lstStyle/>
          <a:p>
            <a:pPr algn="l"/>
            <a:r>
              <a:rPr lang="en-US" sz="1100" u="sng" dirty="0">
                <a:solidFill>
                  <a:schemeClr val="hlink"/>
                </a:solidFill>
                <a:latin typeface="Arial"/>
                <a:ea typeface="Arial"/>
                <a:cs typeface="Arial"/>
                <a:sym typeface="Arial"/>
                <a:hlinkClick r:id="rId4"/>
              </a:rPr>
              <a:t>Chinatown CCS Draft (arcgis.com)</a:t>
            </a:r>
            <a:r>
              <a:rPr lang="en-US" sz="900" dirty="0"/>
              <a:t>  </a:t>
            </a:r>
            <a:endParaRPr lang="en-US" sz="1100" dirty="0">
              <a:solidFill>
                <a:schemeClr val="accent1"/>
              </a:solidFill>
            </a:endParaRPr>
          </a:p>
        </p:txBody>
      </p:sp>
    </p:spTree>
    <p:extLst>
      <p:ext uri="{BB962C8B-B14F-4D97-AF65-F5344CB8AC3E}">
        <p14:creationId xmlns:p14="http://schemas.microsoft.com/office/powerpoint/2010/main" val="1651795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83CE-D9A4-4DE0-802E-C279BB4EB83F}"/>
              </a:ext>
            </a:extLst>
          </p:cNvPr>
          <p:cNvSpPr>
            <a:spLocks noGrp="1"/>
          </p:cNvSpPr>
          <p:nvPr>
            <p:ph type="title"/>
          </p:nvPr>
        </p:nvSpPr>
        <p:spPr>
          <a:xfrm>
            <a:off x="1" y="145869"/>
            <a:ext cx="6466514" cy="794064"/>
          </a:xfrm>
        </p:spPr>
        <p:txBody>
          <a:bodyPr/>
          <a:lstStyle/>
          <a:p>
            <a:r>
              <a:rPr lang="en-US" dirty="0"/>
              <a:t>Plan Development</a:t>
            </a:r>
          </a:p>
        </p:txBody>
      </p:sp>
      <p:sp>
        <p:nvSpPr>
          <p:cNvPr id="4" name="Content Placeholder 3">
            <a:extLst>
              <a:ext uri="{FF2B5EF4-FFF2-40B4-BE49-F238E27FC236}">
                <a16:creationId xmlns:a16="http://schemas.microsoft.com/office/drawing/2014/main" id="{0D679259-4AA2-4F85-B796-D6CC3558C079}"/>
              </a:ext>
            </a:extLst>
          </p:cNvPr>
          <p:cNvSpPr>
            <a:spLocks noGrp="1"/>
          </p:cNvSpPr>
          <p:nvPr>
            <p:ph idx="1"/>
          </p:nvPr>
        </p:nvSpPr>
        <p:spPr/>
        <p:txBody>
          <a:bodyPr/>
          <a:lstStyle/>
          <a:p>
            <a:pPr marL="0" indent="0">
              <a:buNone/>
            </a:pPr>
            <a:r>
              <a:rPr lang="en-US" sz="3200" b="1" dirty="0">
                <a:latin typeface="+mj-lt"/>
              </a:rPr>
              <a:t>How to Narrow to Top 4 Corridors? </a:t>
            </a:r>
          </a:p>
          <a:p>
            <a:pPr marL="0" indent="0">
              <a:buNone/>
            </a:pPr>
            <a:endParaRPr lang="en-US" dirty="0"/>
          </a:p>
          <a:p>
            <a:pPr marL="0" indent="0">
              <a:buNone/>
            </a:pPr>
            <a:r>
              <a:rPr lang="en-US" dirty="0"/>
              <a:t>Online TAC Voting</a:t>
            </a:r>
          </a:p>
          <a:p>
            <a:pPr lvl="1"/>
            <a:r>
              <a:rPr lang="en-US" dirty="0"/>
              <a:t>Each of the 6 TAC Committee members gets one vote, the City gets one vote</a:t>
            </a:r>
          </a:p>
          <a:p>
            <a:pPr lvl="1"/>
            <a:r>
              <a:rPr lang="en-US" dirty="0"/>
              <a:t>Goal is to be as close to consensus as possible</a:t>
            </a:r>
          </a:p>
          <a:p>
            <a:pPr lvl="1"/>
            <a:r>
              <a:rPr lang="en-US" dirty="0"/>
              <a:t>Online vote form – ranked choice, 2 weeks to vote</a:t>
            </a:r>
          </a:p>
          <a:p>
            <a:pPr lvl="1"/>
            <a:r>
              <a:rPr lang="en-US" dirty="0"/>
              <a:t>Present compiled results at TAC #2</a:t>
            </a:r>
          </a:p>
          <a:p>
            <a:endParaRPr lang="en-US" dirty="0"/>
          </a:p>
        </p:txBody>
      </p:sp>
      <p:sp>
        <p:nvSpPr>
          <p:cNvPr id="6" name="Content Placeholder 5">
            <a:extLst>
              <a:ext uri="{FF2B5EF4-FFF2-40B4-BE49-F238E27FC236}">
                <a16:creationId xmlns:a16="http://schemas.microsoft.com/office/drawing/2014/main" id="{818937E1-691B-43AD-B3F8-8F4CA50A7B89}"/>
              </a:ext>
            </a:extLst>
          </p:cNvPr>
          <p:cNvSpPr>
            <a:spLocks noGrp="1"/>
          </p:cNvSpPr>
          <p:nvPr>
            <p:ph sz="quarter" idx="13"/>
          </p:nvPr>
        </p:nvSpPr>
        <p:spPr>
          <a:xfrm>
            <a:off x="312831" y="849251"/>
            <a:ext cx="4713791" cy="498598"/>
          </a:xfrm>
          <a:solidFill>
            <a:schemeClr val="accent5">
              <a:alpha val="85000"/>
            </a:schemeClr>
          </a:solidFill>
        </p:spPr>
        <p:txBody>
          <a:bodyPr/>
          <a:lstStyle/>
          <a:p>
            <a:r>
              <a:rPr lang="en-US" dirty="0"/>
              <a:t>Corridor Selection</a:t>
            </a:r>
          </a:p>
        </p:txBody>
      </p:sp>
    </p:spTree>
    <p:extLst>
      <p:ext uri="{BB962C8B-B14F-4D97-AF65-F5344CB8AC3E}">
        <p14:creationId xmlns:p14="http://schemas.microsoft.com/office/powerpoint/2010/main" val="2830417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D338A-89D6-41EC-A5A0-1431D778347B}"/>
              </a:ext>
            </a:extLst>
          </p:cNvPr>
          <p:cNvSpPr>
            <a:spLocks noGrp="1"/>
          </p:cNvSpPr>
          <p:nvPr>
            <p:ph type="title"/>
          </p:nvPr>
        </p:nvSpPr>
        <p:spPr>
          <a:xfrm>
            <a:off x="1" y="145869"/>
            <a:ext cx="6466514" cy="794064"/>
          </a:xfrm>
        </p:spPr>
        <p:txBody>
          <a:bodyPr/>
          <a:lstStyle/>
          <a:p>
            <a:r>
              <a:rPr lang="en-US" dirty="0"/>
              <a:t>Plan Development</a:t>
            </a:r>
          </a:p>
        </p:txBody>
      </p:sp>
      <p:sp>
        <p:nvSpPr>
          <p:cNvPr id="6" name="Content Placeholder 5">
            <a:extLst>
              <a:ext uri="{FF2B5EF4-FFF2-40B4-BE49-F238E27FC236}">
                <a16:creationId xmlns:a16="http://schemas.microsoft.com/office/drawing/2014/main" id="{D1C3B929-B1A7-404C-AC6C-C5766971CE79}"/>
              </a:ext>
            </a:extLst>
          </p:cNvPr>
          <p:cNvSpPr>
            <a:spLocks noGrp="1"/>
          </p:cNvSpPr>
          <p:nvPr>
            <p:ph sz="quarter" idx="13"/>
          </p:nvPr>
        </p:nvSpPr>
        <p:spPr>
          <a:xfrm>
            <a:off x="485360" y="806119"/>
            <a:ext cx="4713791" cy="498598"/>
          </a:xfrm>
        </p:spPr>
        <p:txBody>
          <a:bodyPr/>
          <a:lstStyle/>
          <a:p>
            <a:r>
              <a:rPr lang="en-US" dirty="0"/>
              <a:t>Corridor Selection</a:t>
            </a:r>
          </a:p>
        </p:txBody>
      </p:sp>
      <p:pic>
        <p:nvPicPr>
          <p:cNvPr id="1031" name="Picture 7" descr="Forms response chart. Question title: Your #2 choice corridor to be prioritized for improvement.&#10;. Number of responses: 5 responses.">
            <a:extLst>
              <a:ext uri="{FF2B5EF4-FFF2-40B4-BE49-F238E27FC236}">
                <a16:creationId xmlns:a16="http://schemas.microsoft.com/office/drawing/2014/main" id="{456C855A-CE3C-8727-129D-BC57C1D00C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220"/>
          <a:stretch/>
        </p:blipFill>
        <p:spPr bwMode="auto">
          <a:xfrm>
            <a:off x="8663763" y="576336"/>
            <a:ext cx="2600698" cy="180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Forms response chart. Question title: Your #1 choice corridor- the one which should be most highly prioritized for improvement.&#10;. Number of responses: 5 responses.">
            <a:extLst>
              <a:ext uri="{FF2B5EF4-FFF2-40B4-BE49-F238E27FC236}">
                <a16:creationId xmlns:a16="http://schemas.microsoft.com/office/drawing/2014/main" id="{18F30EFD-8046-5072-A720-2FC0B3FA4B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43" y="1964967"/>
            <a:ext cx="7903990" cy="33383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3" name="Picture 9" descr="Forms response chart. Question title: Your #3 choice corridor to be prioritized for improvement.&#10;. Number of responses: 5 responses.">
            <a:extLst>
              <a:ext uri="{FF2B5EF4-FFF2-40B4-BE49-F238E27FC236}">
                <a16:creationId xmlns:a16="http://schemas.microsoft.com/office/drawing/2014/main" id="{8D0B58E3-A306-9D0B-B6DE-DF5EB90BD6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9220"/>
          <a:stretch/>
        </p:blipFill>
        <p:spPr bwMode="auto">
          <a:xfrm>
            <a:off x="8663763" y="2457727"/>
            <a:ext cx="2600698" cy="180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Forms response chart. Question title: Your #4 choice corridor to be prioritized for improvement.&#10;. Number of responses: 5 responses.">
            <a:extLst>
              <a:ext uri="{FF2B5EF4-FFF2-40B4-BE49-F238E27FC236}">
                <a16:creationId xmlns:a16="http://schemas.microsoft.com/office/drawing/2014/main" id="{DB2C0128-8FF6-A88D-E9C8-3753A045F5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9220"/>
          <a:stretch/>
        </p:blipFill>
        <p:spPr bwMode="auto">
          <a:xfrm>
            <a:off x="8663763" y="4339118"/>
            <a:ext cx="2600698" cy="180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547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83CE-D9A4-4DE0-802E-C279BB4EB83F}"/>
              </a:ext>
            </a:extLst>
          </p:cNvPr>
          <p:cNvSpPr>
            <a:spLocks noGrp="1"/>
          </p:cNvSpPr>
          <p:nvPr>
            <p:ph type="title"/>
          </p:nvPr>
        </p:nvSpPr>
        <p:spPr>
          <a:xfrm>
            <a:off x="1" y="145869"/>
            <a:ext cx="6466514" cy="794064"/>
          </a:xfrm>
        </p:spPr>
        <p:txBody>
          <a:bodyPr/>
          <a:lstStyle/>
          <a:p>
            <a:r>
              <a:rPr lang="en-US" dirty="0"/>
              <a:t>Plan Development</a:t>
            </a:r>
          </a:p>
        </p:txBody>
      </p:sp>
      <p:sp>
        <p:nvSpPr>
          <p:cNvPr id="6" name="Content Placeholder 5">
            <a:extLst>
              <a:ext uri="{FF2B5EF4-FFF2-40B4-BE49-F238E27FC236}">
                <a16:creationId xmlns:a16="http://schemas.microsoft.com/office/drawing/2014/main" id="{818937E1-691B-43AD-B3F8-8F4CA50A7B89}"/>
              </a:ext>
            </a:extLst>
          </p:cNvPr>
          <p:cNvSpPr>
            <a:spLocks noGrp="1"/>
          </p:cNvSpPr>
          <p:nvPr>
            <p:ph sz="quarter" idx="13"/>
          </p:nvPr>
        </p:nvSpPr>
        <p:spPr>
          <a:xfrm>
            <a:off x="312831" y="849251"/>
            <a:ext cx="4713791" cy="498598"/>
          </a:xfrm>
          <a:solidFill>
            <a:schemeClr val="accent5">
              <a:alpha val="85000"/>
            </a:schemeClr>
          </a:solidFill>
        </p:spPr>
        <p:txBody>
          <a:bodyPr/>
          <a:lstStyle/>
          <a:p>
            <a:r>
              <a:rPr lang="en-US" dirty="0"/>
              <a:t>Corridor Selection</a:t>
            </a:r>
          </a:p>
        </p:txBody>
      </p:sp>
      <p:pic>
        <p:nvPicPr>
          <p:cNvPr id="5" name="Picture 4" descr="A picture containing calendar&#10;&#10;Description automatically generated">
            <a:extLst>
              <a:ext uri="{FF2B5EF4-FFF2-40B4-BE49-F238E27FC236}">
                <a16:creationId xmlns:a16="http://schemas.microsoft.com/office/drawing/2014/main" id="{61869A96-8A40-49F9-0241-D52BD6D93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325" y="2034137"/>
            <a:ext cx="2789120" cy="2516190"/>
          </a:xfrm>
          <a:prstGeom prst="rect">
            <a:avLst/>
          </a:prstGeom>
        </p:spPr>
      </p:pic>
      <p:pic>
        <p:nvPicPr>
          <p:cNvPr id="8" name="Picture 7" descr="A picture containing calendar&#10;&#10;Description automatically generated">
            <a:extLst>
              <a:ext uri="{FF2B5EF4-FFF2-40B4-BE49-F238E27FC236}">
                <a16:creationId xmlns:a16="http://schemas.microsoft.com/office/drawing/2014/main" id="{2CD429D8-B029-B8FB-9280-4F172E8F4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6643" y="2034137"/>
            <a:ext cx="2789120" cy="2516190"/>
          </a:xfrm>
          <a:prstGeom prst="rect">
            <a:avLst/>
          </a:prstGeom>
        </p:spPr>
      </p:pic>
      <p:pic>
        <p:nvPicPr>
          <p:cNvPr id="10" name="Picture 9" descr="Map&#10;&#10;Description automatically generated">
            <a:extLst>
              <a:ext uri="{FF2B5EF4-FFF2-40B4-BE49-F238E27FC236}">
                <a16:creationId xmlns:a16="http://schemas.microsoft.com/office/drawing/2014/main" id="{B598878A-647D-8E08-1809-08CDB6B6D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831" y="2051231"/>
            <a:ext cx="2786296" cy="2513644"/>
          </a:xfrm>
          <a:prstGeom prst="rect">
            <a:avLst/>
          </a:prstGeom>
        </p:spPr>
      </p:pic>
      <p:pic>
        <p:nvPicPr>
          <p:cNvPr id="12" name="Picture 11" descr="A picture containing map&#10;&#10;Description automatically generated">
            <a:extLst>
              <a:ext uri="{FF2B5EF4-FFF2-40B4-BE49-F238E27FC236}">
                <a16:creationId xmlns:a16="http://schemas.microsoft.com/office/drawing/2014/main" id="{DB685ECA-93F0-65A6-ED16-E1060D9BD3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4961" y="2062363"/>
            <a:ext cx="2773958" cy="2502512"/>
          </a:xfrm>
          <a:prstGeom prst="rect">
            <a:avLst/>
          </a:prstGeom>
        </p:spPr>
      </p:pic>
      <p:sp>
        <p:nvSpPr>
          <p:cNvPr id="15" name="TextBox 14">
            <a:extLst>
              <a:ext uri="{FF2B5EF4-FFF2-40B4-BE49-F238E27FC236}">
                <a16:creationId xmlns:a16="http://schemas.microsoft.com/office/drawing/2014/main" id="{7316BEC5-F898-1F50-6094-47881F9736D1}"/>
              </a:ext>
            </a:extLst>
          </p:cNvPr>
          <p:cNvSpPr txBox="1"/>
          <p:nvPr/>
        </p:nvSpPr>
        <p:spPr>
          <a:xfrm>
            <a:off x="312831" y="5104503"/>
            <a:ext cx="2786296" cy="553998"/>
          </a:xfrm>
          <a:prstGeom prst="rect">
            <a:avLst/>
          </a:prstGeom>
          <a:noFill/>
        </p:spPr>
        <p:txBody>
          <a:bodyPr vert="horz" wrap="square" lIns="274320" tIns="0" rIns="274320" bIns="0" rtlCol="0" anchor="ctr">
            <a:spAutoFit/>
          </a:bodyPr>
          <a:lstStyle/>
          <a:p>
            <a:pPr algn="ctr"/>
            <a:r>
              <a:rPr lang="en-US" b="1" dirty="0"/>
              <a:t>Webster/ Harrison couplet</a:t>
            </a:r>
          </a:p>
        </p:txBody>
      </p:sp>
      <p:sp>
        <p:nvSpPr>
          <p:cNvPr id="16" name="TextBox 15">
            <a:extLst>
              <a:ext uri="{FF2B5EF4-FFF2-40B4-BE49-F238E27FC236}">
                <a16:creationId xmlns:a16="http://schemas.microsoft.com/office/drawing/2014/main" id="{7DC88838-225C-902D-096F-ABC8EBE0B4F8}"/>
              </a:ext>
            </a:extLst>
          </p:cNvPr>
          <p:cNvSpPr txBox="1"/>
          <p:nvPr/>
        </p:nvSpPr>
        <p:spPr>
          <a:xfrm>
            <a:off x="8783741" y="5224528"/>
            <a:ext cx="2786296" cy="276999"/>
          </a:xfrm>
          <a:prstGeom prst="rect">
            <a:avLst/>
          </a:prstGeom>
          <a:noFill/>
        </p:spPr>
        <p:txBody>
          <a:bodyPr vert="horz" wrap="square" lIns="274320" tIns="0" rIns="274320" bIns="0" rtlCol="0" anchor="ctr">
            <a:spAutoFit/>
          </a:bodyPr>
          <a:lstStyle/>
          <a:p>
            <a:pPr algn="ctr"/>
            <a:r>
              <a:rPr lang="en-US" b="1" dirty="0"/>
              <a:t>7</a:t>
            </a:r>
            <a:r>
              <a:rPr lang="en-US" b="1" baseline="30000" dirty="0"/>
              <a:t>th</a:t>
            </a:r>
            <a:r>
              <a:rPr lang="en-US" b="1" dirty="0"/>
              <a:t> Street</a:t>
            </a:r>
          </a:p>
        </p:txBody>
      </p:sp>
      <p:sp>
        <p:nvSpPr>
          <p:cNvPr id="17" name="TextBox 16">
            <a:extLst>
              <a:ext uri="{FF2B5EF4-FFF2-40B4-BE49-F238E27FC236}">
                <a16:creationId xmlns:a16="http://schemas.microsoft.com/office/drawing/2014/main" id="{FBDAB6E2-1AC8-7E35-5B1B-2156AC53AC5D}"/>
              </a:ext>
            </a:extLst>
          </p:cNvPr>
          <p:cNvSpPr txBox="1"/>
          <p:nvPr/>
        </p:nvSpPr>
        <p:spPr>
          <a:xfrm>
            <a:off x="5997445" y="5224528"/>
            <a:ext cx="2786296" cy="276999"/>
          </a:xfrm>
          <a:prstGeom prst="rect">
            <a:avLst/>
          </a:prstGeom>
          <a:noFill/>
        </p:spPr>
        <p:txBody>
          <a:bodyPr vert="horz" wrap="square" lIns="274320" tIns="0" rIns="274320" bIns="0" rtlCol="0" anchor="ctr">
            <a:spAutoFit/>
          </a:bodyPr>
          <a:lstStyle/>
          <a:p>
            <a:pPr algn="ctr"/>
            <a:r>
              <a:rPr lang="en-US" b="1" dirty="0"/>
              <a:t>10</a:t>
            </a:r>
            <a:r>
              <a:rPr lang="en-US" b="1" baseline="30000" dirty="0"/>
              <a:t>th</a:t>
            </a:r>
            <a:r>
              <a:rPr lang="en-US" b="1" dirty="0"/>
              <a:t> Street </a:t>
            </a:r>
          </a:p>
        </p:txBody>
      </p:sp>
      <p:sp>
        <p:nvSpPr>
          <p:cNvPr id="18" name="TextBox 17">
            <a:extLst>
              <a:ext uri="{FF2B5EF4-FFF2-40B4-BE49-F238E27FC236}">
                <a16:creationId xmlns:a16="http://schemas.microsoft.com/office/drawing/2014/main" id="{D76543D2-E6CE-80C6-8E91-D906B59DF5EC}"/>
              </a:ext>
            </a:extLst>
          </p:cNvPr>
          <p:cNvSpPr txBox="1"/>
          <p:nvPr/>
        </p:nvSpPr>
        <p:spPr>
          <a:xfrm>
            <a:off x="3099127" y="5268257"/>
            <a:ext cx="2786296" cy="276999"/>
          </a:xfrm>
          <a:prstGeom prst="rect">
            <a:avLst/>
          </a:prstGeom>
          <a:noFill/>
        </p:spPr>
        <p:txBody>
          <a:bodyPr vert="horz" wrap="square" lIns="274320" tIns="0" rIns="274320" bIns="0" rtlCol="0" anchor="ctr">
            <a:spAutoFit/>
          </a:bodyPr>
          <a:lstStyle/>
          <a:p>
            <a:pPr algn="ctr"/>
            <a:r>
              <a:rPr lang="en-US" b="1" dirty="0"/>
              <a:t>8</a:t>
            </a:r>
            <a:r>
              <a:rPr lang="en-US" b="1" baseline="30000" dirty="0"/>
              <a:t>th</a:t>
            </a:r>
            <a:r>
              <a:rPr lang="en-US" b="1" dirty="0"/>
              <a:t>/ 9</a:t>
            </a:r>
            <a:r>
              <a:rPr lang="en-US" b="1" baseline="30000" dirty="0"/>
              <a:t>th</a:t>
            </a:r>
            <a:r>
              <a:rPr lang="en-US" b="1" dirty="0"/>
              <a:t> couplet</a:t>
            </a:r>
          </a:p>
        </p:txBody>
      </p:sp>
    </p:spTree>
    <p:extLst>
      <p:ext uri="{BB962C8B-B14F-4D97-AF65-F5344CB8AC3E}">
        <p14:creationId xmlns:p14="http://schemas.microsoft.com/office/powerpoint/2010/main" val="57196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3C84A-3277-481F-BB0A-9D433CD142F9}"/>
              </a:ext>
            </a:extLst>
          </p:cNvPr>
          <p:cNvSpPr>
            <a:spLocks noGrp="1"/>
          </p:cNvSpPr>
          <p:nvPr>
            <p:ph type="ctrTitle"/>
          </p:nvPr>
        </p:nvSpPr>
        <p:spPr/>
        <p:txBody>
          <a:bodyPr/>
          <a:lstStyle/>
          <a:p>
            <a:r>
              <a:rPr lang="en-US" b="1">
                <a:latin typeface="Montserrat ExtraBold" pitchFamily="2" charset="77"/>
              </a:rPr>
              <a:t>NEXT STEPS</a:t>
            </a:r>
          </a:p>
        </p:txBody>
      </p:sp>
    </p:spTree>
    <p:extLst>
      <p:ext uri="{BB962C8B-B14F-4D97-AF65-F5344CB8AC3E}">
        <p14:creationId xmlns:p14="http://schemas.microsoft.com/office/powerpoint/2010/main" val="943616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83CE-D9A4-4DE0-802E-C279BB4EB83F}"/>
              </a:ext>
            </a:extLst>
          </p:cNvPr>
          <p:cNvSpPr>
            <a:spLocks noGrp="1"/>
          </p:cNvSpPr>
          <p:nvPr>
            <p:ph type="title"/>
          </p:nvPr>
        </p:nvSpPr>
        <p:spPr>
          <a:xfrm>
            <a:off x="1" y="145869"/>
            <a:ext cx="4122924" cy="794064"/>
          </a:xfrm>
        </p:spPr>
        <p:txBody>
          <a:bodyPr/>
          <a:lstStyle/>
          <a:p>
            <a:r>
              <a:rPr lang="en-US" dirty="0"/>
              <a:t>Next Steps</a:t>
            </a:r>
          </a:p>
        </p:txBody>
      </p:sp>
      <p:sp>
        <p:nvSpPr>
          <p:cNvPr id="4" name="Content Placeholder 3">
            <a:extLst>
              <a:ext uri="{FF2B5EF4-FFF2-40B4-BE49-F238E27FC236}">
                <a16:creationId xmlns:a16="http://schemas.microsoft.com/office/drawing/2014/main" id="{0D679259-4AA2-4F85-B796-D6CC3558C079}"/>
              </a:ext>
            </a:extLst>
          </p:cNvPr>
          <p:cNvSpPr>
            <a:spLocks noGrp="1"/>
          </p:cNvSpPr>
          <p:nvPr>
            <p:ph idx="1"/>
          </p:nvPr>
        </p:nvSpPr>
        <p:spPr>
          <a:xfrm>
            <a:off x="512135" y="1631504"/>
            <a:ext cx="4747437" cy="3594992"/>
          </a:xfrm>
        </p:spPr>
        <p:txBody>
          <a:bodyPr>
            <a:normAutofit fontScale="92500" lnSpcReduction="10000"/>
          </a:bodyPr>
          <a:lstStyle/>
          <a:p>
            <a:pPr marL="0" indent="0">
              <a:buNone/>
            </a:pPr>
            <a:r>
              <a:rPr lang="en-US" sz="3200" dirty="0">
                <a:latin typeface="+mj-lt"/>
              </a:rPr>
              <a:t>Engagement</a:t>
            </a:r>
          </a:p>
          <a:p>
            <a:pPr lvl="1"/>
            <a:r>
              <a:rPr lang="en-US" dirty="0">
                <a:latin typeface="+mj-lt"/>
              </a:rPr>
              <a:t>June 12</a:t>
            </a:r>
            <a:r>
              <a:rPr lang="en-US" baseline="30000" dirty="0">
                <a:latin typeface="+mj-lt"/>
              </a:rPr>
              <a:t>th </a:t>
            </a:r>
          </a:p>
          <a:p>
            <a:pPr lvl="2"/>
            <a:r>
              <a:rPr lang="en-US" dirty="0">
                <a:latin typeface="+mj-lt"/>
              </a:rPr>
              <a:t>TAC meeting #2  </a:t>
            </a:r>
          </a:p>
          <a:p>
            <a:pPr lvl="1"/>
            <a:r>
              <a:rPr lang="en-US" dirty="0">
                <a:latin typeface="+mj-lt"/>
              </a:rPr>
              <a:t>June 15</a:t>
            </a:r>
            <a:r>
              <a:rPr lang="en-US" baseline="30000" dirty="0">
                <a:latin typeface="+mj-lt"/>
              </a:rPr>
              <a:t>th</a:t>
            </a:r>
            <a:r>
              <a:rPr lang="en-US" dirty="0">
                <a:latin typeface="+mj-lt"/>
              </a:rPr>
              <a:t> </a:t>
            </a:r>
          </a:p>
          <a:p>
            <a:pPr lvl="2"/>
            <a:r>
              <a:rPr lang="en-US" dirty="0">
                <a:latin typeface="+mj-lt"/>
              </a:rPr>
              <a:t>Public survey </a:t>
            </a:r>
            <a:r>
              <a:rPr lang="en-US" sz="1600" b="0" i="0" u="sng" strike="noStrike" dirty="0">
                <a:solidFill>
                  <a:srgbClr val="1155CC"/>
                </a:solidFill>
                <a:effectLst/>
                <a:latin typeface="Arial" panose="020B0604020202020204" pitchFamily="34" charset="0"/>
                <a:hlinkClick r:id="rId3"/>
              </a:rPr>
              <a:t>https://bit.ly/ChinatownCSSurvey</a:t>
            </a:r>
            <a:r>
              <a:rPr lang="en-US" sz="1600" b="0" i="0" u="none" strike="noStrike" dirty="0">
                <a:solidFill>
                  <a:srgbClr val="000000"/>
                </a:solidFill>
                <a:effectLst/>
                <a:latin typeface="Arial" panose="020B0604020202020204" pitchFamily="34" charset="0"/>
              </a:rPr>
              <a:t> </a:t>
            </a:r>
            <a:endParaRPr lang="en-US" sz="1600" dirty="0">
              <a:latin typeface="+mj-lt"/>
            </a:endParaRPr>
          </a:p>
          <a:p>
            <a:pPr lvl="1"/>
            <a:r>
              <a:rPr lang="en-US" dirty="0">
                <a:latin typeface="+mj-lt"/>
              </a:rPr>
              <a:t>June 24</a:t>
            </a:r>
            <a:r>
              <a:rPr lang="en-US" baseline="30000" dirty="0">
                <a:latin typeface="+mj-lt"/>
              </a:rPr>
              <a:t>th</a:t>
            </a:r>
            <a:r>
              <a:rPr lang="en-US" dirty="0">
                <a:latin typeface="+mj-lt"/>
              </a:rPr>
              <a:t> </a:t>
            </a:r>
          </a:p>
          <a:p>
            <a:pPr lvl="2"/>
            <a:r>
              <a:rPr lang="en-US" sz="2200" dirty="0" err="1"/>
              <a:t>Sitewalk</a:t>
            </a:r>
            <a:r>
              <a:rPr lang="en-US" sz="2200" dirty="0"/>
              <a:t> </a:t>
            </a:r>
            <a:r>
              <a:rPr lang="en-US" sz="2200" i="0" u="none" strike="noStrike" dirty="0">
                <a:solidFill>
                  <a:srgbClr val="000000"/>
                </a:solidFill>
                <a:effectLst/>
              </a:rPr>
              <a:t>10am-11:30am </a:t>
            </a:r>
            <a:r>
              <a:rPr lang="en-US" sz="2200" i="0" u="sng" strike="noStrike" dirty="0">
                <a:solidFill>
                  <a:srgbClr val="1155CC"/>
                </a:solidFill>
                <a:effectLst/>
                <a:hlinkClick r:id="rId4"/>
              </a:rPr>
              <a:t>https://bit.ly/CCSwalk</a:t>
            </a:r>
            <a:r>
              <a:rPr lang="en-US" sz="2200" i="0" u="none" strike="noStrike" dirty="0">
                <a:solidFill>
                  <a:srgbClr val="000000"/>
                </a:solidFill>
                <a:effectLst/>
              </a:rPr>
              <a:t>.  </a:t>
            </a:r>
            <a:endParaRPr lang="en-US" sz="2200" dirty="0"/>
          </a:p>
          <a:p>
            <a:pPr lvl="1"/>
            <a:r>
              <a:rPr lang="en-US" dirty="0">
                <a:latin typeface="+mj-lt"/>
              </a:rPr>
              <a:t>July 13</a:t>
            </a:r>
            <a:r>
              <a:rPr lang="en-US" baseline="30000" dirty="0">
                <a:latin typeface="+mj-lt"/>
              </a:rPr>
              <a:t>th</a:t>
            </a:r>
            <a:r>
              <a:rPr lang="en-US" dirty="0">
                <a:latin typeface="+mj-lt"/>
              </a:rPr>
              <a:t> </a:t>
            </a:r>
          </a:p>
          <a:p>
            <a:pPr lvl="2"/>
            <a:r>
              <a:rPr lang="en-US" sz="2200" dirty="0">
                <a:latin typeface="+mj-lt"/>
              </a:rPr>
              <a:t>Lincoln summer nights</a:t>
            </a:r>
          </a:p>
          <a:p>
            <a:pPr lvl="2"/>
            <a:endParaRPr lang="en-US" sz="2400" dirty="0">
              <a:latin typeface="+mj-lt"/>
            </a:endParaRPr>
          </a:p>
          <a:p>
            <a:endParaRPr lang="en-US" dirty="0"/>
          </a:p>
        </p:txBody>
      </p:sp>
      <p:sp>
        <p:nvSpPr>
          <p:cNvPr id="6" name="Content Placeholder 5">
            <a:extLst>
              <a:ext uri="{FF2B5EF4-FFF2-40B4-BE49-F238E27FC236}">
                <a16:creationId xmlns:a16="http://schemas.microsoft.com/office/drawing/2014/main" id="{818937E1-691B-43AD-B3F8-8F4CA50A7B89}"/>
              </a:ext>
            </a:extLst>
          </p:cNvPr>
          <p:cNvSpPr>
            <a:spLocks noGrp="1"/>
          </p:cNvSpPr>
          <p:nvPr>
            <p:ph sz="quarter" idx="13"/>
          </p:nvPr>
        </p:nvSpPr>
        <p:spPr>
          <a:xfrm>
            <a:off x="312831" y="849251"/>
            <a:ext cx="3751989" cy="498598"/>
          </a:xfrm>
          <a:solidFill>
            <a:schemeClr val="accent5">
              <a:alpha val="85000"/>
            </a:schemeClr>
          </a:solidFill>
        </p:spPr>
        <p:txBody>
          <a:bodyPr/>
          <a:lstStyle/>
          <a:p>
            <a:r>
              <a:rPr lang="en-US" dirty="0"/>
              <a:t>Engagement </a:t>
            </a:r>
          </a:p>
        </p:txBody>
      </p:sp>
      <p:pic>
        <p:nvPicPr>
          <p:cNvPr id="8" name="Picture 7" descr="Map">
            <a:extLst>
              <a:ext uri="{FF2B5EF4-FFF2-40B4-BE49-F238E27FC236}">
                <a16:creationId xmlns:a16="http://schemas.microsoft.com/office/drawing/2014/main" id="{87C58733-96E4-0E9B-9F7D-8050FE2B0C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692" y="386714"/>
            <a:ext cx="6322828" cy="57868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8328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83CE-D9A4-4DE0-802E-C279BB4EB83F}"/>
              </a:ext>
            </a:extLst>
          </p:cNvPr>
          <p:cNvSpPr>
            <a:spLocks noGrp="1"/>
          </p:cNvSpPr>
          <p:nvPr>
            <p:ph type="title"/>
          </p:nvPr>
        </p:nvSpPr>
        <p:spPr>
          <a:xfrm>
            <a:off x="1" y="145869"/>
            <a:ext cx="4122924" cy="794064"/>
          </a:xfrm>
        </p:spPr>
        <p:txBody>
          <a:bodyPr/>
          <a:lstStyle/>
          <a:p>
            <a:r>
              <a:rPr lang="en-US" dirty="0"/>
              <a:t>Next Steps</a:t>
            </a:r>
          </a:p>
        </p:txBody>
      </p:sp>
      <p:sp>
        <p:nvSpPr>
          <p:cNvPr id="4" name="Content Placeholder 3">
            <a:extLst>
              <a:ext uri="{FF2B5EF4-FFF2-40B4-BE49-F238E27FC236}">
                <a16:creationId xmlns:a16="http://schemas.microsoft.com/office/drawing/2014/main" id="{0D679259-4AA2-4F85-B796-D6CC3558C079}"/>
              </a:ext>
            </a:extLst>
          </p:cNvPr>
          <p:cNvSpPr>
            <a:spLocks noGrp="1"/>
          </p:cNvSpPr>
          <p:nvPr>
            <p:ph idx="1"/>
          </p:nvPr>
        </p:nvSpPr>
        <p:spPr>
          <a:xfrm>
            <a:off x="838200" y="1643315"/>
            <a:ext cx="5939971" cy="4576202"/>
          </a:xfrm>
        </p:spPr>
        <p:txBody>
          <a:bodyPr>
            <a:normAutofit/>
          </a:bodyPr>
          <a:lstStyle/>
          <a:p>
            <a:pPr lvl="1"/>
            <a:endParaRPr lang="en-US" sz="2800" dirty="0">
              <a:latin typeface="+mj-lt"/>
            </a:endParaRPr>
          </a:p>
          <a:p>
            <a:pPr marL="0" indent="0">
              <a:buNone/>
            </a:pPr>
            <a:r>
              <a:rPr lang="en-US" sz="3200" dirty="0">
                <a:latin typeface="+mj-lt"/>
              </a:rPr>
              <a:t>Corridor Design</a:t>
            </a:r>
          </a:p>
          <a:p>
            <a:pPr lvl="1"/>
            <a:r>
              <a:rPr lang="en-US" sz="2800" dirty="0">
                <a:latin typeface="+mj-lt"/>
              </a:rPr>
              <a:t>Issuing updated RFP for engineering services – July</a:t>
            </a:r>
          </a:p>
          <a:p>
            <a:pPr lvl="1"/>
            <a:r>
              <a:rPr lang="en-US" sz="2800" dirty="0">
                <a:latin typeface="+mj-lt"/>
              </a:rPr>
              <a:t>Engage TAC during 15% -35% design plans  </a:t>
            </a:r>
          </a:p>
          <a:p>
            <a:endParaRPr lang="en-US" dirty="0"/>
          </a:p>
        </p:txBody>
      </p:sp>
      <p:sp>
        <p:nvSpPr>
          <p:cNvPr id="6" name="Content Placeholder 5">
            <a:extLst>
              <a:ext uri="{FF2B5EF4-FFF2-40B4-BE49-F238E27FC236}">
                <a16:creationId xmlns:a16="http://schemas.microsoft.com/office/drawing/2014/main" id="{818937E1-691B-43AD-B3F8-8F4CA50A7B89}"/>
              </a:ext>
            </a:extLst>
          </p:cNvPr>
          <p:cNvSpPr>
            <a:spLocks noGrp="1"/>
          </p:cNvSpPr>
          <p:nvPr>
            <p:ph sz="quarter" idx="13"/>
          </p:nvPr>
        </p:nvSpPr>
        <p:spPr>
          <a:xfrm>
            <a:off x="312831" y="849251"/>
            <a:ext cx="2193870" cy="498598"/>
          </a:xfrm>
          <a:solidFill>
            <a:schemeClr val="accent5">
              <a:alpha val="85000"/>
            </a:schemeClr>
          </a:solidFill>
        </p:spPr>
        <p:txBody>
          <a:bodyPr/>
          <a:lstStyle/>
          <a:p>
            <a:r>
              <a:rPr lang="en-US" dirty="0"/>
              <a:t>Design</a:t>
            </a:r>
          </a:p>
        </p:txBody>
      </p:sp>
      <p:pic>
        <p:nvPicPr>
          <p:cNvPr id="3" name="Google Shape;143;g24d35b850fc_0_0">
            <a:extLst>
              <a:ext uri="{FF2B5EF4-FFF2-40B4-BE49-F238E27FC236}">
                <a16:creationId xmlns:a16="http://schemas.microsoft.com/office/drawing/2014/main" id="{A476D82C-D700-89E5-6001-CA4BAAA03C46}"/>
              </a:ext>
            </a:extLst>
          </p:cNvPr>
          <p:cNvPicPr preferRelativeResize="0"/>
          <p:nvPr/>
        </p:nvPicPr>
        <p:blipFill rotWithShape="1">
          <a:blip r:embed="rId3">
            <a:alphaModFix/>
          </a:blip>
          <a:srcRect r="6349"/>
          <a:stretch/>
        </p:blipFill>
        <p:spPr>
          <a:xfrm>
            <a:off x="7790946" y="154874"/>
            <a:ext cx="4088223" cy="3274126"/>
          </a:xfrm>
          <a:prstGeom prst="rect">
            <a:avLst/>
          </a:prstGeom>
          <a:noFill/>
          <a:ln>
            <a:noFill/>
          </a:ln>
        </p:spPr>
      </p:pic>
      <p:pic>
        <p:nvPicPr>
          <p:cNvPr id="5" name="Google Shape;144;g24d35b850fc_0_0">
            <a:extLst>
              <a:ext uri="{FF2B5EF4-FFF2-40B4-BE49-F238E27FC236}">
                <a16:creationId xmlns:a16="http://schemas.microsoft.com/office/drawing/2014/main" id="{23D9EE3B-A2D0-5A03-2738-2E8F3B38D3FC}"/>
              </a:ext>
            </a:extLst>
          </p:cNvPr>
          <p:cNvPicPr preferRelativeResize="0"/>
          <p:nvPr/>
        </p:nvPicPr>
        <p:blipFill>
          <a:blip r:embed="rId4">
            <a:alphaModFix/>
          </a:blip>
          <a:stretch>
            <a:fillRect/>
          </a:stretch>
        </p:blipFill>
        <p:spPr>
          <a:xfrm>
            <a:off x="7790945" y="3486679"/>
            <a:ext cx="4088223" cy="3066167"/>
          </a:xfrm>
          <a:prstGeom prst="rect">
            <a:avLst/>
          </a:prstGeom>
          <a:noFill/>
          <a:ln>
            <a:noFill/>
          </a:ln>
        </p:spPr>
      </p:pic>
    </p:spTree>
    <p:extLst>
      <p:ext uri="{BB962C8B-B14F-4D97-AF65-F5344CB8AC3E}">
        <p14:creationId xmlns:p14="http://schemas.microsoft.com/office/powerpoint/2010/main" val="1573426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24BB-3B51-4F52-892A-65A73F54C5D0}"/>
              </a:ext>
            </a:extLst>
          </p:cNvPr>
          <p:cNvSpPr>
            <a:spLocks noGrp="1"/>
          </p:cNvSpPr>
          <p:nvPr>
            <p:ph type="title"/>
          </p:nvPr>
        </p:nvSpPr>
        <p:spPr>
          <a:xfrm>
            <a:off x="1" y="145869"/>
            <a:ext cx="2983189" cy="794064"/>
          </a:xfrm>
        </p:spPr>
        <p:txBody>
          <a:bodyPr/>
          <a:lstStyle/>
          <a:p>
            <a:r>
              <a:rPr lang="en-US">
                <a:latin typeface="Montserrat Black" pitchFamily="2" charset="77"/>
              </a:rPr>
              <a:t>OUTLINE</a:t>
            </a:r>
          </a:p>
        </p:txBody>
      </p:sp>
      <p:sp>
        <p:nvSpPr>
          <p:cNvPr id="3" name="Content Placeholder 2">
            <a:extLst>
              <a:ext uri="{FF2B5EF4-FFF2-40B4-BE49-F238E27FC236}">
                <a16:creationId xmlns:a16="http://schemas.microsoft.com/office/drawing/2014/main" id="{F2DFEB7F-06AB-42C1-BCAE-91DAC2F60719}"/>
              </a:ext>
            </a:extLst>
          </p:cNvPr>
          <p:cNvSpPr>
            <a:spLocks noGrp="1"/>
          </p:cNvSpPr>
          <p:nvPr>
            <p:ph idx="1"/>
          </p:nvPr>
        </p:nvSpPr>
        <p:spPr>
          <a:xfrm>
            <a:off x="838200" y="1600761"/>
            <a:ext cx="5257800" cy="4576202"/>
          </a:xfrm>
        </p:spPr>
        <p:txBody>
          <a:bodyPr vert="horz" lIns="274320" tIns="274320" rIns="274320" bIns="274320" rtlCol="0" anchor="t">
            <a:normAutofit fontScale="92500" lnSpcReduction="20000"/>
          </a:bodyPr>
          <a:lstStyle/>
          <a:p>
            <a:r>
              <a:rPr lang="en-US" dirty="0"/>
              <a:t>Plan Overview </a:t>
            </a:r>
          </a:p>
          <a:p>
            <a:pPr lvl="1"/>
            <a:r>
              <a:rPr lang="en-US" dirty="0"/>
              <a:t>Goals </a:t>
            </a:r>
          </a:p>
          <a:p>
            <a:pPr lvl="1"/>
            <a:r>
              <a:rPr lang="en-US" dirty="0"/>
              <a:t>Timeline </a:t>
            </a:r>
          </a:p>
          <a:p>
            <a:pPr lvl="1"/>
            <a:r>
              <a:rPr lang="en-US" dirty="0"/>
              <a:t>Engagement</a:t>
            </a:r>
          </a:p>
          <a:p>
            <a:endParaRPr lang="en-US" dirty="0">
              <a:latin typeface="Montserrat Medium" pitchFamily="2" charset="77"/>
            </a:endParaRPr>
          </a:p>
          <a:p>
            <a:r>
              <a:rPr lang="en-US" dirty="0"/>
              <a:t>Plan Development</a:t>
            </a:r>
          </a:p>
          <a:p>
            <a:pPr lvl="1"/>
            <a:r>
              <a:rPr lang="en-US" dirty="0"/>
              <a:t>Previous Studies</a:t>
            </a:r>
          </a:p>
          <a:p>
            <a:pPr lvl="1"/>
            <a:r>
              <a:rPr lang="en-US" dirty="0"/>
              <a:t>Corridor Selection   </a:t>
            </a:r>
          </a:p>
          <a:p>
            <a:endParaRPr lang="en-US" dirty="0"/>
          </a:p>
          <a:p>
            <a:r>
              <a:rPr lang="en-US" dirty="0"/>
              <a:t>Next Steps</a:t>
            </a:r>
          </a:p>
        </p:txBody>
      </p:sp>
      <p:pic>
        <p:nvPicPr>
          <p:cNvPr id="5" name="Google Shape;216;g1e0de95c5b1_0_68">
            <a:extLst>
              <a:ext uri="{FF2B5EF4-FFF2-40B4-BE49-F238E27FC236}">
                <a16:creationId xmlns:a16="http://schemas.microsoft.com/office/drawing/2014/main" id="{F2B5BF9E-423B-048F-6E6D-80A91E83DBE1}"/>
              </a:ext>
            </a:extLst>
          </p:cNvPr>
          <p:cNvPicPr preferRelativeResize="0"/>
          <p:nvPr/>
        </p:nvPicPr>
        <p:blipFill>
          <a:blip r:embed="rId3">
            <a:alphaModFix/>
          </a:blip>
          <a:stretch>
            <a:fillRect/>
          </a:stretch>
        </p:blipFill>
        <p:spPr>
          <a:xfrm>
            <a:off x="6096000" y="1261951"/>
            <a:ext cx="5822440" cy="5253822"/>
          </a:xfrm>
          <a:prstGeom prst="rect">
            <a:avLst/>
          </a:prstGeom>
          <a:noFill/>
          <a:ln w="1905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693002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7F57A-2EDE-43AA-8626-D9AB27B055D1}"/>
              </a:ext>
            </a:extLst>
          </p:cNvPr>
          <p:cNvSpPr>
            <a:spLocks noGrp="1"/>
          </p:cNvSpPr>
          <p:nvPr>
            <p:ph type="ctrTitle"/>
          </p:nvPr>
        </p:nvSpPr>
        <p:spPr/>
        <p:txBody>
          <a:bodyPr/>
          <a:lstStyle/>
          <a:p>
            <a:r>
              <a:rPr lang="en-US" b="1" i="1">
                <a:latin typeface="Montserrat ExtraBold" pitchFamily="2" charset="77"/>
              </a:rPr>
              <a:t>Thank You</a:t>
            </a:r>
          </a:p>
        </p:txBody>
      </p:sp>
      <p:sp>
        <p:nvSpPr>
          <p:cNvPr id="4" name="Subtitle 2">
            <a:extLst>
              <a:ext uri="{FF2B5EF4-FFF2-40B4-BE49-F238E27FC236}">
                <a16:creationId xmlns:a16="http://schemas.microsoft.com/office/drawing/2014/main" id="{238757AA-16C4-9703-5213-9F00042059EC}"/>
              </a:ext>
            </a:extLst>
          </p:cNvPr>
          <p:cNvSpPr>
            <a:spLocks noGrp="1"/>
          </p:cNvSpPr>
          <p:nvPr>
            <p:ph type="subTitle" idx="1"/>
          </p:nvPr>
        </p:nvSpPr>
        <p:spPr>
          <a:xfrm>
            <a:off x="765175" y="2433638"/>
            <a:ext cx="10661650" cy="1655762"/>
          </a:xfrm>
        </p:spPr>
        <p:txBody>
          <a:bodyPr vert="horz" lIns="91440" tIns="45720" rIns="91440" bIns="45720" rtlCol="0" anchor="ctr">
            <a:normAutofit/>
          </a:bodyPr>
          <a:lstStyle/>
          <a:p>
            <a:r>
              <a:rPr lang="en-US" dirty="0">
                <a:solidFill>
                  <a:schemeClr val="bg1"/>
                </a:solidFill>
              </a:rPr>
              <a:t>June 15, 2023 | BPAC | Manuel Corona</a:t>
            </a:r>
          </a:p>
        </p:txBody>
      </p:sp>
      <p:sp>
        <p:nvSpPr>
          <p:cNvPr id="5" name="Google Shape;412;g232ec272a2a_0_0">
            <a:extLst>
              <a:ext uri="{FF2B5EF4-FFF2-40B4-BE49-F238E27FC236}">
                <a16:creationId xmlns:a16="http://schemas.microsoft.com/office/drawing/2014/main" id="{03E07EA1-58E4-2D04-DC4F-5AC6FF8654B9}"/>
              </a:ext>
            </a:extLst>
          </p:cNvPr>
          <p:cNvSpPr txBox="1"/>
          <p:nvPr/>
        </p:nvSpPr>
        <p:spPr>
          <a:xfrm>
            <a:off x="152935" y="6110091"/>
            <a:ext cx="8105693"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b="1" i="1" dirty="0">
                <a:solidFill>
                  <a:schemeClr val="dk1"/>
                </a:solidFill>
                <a:latin typeface="Calibri"/>
                <a:ea typeface="Calibri"/>
                <a:cs typeface="Calibri"/>
                <a:sym typeface="Calibri"/>
              </a:rPr>
              <a:t>Project Website: </a:t>
            </a:r>
            <a:endParaRPr sz="1400" b="1" i="1" dirty="0">
              <a:solidFill>
                <a:schemeClr val="dk1"/>
              </a:solidFill>
              <a:latin typeface="Calibri"/>
              <a:ea typeface="Calibri"/>
              <a:cs typeface="Calibri"/>
              <a:sym typeface="Calibri"/>
            </a:endParaRPr>
          </a:p>
          <a:p>
            <a:pPr marL="0" lvl="0" indent="0" algn="l" rtl="0">
              <a:spcBef>
                <a:spcPts val="0"/>
              </a:spcBef>
              <a:spcAft>
                <a:spcPts val="0"/>
              </a:spcAft>
              <a:buNone/>
            </a:pPr>
            <a:r>
              <a:rPr lang="en-US" sz="1400" i="1" u="sng" dirty="0">
                <a:solidFill>
                  <a:schemeClr val="hlink"/>
                </a:solidFill>
                <a:latin typeface="Calibri"/>
                <a:ea typeface="Calibri"/>
                <a:cs typeface="Calibri"/>
                <a:sym typeface="Calibri"/>
                <a:hlinkClick r:id="rId3"/>
              </a:rPr>
              <a:t>www.oaklandca.gov/projects/chinatown-complete-streets-plan</a:t>
            </a:r>
            <a:r>
              <a:rPr lang="en-US" sz="1400" i="1" dirty="0">
                <a:solidFill>
                  <a:schemeClr val="dk1"/>
                </a:solidFill>
                <a:latin typeface="Calibri"/>
                <a:ea typeface="Calibri"/>
                <a:cs typeface="Calibri"/>
                <a:sym typeface="Calibri"/>
              </a:rPr>
              <a:t> </a:t>
            </a:r>
            <a:r>
              <a:rPr lang="en-US" sz="1400" b="1" i="1" dirty="0">
                <a:solidFill>
                  <a:schemeClr val="dk1"/>
                </a:solidFill>
                <a:latin typeface="Calibri"/>
                <a:ea typeface="Calibri"/>
                <a:cs typeface="Calibri"/>
                <a:sym typeface="Calibri"/>
              </a:rPr>
              <a:t>  </a:t>
            </a:r>
            <a:endParaRPr sz="1400" b="1" i="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6505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3C84A-3277-481F-BB0A-9D433CD142F9}"/>
              </a:ext>
            </a:extLst>
          </p:cNvPr>
          <p:cNvSpPr>
            <a:spLocks noGrp="1"/>
          </p:cNvSpPr>
          <p:nvPr>
            <p:ph type="ctrTitle"/>
          </p:nvPr>
        </p:nvSpPr>
        <p:spPr/>
        <p:txBody>
          <a:bodyPr/>
          <a:lstStyle/>
          <a:p>
            <a:r>
              <a:rPr lang="en-US" b="1" dirty="0">
                <a:latin typeface="Montserrat ExtraBold" pitchFamily="2" charset="77"/>
              </a:rPr>
              <a:t>Plan Overview</a:t>
            </a:r>
          </a:p>
        </p:txBody>
      </p:sp>
    </p:spTree>
    <p:extLst>
      <p:ext uri="{BB962C8B-B14F-4D97-AF65-F5344CB8AC3E}">
        <p14:creationId xmlns:p14="http://schemas.microsoft.com/office/powerpoint/2010/main" val="776764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sport, dancer">
            <a:extLst>
              <a:ext uri="{FF2B5EF4-FFF2-40B4-BE49-F238E27FC236}">
                <a16:creationId xmlns:a16="http://schemas.microsoft.com/office/drawing/2014/main" id="{4CDF40E4-851F-E9B0-B4EE-77D1A486ED34}"/>
              </a:ext>
            </a:extLst>
          </p:cNvPr>
          <p:cNvPicPr>
            <a:picLocks noChangeAspect="1"/>
          </p:cNvPicPr>
          <p:nvPr/>
        </p:nvPicPr>
        <p:blipFill rotWithShape="1">
          <a:blip r:embed="rId3">
            <a:extLst>
              <a:ext uri="{28A0092B-C50C-407E-A947-70E740481C1C}">
                <a14:useLocalDpi xmlns:a14="http://schemas.microsoft.com/office/drawing/2010/main" val="0"/>
              </a:ext>
            </a:extLst>
          </a:blip>
          <a:srcRect l="20141" t="134" r="30435" b="-134"/>
          <a:stretch/>
        </p:blipFill>
        <p:spPr>
          <a:xfrm>
            <a:off x="4253369" y="9168"/>
            <a:ext cx="7938630" cy="6848832"/>
          </a:xfrm>
          <a:prstGeom prst="rect">
            <a:avLst/>
          </a:prstGeom>
        </p:spPr>
      </p:pic>
      <p:sp>
        <p:nvSpPr>
          <p:cNvPr id="2" name="Title 1">
            <a:extLst>
              <a:ext uri="{FF2B5EF4-FFF2-40B4-BE49-F238E27FC236}">
                <a16:creationId xmlns:a16="http://schemas.microsoft.com/office/drawing/2014/main" id="{D34183CE-D9A4-4DE0-802E-C279BB4EB83F}"/>
              </a:ext>
            </a:extLst>
          </p:cNvPr>
          <p:cNvSpPr>
            <a:spLocks noGrp="1"/>
          </p:cNvSpPr>
          <p:nvPr>
            <p:ph type="title"/>
          </p:nvPr>
        </p:nvSpPr>
        <p:spPr>
          <a:xfrm>
            <a:off x="1" y="145869"/>
            <a:ext cx="5248232" cy="794064"/>
          </a:xfrm>
        </p:spPr>
        <p:txBody>
          <a:bodyPr/>
          <a:lstStyle/>
          <a:p>
            <a:r>
              <a:rPr lang="en-US" dirty="0"/>
              <a:t>Plan Overview</a:t>
            </a:r>
          </a:p>
        </p:txBody>
      </p:sp>
      <p:sp>
        <p:nvSpPr>
          <p:cNvPr id="4" name="Content Placeholder 3">
            <a:extLst>
              <a:ext uri="{FF2B5EF4-FFF2-40B4-BE49-F238E27FC236}">
                <a16:creationId xmlns:a16="http://schemas.microsoft.com/office/drawing/2014/main" id="{0D679259-4AA2-4F85-B796-D6CC3558C079}"/>
              </a:ext>
            </a:extLst>
          </p:cNvPr>
          <p:cNvSpPr>
            <a:spLocks noGrp="1"/>
          </p:cNvSpPr>
          <p:nvPr>
            <p:ph idx="1"/>
          </p:nvPr>
        </p:nvSpPr>
        <p:spPr>
          <a:xfrm>
            <a:off x="474543" y="1822427"/>
            <a:ext cx="5440690" cy="4636430"/>
          </a:xfrm>
          <a:solidFill>
            <a:schemeClr val="accent5">
              <a:alpha val="70000"/>
            </a:schemeClr>
          </a:solidFill>
          <a:ln>
            <a:noFill/>
          </a:ln>
        </p:spPr>
        <p:txBody>
          <a:bodyPr>
            <a:normAutofit fontScale="85000" lnSpcReduction="10000"/>
          </a:bodyPr>
          <a:lstStyle/>
          <a:p>
            <a:pPr marL="0" indent="0">
              <a:spcBef>
                <a:spcPts val="1200"/>
              </a:spcBef>
              <a:spcAft>
                <a:spcPts val="1200"/>
              </a:spcAft>
              <a:buNone/>
            </a:pPr>
            <a:r>
              <a:rPr lang="en-US" sz="3200" b="1" dirty="0">
                <a:latin typeface="Montserrat" panose="00000500000000000000" pitchFamily="2" charset="0"/>
              </a:rPr>
              <a:t>Create a path for implementation of community-developed and approved projects. </a:t>
            </a:r>
          </a:p>
          <a:p>
            <a:pPr>
              <a:spcBef>
                <a:spcPts val="1200"/>
              </a:spcBef>
              <a:spcAft>
                <a:spcPts val="1200"/>
              </a:spcAft>
            </a:pPr>
            <a:r>
              <a:rPr lang="en-US" sz="2400" dirty="0">
                <a:latin typeface="Montserrat" panose="00000500000000000000" pitchFamily="2" charset="0"/>
              </a:rPr>
              <a:t>W</a:t>
            </a:r>
            <a:r>
              <a:rPr lang="en-US" sz="2400" u="none" strike="noStrike" dirty="0">
                <a:effectLst/>
                <a:latin typeface="Montserrat" panose="00000500000000000000" pitchFamily="2" charset="0"/>
              </a:rPr>
              <a:t>ork with community members and local non-profits to identify a set of key corridors with multimodal upgrades.</a:t>
            </a:r>
          </a:p>
          <a:p>
            <a:pPr>
              <a:spcBef>
                <a:spcPts val="1200"/>
              </a:spcBef>
              <a:spcAft>
                <a:spcPts val="1200"/>
              </a:spcAft>
            </a:pPr>
            <a:r>
              <a:rPr lang="en-US" sz="2400" dirty="0">
                <a:latin typeface="Montserrat" panose="00000500000000000000" pitchFamily="2" charset="0"/>
              </a:rPr>
              <a:t>C</a:t>
            </a:r>
            <a:r>
              <a:rPr lang="en-US" sz="2400" u="none" strike="noStrike" dirty="0">
                <a:effectLst/>
                <a:latin typeface="Montserrat" panose="00000500000000000000" pitchFamily="2" charset="0"/>
              </a:rPr>
              <a:t>omplete the </a:t>
            </a:r>
            <a:r>
              <a:rPr lang="en-US" sz="2400" i="0" u="none" strike="noStrike" dirty="0">
                <a:effectLst/>
                <a:latin typeface="Montserrat" panose="00000500000000000000" pitchFamily="2" charset="0"/>
              </a:rPr>
              <a:t>conceptual designs necessary to advance the project for future construction grant funding opportunities.</a:t>
            </a:r>
          </a:p>
          <a:p>
            <a:pPr>
              <a:spcBef>
                <a:spcPts val="1200"/>
              </a:spcBef>
              <a:spcAft>
                <a:spcPts val="1200"/>
              </a:spcAft>
            </a:pPr>
            <a:r>
              <a:rPr lang="en-US" sz="2400" dirty="0">
                <a:latin typeface="Montserrat" panose="00000500000000000000" pitchFamily="2" charset="0"/>
              </a:rPr>
              <a:t>C</a:t>
            </a:r>
            <a:r>
              <a:rPr lang="en-US" sz="2400" i="0" u="none" strike="noStrike" dirty="0">
                <a:effectLst/>
                <a:latin typeface="Montserrat" panose="00000500000000000000" pitchFamily="2" charset="0"/>
              </a:rPr>
              <a:t>oordinated with future developments or regional projects.</a:t>
            </a:r>
            <a:endParaRPr lang="en-US" dirty="0"/>
          </a:p>
        </p:txBody>
      </p:sp>
      <p:sp>
        <p:nvSpPr>
          <p:cNvPr id="6" name="Content Placeholder 5">
            <a:extLst>
              <a:ext uri="{FF2B5EF4-FFF2-40B4-BE49-F238E27FC236}">
                <a16:creationId xmlns:a16="http://schemas.microsoft.com/office/drawing/2014/main" id="{818937E1-691B-43AD-B3F8-8F4CA50A7B89}"/>
              </a:ext>
            </a:extLst>
          </p:cNvPr>
          <p:cNvSpPr>
            <a:spLocks noGrp="1"/>
          </p:cNvSpPr>
          <p:nvPr>
            <p:ph sz="quarter" idx="13"/>
          </p:nvPr>
        </p:nvSpPr>
        <p:spPr>
          <a:xfrm>
            <a:off x="312831" y="849251"/>
            <a:ext cx="1823576" cy="498598"/>
          </a:xfrm>
          <a:solidFill>
            <a:schemeClr val="accent5">
              <a:alpha val="85000"/>
            </a:schemeClr>
          </a:solidFill>
        </p:spPr>
        <p:txBody>
          <a:bodyPr/>
          <a:lstStyle/>
          <a:p>
            <a:r>
              <a:rPr lang="en-US" dirty="0"/>
              <a:t>Goals</a:t>
            </a:r>
          </a:p>
        </p:txBody>
      </p:sp>
      <p:sp>
        <p:nvSpPr>
          <p:cNvPr id="7" name="Google Shape;412;g232ec272a2a_0_0">
            <a:extLst>
              <a:ext uri="{FF2B5EF4-FFF2-40B4-BE49-F238E27FC236}">
                <a16:creationId xmlns:a16="http://schemas.microsoft.com/office/drawing/2014/main" id="{2A8B17AB-571B-8FEE-AEF7-9641A1698FA6}"/>
              </a:ext>
            </a:extLst>
          </p:cNvPr>
          <p:cNvSpPr txBox="1"/>
          <p:nvPr/>
        </p:nvSpPr>
        <p:spPr>
          <a:xfrm>
            <a:off x="7235907" y="6242477"/>
            <a:ext cx="8105693"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b="1" i="1" dirty="0">
                <a:solidFill>
                  <a:schemeClr val="bg1"/>
                </a:solidFill>
                <a:latin typeface="Calibri"/>
                <a:ea typeface="Calibri"/>
                <a:cs typeface="Calibri"/>
                <a:sym typeface="Calibri"/>
              </a:rPr>
              <a:t>Project Website: </a:t>
            </a:r>
            <a:endParaRPr sz="1400" b="1" i="1" dirty="0">
              <a:solidFill>
                <a:schemeClr val="bg1"/>
              </a:solidFill>
              <a:latin typeface="Calibri"/>
              <a:ea typeface="Calibri"/>
              <a:cs typeface="Calibri"/>
              <a:sym typeface="Calibri"/>
            </a:endParaRPr>
          </a:p>
          <a:p>
            <a:pPr marL="0" lvl="0" indent="0" algn="l" rtl="0">
              <a:spcBef>
                <a:spcPts val="0"/>
              </a:spcBef>
              <a:spcAft>
                <a:spcPts val="0"/>
              </a:spcAft>
              <a:buNone/>
            </a:pPr>
            <a:r>
              <a:rPr lang="en-US" sz="1400" i="1" u="sng" dirty="0">
                <a:solidFill>
                  <a:schemeClr val="hlink"/>
                </a:solidFill>
                <a:latin typeface="Calibri"/>
                <a:ea typeface="Calibri"/>
                <a:cs typeface="Calibri"/>
                <a:sym typeface="Calibri"/>
                <a:hlinkClick r:id="rId4"/>
              </a:rPr>
              <a:t>www.oaklandca.gov/projects/chinatown-complete-streets-plan</a:t>
            </a:r>
            <a:r>
              <a:rPr lang="en-US" sz="1400" i="1" dirty="0">
                <a:solidFill>
                  <a:schemeClr val="dk1"/>
                </a:solidFill>
                <a:latin typeface="Calibri"/>
                <a:ea typeface="Calibri"/>
                <a:cs typeface="Calibri"/>
                <a:sym typeface="Calibri"/>
              </a:rPr>
              <a:t> </a:t>
            </a:r>
            <a:r>
              <a:rPr lang="en-US" sz="1400" b="1" i="1" dirty="0">
                <a:solidFill>
                  <a:schemeClr val="dk1"/>
                </a:solidFill>
                <a:latin typeface="Calibri"/>
                <a:ea typeface="Calibri"/>
                <a:cs typeface="Calibri"/>
                <a:sym typeface="Calibri"/>
              </a:rPr>
              <a:t>  </a:t>
            </a:r>
            <a:endParaRPr sz="1400" b="1" i="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8066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CC81622-8322-F542-A9B8-DD453580C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0834" cy="70022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4">
            <a:extLst>
              <a:ext uri="{FF2B5EF4-FFF2-40B4-BE49-F238E27FC236}">
                <a16:creationId xmlns:a16="http://schemas.microsoft.com/office/drawing/2014/main" id="{D9AD0009-7B99-B555-615F-77566D9EE84C}"/>
              </a:ext>
            </a:extLst>
          </p:cNvPr>
          <p:cNvGraphicFramePr/>
          <p:nvPr>
            <p:extLst>
              <p:ext uri="{D42A27DB-BD31-4B8C-83A1-F6EECF244321}">
                <p14:modId xmlns:p14="http://schemas.microsoft.com/office/powerpoint/2010/main" val="54554264"/>
              </p:ext>
            </p:extLst>
          </p:nvPr>
        </p:nvGraphicFramePr>
        <p:xfrm>
          <a:off x="694427" y="1638719"/>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itle 1">
            <a:extLst>
              <a:ext uri="{FF2B5EF4-FFF2-40B4-BE49-F238E27FC236}">
                <a16:creationId xmlns:a16="http://schemas.microsoft.com/office/drawing/2014/main" id="{76EA7C06-8B60-EA9C-ACEF-A31BD77A43C2}"/>
              </a:ext>
            </a:extLst>
          </p:cNvPr>
          <p:cNvSpPr txBox="1">
            <a:spLocks/>
          </p:cNvSpPr>
          <p:nvPr/>
        </p:nvSpPr>
        <p:spPr>
          <a:xfrm>
            <a:off x="152401" y="298269"/>
            <a:ext cx="5248232" cy="794064"/>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Plan Overview</a:t>
            </a:r>
            <a:endParaRPr lang="en-US" dirty="0"/>
          </a:p>
        </p:txBody>
      </p:sp>
      <p:sp>
        <p:nvSpPr>
          <p:cNvPr id="14" name="Content Placeholder 5">
            <a:extLst>
              <a:ext uri="{FF2B5EF4-FFF2-40B4-BE49-F238E27FC236}">
                <a16:creationId xmlns:a16="http://schemas.microsoft.com/office/drawing/2014/main" id="{4D6CD4D6-DE55-F3E6-8FD5-50D81EF2C3C5}"/>
              </a:ext>
            </a:extLst>
          </p:cNvPr>
          <p:cNvSpPr txBox="1">
            <a:spLocks/>
          </p:cNvSpPr>
          <p:nvPr/>
        </p:nvSpPr>
        <p:spPr>
          <a:xfrm>
            <a:off x="465231" y="1001651"/>
            <a:ext cx="2549737" cy="498598"/>
          </a:xfrm>
          <a:prstGeom prst="rect">
            <a:avLst/>
          </a:prstGeom>
          <a:solidFill>
            <a:schemeClr val="accent3">
              <a:alpha val="8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Timeline</a:t>
            </a:r>
          </a:p>
        </p:txBody>
      </p:sp>
    </p:spTree>
    <p:extLst>
      <p:ext uri="{BB962C8B-B14F-4D97-AF65-F5344CB8AC3E}">
        <p14:creationId xmlns:p14="http://schemas.microsoft.com/office/powerpoint/2010/main" val="1302757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83CE-D9A4-4DE0-802E-C279BB4EB83F}"/>
              </a:ext>
            </a:extLst>
          </p:cNvPr>
          <p:cNvSpPr>
            <a:spLocks noGrp="1"/>
          </p:cNvSpPr>
          <p:nvPr>
            <p:ph type="title"/>
          </p:nvPr>
        </p:nvSpPr>
        <p:spPr>
          <a:xfrm>
            <a:off x="1" y="145869"/>
            <a:ext cx="5248232" cy="794064"/>
          </a:xfrm>
        </p:spPr>
        <p:txBody>
          <a:bodyPr/>
          <a:lstStyle/>
          <a:p>
            <a:r>
              <a:rPr lang="en-US" dirty="0"/>
              <a:t>Plan Overview</a:t>
            </a:r>
          </a:p>
        </p:txBody>
      </p:sp>
      <p:sp>
        <p:nvSpPr>
          <p:cNvPr id="4" name="Content Placeholder 3">
            <a:extLst>
              <a:ext uri="{FF2B5EF4-FFF2-40B4-BE49-F238E27FC236}">
                <a16:creationId xmlns:a16="http://schemas.microsoft.com/office/drawing/2014/main" id="{0D679259-4AA2-4F85-B796-D6CC3558C079}"/>
              </a:ext>
            </a:extLst>
          </p:cNvPr>
          <p:cNvSpPr>
            <a:spLocks noGrp="1"/>
          </p:cNvSpPr>
          <p:nvPr>
            <p:ph idx="1"/>
          </p:nvPr>
        </p:nvSpPr>
        <p:spPr>
          <a:xfrm>
            <a:off x="448896" y="1745904"/>
            <a:ext cx="6991396" cy="4576202"/>
          </a:xfrm>
        </p:spPr>
        <p:txBody>
          <a:bodyPr/>
          <a:lstStyle/>
          <a:p>
            <a:pPr>
              <a:buSzPts val="3400"/>
            </a:pPr>
            <a:r>
              <a:rPr lang="en-US" sz="2800" dirty="0">
                <a:ea typeface="Calibri"/>
                <a:cs typeface="Calibri"/>
                <a:sym typeface="Calibri"/>
              </a:rPr>
              <a:t>Technical Advisory Committee (TAC)</a:t>
            </a:r>
          </a:p>
          <a:p>
            <a:pPr>
              <a:buSzPts val="3400"/>
            </a:pPr>
            <a:r>
              <a:rPr lang="en-US" sz="2800" dirty="0">
                <a:ea typeface="Calibri"/>
                <a:cs typeface="Calibri"/>
                <a:sym typeface="Calibri"/>
              </a:rPr>
              <a:t>Neighbor Group Discussions</a:t>
            </a:r>
          </a:p>
          <a:p>
            <a:pPr>
              <a:buSzPts val="3400"/>
            </a:pPr>
            <a:r>
              <a:rPr lang="en-US" sz="2800" dirty="0">
                <a:ea typeface="Calibri"/>
                <a:cs typeface="Calibri"/>
                <a:sym typeface="Calibri"/>
              </a:rPr>
              <a:t>Survey/ Social Media </a:t>
            </a:r>
          </a:p>
          <a:p>
            <a:pPr>
              <a:buSzPts val="3400"/>
            </a:pPr>
            <a:r>
              <a:rPr lang="en-US" sz="2800" dirty="0" err="1">
                <a:ea typeface="Calibri"/>
                <a:cs typeface="Calibri"/>
                <a:sym typeface="Calibri"/>
              </a:rPr>
              <a:t>Sitewalk</a:t>
            </a:r>
            <a:r>
              <a:rPr lang="en-US" sz="2800" dirty="0">
                <a:ea typeface="Calibri"/>
                <a:cs typeface="Calibri"/>
                <a:sym typeface="Calibri"/>
              </a:rPr>
              <a:t> Workshop </a:t>
            </a:r>
          </a:p>
          <a:p>
            <a:pPr>
              <a:buSzPts val="3400"/>
            </a:pPr>
            <a:r>
              <a:rPr lang="en-US" sz="2800" dirty="0">
                <a:ea typeface="Calibri"/>
                <a:cs typeface="Calibri"/>
                <a:sym typeface="Calibri"/>
              </a:rPr>
              <a:t>“Pre-Enactment” Event: A Temporary Complete Streets Installation</a:t>
            </a:r>
          </a:p>
        </p:txBody>
      </p:sp>
      <p:sp>
        <p:nvSpPr>
          <p:cNvPr id="6" name="Content Placeholder 5">
            <a:extLst>
              <a:ext uri="{FF2B5EF4-FFF2-40B4-BE49-F238E27FC236}">
                <a16:creationId xmlns:a16="http://schemas.microsoft.com/office/drawing/2014/main" id="{818937E1-691B-43AD-B3F8-8F4CA50A7B89}"/>
              </a:ext>
            </a:extLst>
          </p:cNvPr>
          <p:cNvSpPr>
            <a:spLocks noGrp="1"/>
          </p:cNvSpPr>
          <p:nvPr>
            <p:ph sz="quarter" idx="13"/>
          </p:nvPr>
        </p:nvSpPr>
        <p:spPr>
          <a:xfrm>
            <a:off x="312831" y="849251"/>
            <a:ext cx="3631763" cy="498598"/>
          </a:xfrm>
          <a:solidFill>
            <a:schemeClr val="accent5">
              <a:alpha val="85000"/>
            </a:schemeClr>
          </a:solidFill>
        </p:spPr>
        <p:txBody>
          <a:bodyPr/>
          <a:lstStyle/>
          <a:p>
            <a:r>
              <a:rPr lang="en-US" dirty="0"/>
              <a:t>Engagement</a:t>
            </a:r>
          </a:p>
        </p:txBody>
      </p:sp>
      <p:sp>
        <p:nvSpPr>
          <p:cNvPr id="3" name="Google Shape;159;g232cb9a2443_0_238">
            <a:extLst>
              <a:ext uri="{FF2B5EF4-FFF2-40B4-BE49-F238E27FC236}">
                <a16:creationId xmlns:a16="http://schemas.microsoft.com/office/drawing/2014/main" id="{E6635754-BA30-6D9E-0B12-09893E86B829}"/>
              </a:ext>
            </a:extLst>
          </p:cNvPr>
          <p:cNvSpPr/>
          <p:nvPr/>
        </p:nvSpPr>
        <p:spPr>
          <a:xfrm>
            <a:off x="7930700" y="83075"/>
            <a:ext cx="4167600" cy="6688800"/>
          </a:xfrm>
          <a:prstGeom prst="wedgeRectCallout">
            <a:avLst>
              <a:gd name="adj1" fmla="val -49382"/>
              <a:gd name="adj2" fmla="val 16337"/>
            </a:avLst>
          </a:prstGeom>
          <a:solidFill>
            <a:schemeClr val="accent2">
              <a:lumMod val="60000"/>
              <a:lumOff val="40000"/>
            </a:scheme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Google Shape;162;g232cb9a2443_0_238">
            <a:extLst>
              <a:ext uri="{FF2B5EF4-FFF2-40B4-BE49-F238E27FC236}">
                <a16:creationId xmlns:a16="http://schemas.microsoft.com/office/drawing/2014/main" id="{A7F5D79F-5DD5-C8F9-DA8A-3C0D63612400}"/>
              </a:ext>
            </a:extLst>
          </p:cNvPr>
          <p:cNvPicPr preferRelativeResize="0"/>
          <p:nvPr/>
        </p:nvPicPr>
        <p:blipFill>
          <a:blip r:embed="rId3">
            <a:alphaModFix/>
          </a:blip>
          <a:stretch>
            <a:fillRect/>
          </a:stretch>
        </p:blipFill>
        <p:spPr>
          <a:xfrm>
            <a:off x="8016825" y="2594625"/>
            <a:ext cx="2204325" cy="1665675"/>
          </a:xfrm>
          <a:prstGeom prst="rect">
            <a:avLst/>
          </a:prstGeom>
          <a:noFill/>
          <a:ln>
            <a:noFill/>
          </a:ln>
        </p:spPr>
      </p:pic>
      <p:pic>
        <p:nvPicPr>
          <p:cNvPr id="7" name="Google Shape;163;g232cb9a2443_0_238">
            <a:extLst>
              <a:ext uri="{FF2B5EF4-FFF2-40B4-BE49-F238E27FC236}">
                <a16:creationId xmlns:a16="http://schemas.microsoft.com/office/drawing/2014/main" id="{990BD5D2-853B-EAB7-B3B8-33D80AAB26D9}"/>
              </a:ext>
            </a:extLst>
          </p:cNvPr>
          <p:cNvPicPr preferRelativeResize="0"/>
          <p:nvPr/>
        </p:nvPicPr>
        <p:blipFill rotWithShape="1">
          <a:blip r:embed="rId4">
            <a:alphaModFix/>
          </a:blip>
          <a:srcRect r="21740"/>
          <a:stretch/>
        </p:blipFill>
        <p:spPr>
          <a:xfrm>
            <a:off x="10293225" y="2594625"/>
            <a:ext cx="1738076" cy="1665677"/>
          </a:xfrm>
          <a:prstGeom prst="rect">
            <a:avLst/>
          </a:prstGeom>
          <a:noFill/>
          <a:ln>
            <a:noFill/>
          </a:ln>
        </p:spPr>
      </p:pic>
      <p:pic>
        <p:nvPicPr>
          <p:cNvPr id="8" name="Google Shape;164;g232cb9a2443_0_238">
            <a:extLst>
              <a:ext uri="{FF2B5EF4-FFF2-40B4-BE49-F238E27FC236}">
                <a16:creationId xmlns:a16="http://schemas.microsoft.com/office/drawing/2014/main" id="{F341DEA0-5073-C3AA-B42A-FE5BE8CAE1EA}"/>
              </a:ext>
            </a:extLst>
          </p:cNvPr>
          <p:cNvPicPr preferRelativeResize="0"/>
          <p:nvPr/>
        </p:nvPicPr>
        <p:blipFill rotWithShape="1">
          <a:blip r:embed="rId5">
            <a:alphaModFix/>
          </a:blip>
          <a:srcRect b="20325"/>
          <a:stretch/>
        </p:blipFill>
        <p:spPr>
          <a:xfrm>
            <a:off x="8016825" y="4321050"/>
            <a:ext cx="4014474" cy="2398902"/>
          </a:xfrm>
          <a:prstGeom prst="rect">
            <a:avLst/>
          </a:prstGeom>
          <a:noFill/>
          <a:ln>
            <a:noFill/>
          </a:ln>
        </p:spPr>
      </p:pic>
      <p:pic>
        <p:nvPicPr>
          <p:cNvPr id="9" name="Google Shape;165;g232cb9a2443_0_238">
            <a:extLst>
              <a:ext uri="{FF2B5EF4-FFF2-40B4-BE49-F238E27FC236}">
                <a16:creationId xmlns:a16="http://schemas.microsoft.com/office/drawing/2014/main" id="{E42CC9C7-FAB5-8DB5-A3A4-54703E3B400F}"/>
              </a:ext>
            </a:extLst>
          </p:cNvPr>
          <p:cNvPicPr preferRelativeResize="0"/>
          <p:nvPr/>
        </p:nvPicPr>
        <p:blipFill rotWithShape="1">
          <a:blip r:embed="rId6">
            <a:alphaModFix/>
          </a:blip>
          <a:srcRect t="8437" b="11887"/>
          <a:stretch/>
        </p:blipFill>
        <p:spPr>
          <a:xfrm>
            <a:off x="8016825" y="134975"/>
            <a:ext cx="4014474" cy="2398902"/>
          </a:xfrm>
          <a:prstGeom prst="rect">
            <a:avLst/>
          </a:prstGeom>
          <a:noFill/>
          <a:ln>
            <a:noFill/>
          </a:ln>
        </p:spPr>
      </p:pic>
    </p:spTree>
    <p:extLst>
      <p:ext uri="{BB962C8B-B14F-4D97-AF65-F5344CB8AC3E}">
        <p14:creationId xmlns:p14="http://schemas.microsoft.com/office/powerpoint/2010/main" val="3820959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3C84A-3277-481F-BB0A-9D433CD142F9}"/>
              </a:ext>
            </a:extLst>
          </p:cNvPr>
          <p:cNvSpPr>
            <a:spLocks noGrp="1"/>
          </p:cNvSpPr>
          <p:nvPr>
            <p:ph type="ctrTitle"/>
          </p:nvPr>
        </p:nvSpPr>
        <p:spPr/>
        <p:txBody>
          <a:bodyPr/>
          <a:lstStyle/>
          <a:p>
            <a:r>
              <a:rPr lang="en-US" b="1" dirty="0">
                <a:latin typeface="Montserrat ExtraBold" pitchFamily="2" charset="77"/>
              </a:rPr>
              <a:t>Plan Development</a:t>
            </a:r>
          </a:p>
        </p:txBody>
      </p:sp>
    </p:spTree>
    <p:extLst>
      <p:ext uri="{BB962C8B-B14F-4D97-AF65-F5344CB8AC3E}">
        <p14:creationId xmlns:p14="http://schemas.microsoft.com/office/powerpoint/2010/main" val="78852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83CE-D9A4-4DE0-802E-C279BB4EB83F}"/>
              </a:ext>
            </a:extLst>
          </p:cNvPr>
          <p:cNvSpPr>
            <a:spLocks noGrp="1"/>
          </p:cNvSpPr>
          <p:nvPr>
            <p:ph type="title"/>
          </p:nvPr>
        </p:nvSpPr>
        <p:spPr>
          <a:xfrm>
            <a:off x="1" y="145869"/>
            <a:ext cx="6466514" cy="794064"/>
          </a:xfrm>
        </p:spPr>
        <p:txBody>
          <a:bodyPr/>
          <a:lstStyle/>
          <a:p>
            <a:r>
              <a:rPr lang="en-US" dirty="0"/>
              <a:t>Plan Development</a:t>
            </a:r>
          </a:p>
        </p:txBody>
      </p:sp>
      <p:sp>
        <p:nvSpPr>
          <p:cNvPr id="6" name="Content Placeholder 5">
            <a:extLst>
              <a:ext uri="{FF2B5EF4-FFF2-40B4-BE49-F238E27FC236}">
                <a16:creationId xmlns:a16="http://schemas.microsoft.com/office/drawing/2014/main" id="{818937E1-691B-43AD-B3F8-8F4CA50A7B89}"/>
              </a:ext>
            </a:extLst>
          </p:cNvPr>
          <p:cNvSpPr>
            <a:spLocks noGrp="1"/>
          </p:cNvSpPr>
          <p:nvPr>
            <p:ph sz="quarter" idx="13"/>
          </p:nvPr>
        </p:nvSpPr>
        <p:spPr>
          <a:xfrm>
            <a:off x="312831" y="849251"/>
            <a:ext cx="3936334" cy="498598"/>
          </a:xfrm>
          <a:solidFill>
            <a:schemeClr val="accent5">
              <a:alpha val="85000"/>
            </a:schemeClr>
          </a:solidFill>
        </p:spPr>
        <p:txBody>
          <a:bodyPr/>
          <a:lstStyle/>
          <a:p>
            <a:r>
              <a:rPr lang="en-US" dirty="0"/>
              <a:t>Previous Plans</a:t>
            </a:r>
          </a:p>
        </p:txBody>
      </p:sp>
      <p:sp>
        <p:nvSpPr>
          <p:cNvPr id="7" name="Google Shape;233;g1e0de95c5b1_0_43">
            <a:extLst>
              <a:ext uri="{FF2B5EF4-FFF2-40B4-BE49-F238E27FC236}">
                <a16:creationId xmlns:a16="http://schemas.microsoft.com/office/drawing/2014/main" id="{FA099A0B-CF7D-F6E1-934D-13548A08A944}"/>
              </a:ext>
            </a:extLst>
          </p:cNvPr>
          <p:cNvSpPr txBox="1"/>
          <p:nvPr/>
        </p:nvSpPr>
        <p:spPr>
          <a:xfrm>
            <a:off x="203286" y="4735389"/>
            <a:ext cx="2156700" cy="12930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US" b="1" kern="0" dirty="0">
                <a:latin typeface="Calibri"/>
                <a:ea typeface="Calibri"/>
                <a:cs typeface="Calibri"/>
                <a:sym typeface="Calibri"/>
              </a:rPr>
              <a:t>Lake Merritt BART </a:t>
            </a:r>
            <a:endParaRPr b="1" kern="0" dirty="0">
              <a:latin typeface="Calibri"/>
              <a:ea typeface="Calibri"/>
              <a:cs typeface="Calibri"/>
              <a:sym typeface="Calibri"/>
            </a:endParaRPr>
          </a:p>
          <a:p>
            <a:pPr algn="ctr">
              <a:buClr>
                <a:srgbClr val="000000"/>
              </a:buClr>
              <a:buFont typeface="Arial"/>
              <a:buNone/>
            </a:pPr>
            <a:r>
              <a:rPr lang="en-US" b="1" kern="0" dirty="0">
                <a:latin typeface="Calibri"/>
                <a:ea typeface="Calibri"/>
                <a:cs typeface="Calibri"/>
                <a:sym typeface="Calibri"/>
              </a:rPr>
              <a:t>Station Access Plan </a:t>
            </a:r>
            <a:endParaRPr b="1" kern="0" dirty="0">
              <a:latin typeface="Calibri"/>
              <a:ea typeface="Calibri"/>
              <a:cs typeface="Calibri"/>
              <a:sym typeface="Calibri"/>
            </a:endParaRPr>
          </a:p>
          <a:p>
            <a:pPr algn="ctr">
              <a:buClr>
                <a:srgbClr val="000000"/>
              </a:buClr>
              <a:buFont typeface="Arial"/>
              <a:buNone/>
            </a:pPr>
            <a:r>
              <a:rPr lang="en-US" b="1" kern="0" dirty="0">
                <a:latin typeface="Calibri"/>
                <a:ea typeface="Calibri"/>
                <a:cs typeface="Calibri"/>
                <a:sym typeface="Calibri"/>
              </a:rPr>
              <a:t>(2004)</a:t>
            </a:r>
            <a:endParaRPr b="1" kern="0" dirty="0">
              <a:latin typeface="Calibri"/>
              <a:ea typeface="Calibri"/>
              <a:cs typeface="Calibri"/>
              <a:sym typeface="Calibri"/>
            </a:endParaRPr>
          </a:p>
          <a:p>
            <a:pPr>
              <a:buClr>
                <a:srgbClr val="000000"/>
              </a:buClr>
              <a:buFont typeface="Arial"/>
              <a:buNone/>
            </a:pPr>
            <a:endParaRPr kern="0" dirty="0">
              <a:latin typeface="Calibri"/>
              <a:ea typeface="Calibri"/>
              <a:cs typeface="Calibri"/>
              <a:sym typeface="Calibri"/>
            </a:endParaRPr>
          </a:p>
        </p:txBody>
      </p:sp>
      <p:sp>
        <p:nvSpPr>
          <p:cNvPr id="8" name="Google Shape;234;g1e0de95c5b1_0_43">
            <a:extLst>
              <a:ext uri="{FF2B5EF4-FFF2-40B4-BE49-F238E27FC236}">
                <a16:creationId xmlns:a16="http://schemas.microsoft.com/office/drawing/2014/main" id="{2707E145-F2DB-29E8-A67C-3F92E10ADD86}"/>
              </a:ext>
            </a:extLst>
          </p:cNvPr>
          <p:cNvSpPr txBox="1"/>
          <p:nvPr/>
        </p:nvSpPr>
        <p:spPr>
          <a:xfrm>
            <a:off x="2313799" y="4596939"/>
            <a:ext cx="2313000" cy="15699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US" b="1" kern="0" dirty="0">
                <a:latin typeface="Calibri"/>
                <a:ea typeface="Calibri"/>
                <a:cs typeface="Calibri"/>
                <a:sym typeface="Calibri"/>
              </a:rPr>
              <a:t>Revive Chinatown</a:t>
            </a:r>
            <a:endParaRPr b="1" kern="0" dirty="0">
              <a:latin typeface="Calibri"/>
              <a:ea typeface="Calibri"/>
              <a:cs typeface="Calibri"/>
              <a:sym typeface="Calibri"/>
            </a:endParaRPr>
          </a:p>
          <a:p>
            <a:pPr algn="ctr">
              <a:buClr>
                <a:srgbClr val="000000"/>
              </a:buClr>
              <a:buFont typeface="Arial"/>
              <a:buNone/>
            </a:pPr>
            <a:r>
              <a:rPr lang="en-US" b="1" kern="0" dirty="0">
                <a:latin typeface="Calibri"/>
                <a:ea typeface="Calibri"/>
                <a:cs typeface="Calibri"/>
                <a:sym typeface="Calibri"/>
              </a:rPr>
              <a:t>Community Transportation Plan (2004)</a:t>
            </a:r>
            <a:endParaRPr b="1" kern="0" dirty="0">
              <a:latin typeface="Calibri"/>
              <a:ea typeface="Calibri"/>
              <a:cs typeface="Calibri"/>
              <a:sym typeface="Calibri"/>
            </a:endParaRPr>
          </a:p>
          <a:p>
            <a:pPr>
              <a:buClr>
                <a:srgbClr val="000000"/>
              </a:buClr>
              <a:buFont typeface="Arial"/>
              <a:buNone/>
            </a:pPr>
            <a:endParaRPr kern="0" dirty="0">
              <a:latin typeface="Calibri"/>
              <a:ea typeface="Calibri"/>
              <a:cs typeface="Calibri"/>
              <a:sym typeface="Calibri"/>
            </a:endParaRPr>
          </a:p>
        </p:txBody>
      </p:sp>
      <p:sp>
        <p:nvSpPr>
          <p:cNvPr id="9" name="Google Shape;235;g1e0de95c5b1_0_43">
            <a:extLst>
              <a:ext uri="{FF2B5EF4-FFF2-40B4-BE49-F238E27FC236}">
                <a16:creationId xmlns:a16="http://schemas.microsoft.com/office/drawing/2014/main" id="{BB423112-6D1D-D255-CC3F-DF0E3319444E}"/>
              </a:ext>
            </a:extLst>
          </p:cNvPr>
          <p:cNvSpPr txBox="1"/>
          <p:nvPr/>
        </p:nvSpPr>
        <p:spPr>
          <a:xfrm>
            <a:off x="4647611" y="3927254"/>
            <a:ext cx="2313000" cy="10158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US" b="1" kern="0">
                <a:latin typeface="Calibri"/>
                <a:ea typeface="Calibri"/>
                <a:cs typeface="Calibri"/>
                <a:sym typeface="Calibri"/>
              </a:rPr>
              <a:t>Lake Merritt Station Area Plan (2017)</a:t>
            </a:r>
            <a:endParaRPr b="1" kern="0">
              <a:latin typeface="Calibri"/>
              <a:ea typeface="Calibri"/>
              <a:cs typeface="Calibri"/>
              <a:sym typeface="Calibri"/>
            </a:endParaRPr>
          </a:p>
          <a:p>
            <a:pPr>
              <a:buClr>
                <a:srgbClr val="000000"/>
              </a:buClr>
              <a:buFont typeface="Arial"/>
              <a:buNone/>
            </a:pPr>
            <a:endParaRPr kern="0">
              <a:latin typeface="Calibri"/>
              <a:ea typeface="Calibri"/>
              <a:cs typeface="Calibri"/>
              <a:sym typeface="Calibri"/>
            </a:endParaRPr>
          </a:p>
        </p:txBody>
      </p:sp>
      <p:pic>
        <p:nvPicPr>
          <p:cNvPr id="10" name="Google Shape;236;g1e0de95c5b1_0_43">
            <a:extLst>
              <a:ext uri="{FF2B5EF4-FFF2-40B4-BE49-F238E27FC236}">
                <a16:creationId xmlns:a16="http://schemas.microsoft.com/office/drawing/2014/main" id="{A0C40E0A-9D86-947A-AA78-17125ACA8BBF}"/>
              </a:ext>
            </a:extLst>
          </p:cNvPr>
          <p:cNvPicPr preferRelativeResize="0"/>
          <p:nvPr/>
        </p:nvPicPr>
        <p:blipFill>
          <a:blip r:embed="rId3">
            <a:alphaModFix/>
          </a:blip>
          <a:stretch>
            <a:fillRect/>
          </a:stretch>
        </p:blipFill>
        <p:spPr>
          <a:xfrm>
            <a:off x="9734888" y="2109396"/>
            <a:ext cx="2156594" cy="1658495"/>
          </a:xfrm>
          <a:prstGeom prst="rect">
            <a:avLst/>
          </a:prstGeom>
          <a:noFill/>
          <a:ln>
            <a:noFill/>
          </a:ln>
          <a:effectLst>
            <a:outerShdw blurRad="50800" dist="38100" dir="2700000" algn="tl" rotWithShape="0">
              <a:prstClr val="black">
                <a:alpha val="40000"/>
              </a:prstClr>
            </a:outerShdw>
          </a:effectLst>
        </p:spPr>
      </p:pic>
      <p:sp>
        <p:nvSpPr>
          <p:cNvPr id="11" name="Google Shape;237;g1e0de95c5b1_0_43">
            <a:extLst>
              <a:ext uri="{FF2B5EF4-FFF2-40B4-BE49-F238E27FC236}">
                <a16:creationId xmlns:a16="http://schemas.microsoft.com/office/drawing/2014/main" id="{5991A3C3-262C-4174-5C20-7E07B24492B2}"/>
              </a:ext>
            </a:extLst>
          </p:cNvPr>
          <p:cNvSpPr txBox="1"/>
          <p:nvPr/>
        </p:nvSpPr>
        <p:spPr>
          <a:xfrm>
            <a:off x="6981411" y="3927254"/>
            <a:ext cx="2313000" cy="12930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US" b="1" kern="0">
                <a:latin typeface="Calibri"/>
                <a:ea typeface="Calibri"/>
                <a:cs typeface="Calibri"/>
                <a:sym typeface="Calibri"/>
              </a:rPr>
              <a:t>Oakland Walks! Pedestrian Plan (2017)</a:t>
            </a:r>
            <a:endParaRPr b="1" kern="0">
              <a:latin typeface="Calibri"/>
              <a:ea typeface="Calibri"/>
              <a:cs typeface="Calibri"/>
              <a:sym typeface="Calibri"/>
            </a:endParaRPr>
          </a:p>
          <a:p>
            <a:pPr>
              <a:buClr>
                <a:srgbClr val="000000"/>
              </a:buClr>
              <a:buFont typeface="Arial"/>
              <a:buNone/>
            </a:pPr>
            <a:endParaRPr kern="0">
              <a:latin typeface="Calibri"/>
              <a:ea typeface="Calibri"/>
              <a:cs typeface="Calibri"/>
              <a:sym typeface="Calibri"/>
            </a:endParaRPr>
          </a:p>
        </p:txBody>
      </p:sp>
      <p:sp>
        <p:nvSpPr>
          <p:cNvPr id="12" name="Google Shape;238;g1e0de95c5b1_0_43">
            <a:extLst>
              <a:ext uri="{FF2B5EF4-FFF2-40B4-BE49-F238E27FC236}">
                <a16:creationId xmlns:a16="http://schemas.microsoft.com/office/drawing/2014/main" id="{A9372EA0-580B-CB99-253C-A9E2074CCD25}"/>
              </a:ext>
            </a:extLst>
          </p:cNvPr>
          <p:cNvSpPr txBox="1"/>
          <p:nvPr/>
        </p:nvSpPr>
        <p:spPr>
          <a:xfrm>
            <a:off x="9690536" y="3927254"/>
            <a:ext cx="2313000" cy="738900"/>
          </a:xfrm>
          <a:prstGeom prst="rect">
            <a:avLst/>
          </a:prstGeom>
          <a:noFill/>
          <a:ln>
            <a:noFill/>
          </a:ln>
        </p:spPr>
        <p:txBody>
          <a:bodyPr spcFirstLastPara="1" wrap="square" lIns="91425" tIns="91425" rIns="91425" bIns="91425" anchor="t" anchorCtr="0">
            <a:spAutoFit/>
          </a:bodyPr>
          <a:lstStyle/>
          <a:p>
            <a:pPr algn="ctr">
              <a:buClr>
                <a:srgbClr val="000000"/>
              </a:buClr>
              <a:buFont typeface="Arial"/>
              <a:buNone/>
            </a:pPr>
            <a:r>
              <a:rPr lang="en-US" b="1" kern="0">
                <a:latin typeface="Calibri"/>
                <a:ea typeface="Calibri"/>
                <a:cs typeface="Calibri"/>
                <a:sym typeface="Calibri"/>
              </a:rPr>
              <a:t>Let’s Bike Oakland (2019)</a:t>
            </a:r>
            <a:endParaRPr kern="0">
              <a:latin typeface="Calibri"/>
              <a:ea typeface="Calibri"/>
              <a:cs typeface="Calibri"/>
              <a:sym typeface="Calibri"/>
            </a:endParaRPr>
          </a:p>
        </p:txBody>
      </p:sp>
      <p:pic>
        <p:nvPicPr>
          <p:cNvPr id="13" name="Google Shape;231;g1e0de95c5b1_0_43">
            <a:extLst>
              <a:ext uri="{FF2B5EF4-FFF2-40B4-BE49-F238E27FC236}">
                <a16:creationId xmlns:a16="http://schemas.microsoft.com/office/drawing/2014/main" id="{98947C74-E0E3-70C9-88FD-44E98B5398F6}"/>
              </a:ext>
            </a:extLst>
          </p:cNvPr>
          <p:cNvPicPr preferRelativeResize="0"/>
          <p:nvPr/>
        </p:nvPicPr>
        <p:blipFill>
          <a:blip r:embed="rId4">
            <a:alphaModFix/>
          </a:blip>
          <a:stretch>
            <a:fillRect/>
          </a:stretch>
        </p:blipFill>
        <p:spPr>
          <a:xfrm>
            <a:off x="4698636" y="2109426"/>
            <a:ext cx="2156594" cy="1658477"/>
          </a:xfrm>
          <a:prstGeom prst="rect">
            <a:avLst/>
          </a:prstGeom>
          <a:noFill/>
          <a:ln>
            <a:noFill/>
          </a:ln>
          <a:effectLst>
            <a:outerShdw blurRad="50800" dist="38100" dir="2700000" algn="tl" rotWithShape="0">
              <a:prstClr val="black">
                <a:alpha val="40000"/>
              </a:prstClr>
            </a:outerShdw>
          </a:effectLst>
        </p:spPr>
      </p:pic>
      <p:pic>
        <p:nvPicPr>
          <p:cNvPr id="14" name="Google Shape;232;g1e0de95c5b1_0_43">
            <a:extLst>
              <a:ext uri="{FF2B5EF4-FFF2-40B4-BE49-F238E27FC236}">
                <a16:creationId xmlns:a16="http://schemas.microsoft.com/office/drawing/2014/main" id="{2156D848-EE46-7EC0-3916-CFC388724925}"/>
              </a:ext>
            </a:extLst>
          </p:cNvPr>
          <p:cNvPicPr preferRelativeResize="0"/>
          <p:nvPr/>
        </p:nvPicPr>
        <p:blipFill>
          <a:blip r:embed="rId5">
            <a:alphaModFix/>
          </a:blip>
          <a:stretch>
            <a:fillRect/>
          </a:stretch>
        </p:blipFill>
        <p:spPr>
          <a:xfrm>
            <a:off x="7181501" y="2103166"/>
            <a:ext cx="2156595" cy="1670945"/>
          </a:xfrm>
          <a:prstGeom prst="rect">
            <a:avLst/>
          </a:prstGeom>
          <a:noFill/>
          <a:ln>
            <a:noFill/>
          </a:ln>
          <a:effectLst>
            <a:outerShdw blurRad="50800" dist="38100" dir="2700000" algn="tl" rotWithShape="0">
              <a:prstClr val="black">
                <a:alpha val="40000"/>
              </a:prstClr>
            </a:outerShdw>
          </a:effectLst>
        </p:spPr>
      </p:pic>
      <p:pic>
        <p:nvPicPr>
          <p:cNvPr id="15" name="Google Shape;229;g1e0de95c5b1_0_43">
            <a:extLst>
              <a:ext uri="{FF2B5EF4-FFF2-40B4-BE49-F238E27FC236}">
                <a16:creationId xmlns:a16="http://schemas.microsoft.com/office/drawing/2014/main" id="{71D23FC2-50B4-1502-31F4-CDC99CF469BE}"/>
              </a:ext>
            </a:extLst>
          </p:cNvPr>
          <p:cNvPicPr preferRelativeResize="0"/>
          <p:nvPr/>
        </p:nvPicPr>
        <p:blipFill>
          <a:blip r:embed="rId6">
            <a:alphaModFix/>
          </a:blip>
          <a:stretch>
            <a:fillRect/>
          </a:stretch>
        </p:blipFill>
        <p:spPr>
          <a:xfrm>
            <a:off x="479260" y="2103166"/>
            <a:ext cx="1857495" cy="2432994"/>
          </a:xfrm>
          <a:prstGeom prst="rect">
            <a:avLst/>
          </a:prstGeom>
          <a:noFill/>
          <a:ln>
            <a:noFill/>
          </a:ln>
          <a:effectLst>
            <a:outerShdw blurRad="50800" dist="38100" dir="2700000" algn="tl" rotWithShape="0">
              <a:prstClr val="black">
                <a:alpha val="40000"/>
              </a:prstClr>
            </a:outerShdw>
          </a:effectLst>
        </p:spPr>
      </p:pic>
      <p:pic>
        <p:nvPicPr>
          <p:cNvPr id="16" name="Google Shape;230;g1e0de95c5b1_0_43">
            <a:extLst>
              <a:ext uri="{FF2B5EF4-FFF2-40B4-BE49-F238E27FC236}">
                <a16:creationId xmlns:a16="http://schemas.microsoft.com/office/drawing/2014/main" id="{60CECA50-9890-86C8-5CEB-7D9B7BD8A08F}"/>
              </a:ext>
            </a:extLst>
          </p:cNvPr>
          <p:cNvPicPr preferRelativeResize="0"/>
          <p:nvPr/>
        </p:nvPicPr>
        <p:blipFill>
          <a:blip r:embed="rId7">
            <a:alphaModFix/>
          </a:blip>
          <a:stretch>
            <a:fillRect/>
          </a:stretch>
        </p:blipFill>
        <p:spPr>
          <a:xfrm>
            <a:off x="2585324" y="2114355"/>
            <a:ext cx="1857495" cy="2410587"/>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7460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D338A-89D6-41EC-A5A0-1431D778347B}"/>
              </a:ext>
            </a:extLst>
          </p:cNvPr>
          <p:cNvSpPr>
            <a:spLocks noGrp="1"/>
          </p:cNvSpPr>
          <p:nvPr>
            <p:ph type="title"/>
          </p:nvPr>
        </p:nvSpPr>
        <p:spPr>
          <a:xfrm>
            <a:off x="1" y="145869"/>
            <a:ext cx="6466514" cy="794064"/>
          </a:xfrm>
        </p:spPr>
        <p:txBody>
          <a:bodyPr/>
          <a:lstStyle/>
          <a:p>
            <a:r>
              <a:rPr lang="en-US" dirty="0"/>
              <a:t>Plan Development</a:t>
            </a:r>
          </a:p>
        </p:txBody>
      </p:sp>
      <p:sp>
        <p:nvSpPr>
          <p:cNvPr id="6" name="Content Placeholder 5">
            <a:extLst>
              <a:ext uri="{FF2B5EF4-FFF2-40B4-BE49-F238E27FC236}">
                <a16:creationId xmlns:a16="http://schemas.microsoft.com/office/drawing/2014/main" id="{D1C3B929-B1A7-404C-AC6C-C5766971CE79}"/>
              </a:ext>
            </a:extLst>
          </p:cNvPr>
          <p:cNvSpPr>
            <a:spLocks noGrp="1"/>
          </p:cNvSpPr>
          <p:nvPr>
            <p:ph sz="quarter" idx="13"/>
          </p:nvPr>
        </p:nvSpPr>
        <p:spPr>
          <a:xfrm>
            <a:off x="312831" y="849251"/>
            <a:ext cx="9019457" cy="498598"/>
          </a:xfrm>
        </p:spPr>
        <p:txBody>
          <a:bodyPr/>
          <a:lstStyle/>
          <a:p>
            <a:r>
              <a:rPr lang="en-US" dirty="0"/>
              <a:t>Previous Plans Street Improvements</a:t>
            </a:r>
          </a:p>
        </p:txBody>
      </p:sp>
      <p:graphicFrame>
        <p:nvGraphicFramePr>
          <p:cNvPr id="15" name="Google Shape;252;g1e0de95c5b1_0_47">
            <a:extLst>
              <a:ext uri="{FF2B5EF4-FFF2-40B4-BE49-F238E27FC236}">
                <a16:creationId xmlns:a16="http://schemas.microsoft.com/office/drawing/2014/main" id="{6B52F0E9-7A4A-F785-4CC4-15B1CB422794}"/>
              </a:ext>
            </a:extLst>
          </p:cNvPr>
          <p:cNvGraphicFramePr/>
          <p:nvPr>
            <p:extLst>
              <p:ext uri="{D42A27DB-BD31-4B8C-83A1-F6EECF244321}">
                <p14:modId xmlns:p14="http://schemas.microsoft.com/office/powerpoint/2010/main" val="3138475814"/>
              </p:ext>
            </p:extLst>
          </p:nvPr>
        </p:nvGraphicFramePr>
        <p:xfrm>
          <a:off x="233000" y="2220686"/>
          <a:ext cx="11726000" cy="2656114"/>
        </p:xfrm>
        <a:graphic>
          <a:graphicData uri="http://schemas.openxmlformats.org/drawingml/2006/table">
            <a:tbl>
              <a:tblPr>
                <a:noFill/>
              </a:tblPr>
              <a:tblGrid>
                <a:gridCol w="1302950">
                  <a:extLst>
                    <a:ext uri="{9D8B030D-6E8A-4147-A177-3AD203B41FA5}">
                      <a16:colId xmlns:a16="http://schemas.microsoft.com/office/drawing/2014/main" val="20000"/>
                    </a:ext>
                  </a:extLst>
                </a:gridCol>
                <a:gridCol w="1407200">
                  <a:extLst>
                    <a:ext uri="{9D8B030D-6E8A-4147-A177-3AD203B41FA5}">
                      <a16:colId xmlns:a16="http://schemas.microsoft.com/office/drawing/2014/main" val="20001"/>
                    </a:ext>
                  </a:extLst>
                </a:gridCol>
                <a:gridCol w="1407200">
                  <a:extLst>
                    <a:ext uri="{9D8B030D-6E8A-4147-A177-3AD203B41FA5}">
                      <a16:colId xmlns:a16="http://schemas.microsoft.com/office/drawing/2014/main" val="20002"/>
                    </a:ext>
                  </a:extLst>
                </a:gridCol>
                <a:gridCol w="1737250">
                  <a:extLst>
                    <a:ext uri="{9D8B030D-6E8A-4147-A177-3AD203B41FA5}">
                      <a16:colId xmlns:a16="http://schemas.microsoft.com/office/drawing/2014/main" val="20003"/>
                    </a:ext>
                  </a:extLst>
                </a:gridCol>
                <a:gridCol w="1233450">
                  <a:extLst>
                    <a:ext uri="{9D8B030D-6E8A-4147-A177-3AD203B41FA5}">
                      <a16:colId xmlns:a16="http://schemas.microsoft.com/office/drawing/2014/main" val="20004"/>
                    </a:ext>
                  </a:extLst>
                </a:gridCol>
                <a:gridCol w="1511400">
                  <a:extLst>
                    <a:ext uri="{9D8B030D-6E8A-4147-A177-3AD203B41FA5}">
                      <a16:colId xmlns:a16="http://schemas.microsoft.com/office/drawing/2014/main" val="20005"/>
                    </a:ext>
                  </a:extLst>
                </a:gridCol>
                <a:gridCol w="1546125">
                  <a:extLst>
                    <a:ext uri="{9D8B030D-6E8A-4147-A177-3AD203B41FA5}">
                      <a16:colId xmlns:a16="http://schemas.microsoft.com/office/drawing/2014/main" val="20006"/>
                    </a:ext>
                  </a:extLst>
                </a:gridCol>
                <a:gridCol w="1580425">
                  <a:extLst>
                    <a:ext uri="{9D8B030D-6E8A-4147-A177-3AD203B41FA5}">
                      <a16:colId xmlns:a16="http://schemas.microsoft.com/office/drawing/2014/main" val="20007"/>
                    </a:ext>
                  </a:extLst>
                </a:gridCol>
              </a:tblGrid>
              <a:tr h="989014">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Parking</a:t>
                      </a:r>
                      <a:endParaRPr sz="1200" b="1"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accent2">
                        <a:lumMod val="60000"/>
                        <a:lumOff val="40000"/>
                      </a:schemeClr>
                    </a:solidFill>
                  </a:tcPr>
                </a:tc>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Bike Infrastructure</a:t>
                      </a:r>
                      <a:endParaRPr sz="1200" b="1"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accent2">
                        <a:lumMod val="60000"/>
                        <a:lumOff val="40000"/>
                      </a:schemeClr>
                    </a:solidFill>
                  </a:tcPr>
                </a:tc>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Traffic Signals</a:t>
                      </a:r>
                      <a:endParaRPr sz="1200" b="1"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accent2">
                        <a:lumMod val="60000"/>
                        <a:lumOff val="40000"/>
                      </a:schemeClr>
                    </a:solidFill>
                  </a:tcPr>
                </a:tc>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Crosswalks</a:t>
                      </a:r>
                      <a:endParaRPr sz="1200" b="1"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accent2">
                        <a:lumMod val="60000"/>
                        <a:lumOff val="40000"/>
                      </a:schemeClr>
                    </a:solidFill>
                  </a:tcPr>
                </a:tc>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Intersections</a:t>
                      </a:r>
                      <a:endParaRPr sz="1200" b="1"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accent2">
                        <a:lumMod val="60000"/>
                        <a:lumOff val="40000"/>
                      </a:schemeClr>
                    </a:solidFill>
                  </a:tcPr>
                </a:tc>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Curb Extensions</a:t>
                      </a:r>
                      <a:endParaRPr sz="1200" b="1"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accent2">
                        <a:lumMod val="60000"/>
                        <a:lumOff val="40000"/>
                      </a:schemeClr>
                    </a:solidFill>
                  </a:tcPr>
                </a:tc>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Sidewalks</a:t>
                      </a:r>
                      <a:endParaRPr sz="1200" b="1"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accent2">
                        <a:lumMod val="60000"/>
                        <a:lumOff val="40000"/>
                      </a:schemeClr>
                    </a:solidFill>
                  </a:tcPr>
                </a:tc>
                <a:tc>
                  <a:txBody>
                    <a:bodyPr/>
                    <a:lstStyle/>
                    <a:p>
                      <a:pPr marL="0" lvl="0" indent="0" algn="ctr" rtl="0">
                        <a:lnSpc>
                          <a:spcPct val="115000"/>
                        </a:lnSpc>
                        <a:spcBef>
                          <a:spcPts val="0"/>
                        </a:spcBef>
                        <a:spcAft>
                          <a:spcPts val="0"/>
                        </a:spcAft>
                        <a:buNone/>
                      </a:pPr>
                      <a:r>
                        <a:rPr lang="en-US" sz="1200" b="1" dirty="0">
                          <a:latin typeface="+mn-lt"/>
                          <a:ea typeface="Calibri"/>
                          <a:cs typeface="Calibri"/>
                          <a:sym typeface="Calibri"/>
                        </a:rPr>
                        <a:t>Traffic Lanes</a:t>
                      </a:r>
                      <a:endParaRPr sz="1200" b="1"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accent2">
                        <a:lumMod val="60000"/>
                        <a:lumOff val="40000"/>
                      </a:schemeClr>
                    </a:solidFill>
                  </a:tcPr>
                </a:tc>
                <a:extLst>
                  <a:ext uri="{0D108BD9-81ED-4DB2-BD59-A6C34878D82A}">
                    <a16:rowId xmlns:a16="http://schemas.microsoft.com/office/drawing/2014/main" val="10000"/>
                  </a:ext>
                </a:extLst>
              </a:tr>
              <a:tr h="1667100">
                <a:tc>
                  <a:txBody>
                    <a:bodyPr/>
                    <a:lstStyle/>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8th Street</a:t>
                      </a:r>
                      <a:endParaRPr sz="1200" dirty="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Franklin Street</a:t>
                      </a:r>
                      <a:endParaRPr sz="1200" dirty="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10th Street</a:t>
                      </a:r>
                      <a:endParaRPr sz="1200" dirty="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11th Street</a:t>
                      </a:r>
                      <a:endParaRPr sz="1200" dirty="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Harrison Street</a:t>
                      </a:r>
                      <a:endParaRPr sz="1200"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lt1"/>
                    </a:solidFill>
                  </a:tcPr>
                </a:tc>
                <a:tc>
                  <a:txBody>
                    <a:bodyPr/>
                    <a:lstStyle/>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8th Street</a:t>
                      </a:r>
                      <a:endParaRPr sz="1200" dirty="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Franklin Street</a:t>
                      </a:r>
                      <a:endParaRPr sz="1200" dirty="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Madison Street</a:t>
                      </a:r>
                      <a:endParaRPr sz="1200" dirty="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9th Street</a:t>
                      </a:r>
                      <a:endParaRPr sz="1200" dirty="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11th Street</a:t>
                      </a:r>
                      <a:endParaRPr sz="1200" dirty="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Oak Street</a:t>
                      </a:r>
                      <a:endParaRPr sz="1200"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lt1"/>
                    </a:solidFill>
                  </a:tcPr>
                </a:tc>
                <a:tc>
                  <a:txBody>
                    <a:bodyPr/>
                    <a:lstStyle/>
                    <a:p>
                      <a:pPr marL="171450" lvl="0" indent="-171450" algn="l" rtl="0">
                        <a:lnSpc>
                          <a:spcPct val="115000"/>
                        </a:lnSpc>
                        <a:spcBef>
                          <a:spcPts val="0"/>
                        </a:spcBef>
                        <a:spcAft>
                          <a:spcPts val="0"/>
                        </a:spcAft>
                        <a:buFont typeface="Arial" panose="020B0604020202020204" pitchFamily="34" charset="0"/>
                        <a:buChar char="•"/>
                      </a:pPr>
                      <a:r>
                        <a:rPr lang="en-US" sz="1200">
                          <a:latin typeface="+mn-lt"/>
                          <a:ea typeface="Calibri"/>
                          <a:cs typeface="Calibri"/>
                          <a:sym typeface="Calibri"/>
                        </a:rPr>
                        <a:t>9th Street</a:t>
                      </a:r>
                      <a:endParaRPr sz="120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a:latin typeface="+mn-lt"/>
                          <a:ea typeface="Calibri"/>
                          <a:cs typeface="Calibri"/>
                          <a:sym typeface="Calibri"/>
                        </a:rPr>
                        <a:t>Franklin Street</a:t>
                      </a:r>
                      <a:endParaRPr sz="120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a:latin typeface="+mn-lt"/>
                          <a:ea typeface="Calibri"/>
                          <a:cs typeface="Calibri"/>
                          <a:sym typeface="Calibri"/>
                        </a:rPr>
                        <a:t>7th Street</a:t>
                      </a:r>
                      <a:endParaRPr sz="120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a:latin typeface="+mn-lt"/>
                          <a:ea typeface="Calibri"/>
                          <a:cs typeface="Calibri"/>
                          <a:sym typeface="Calibri"/>
                        </a:rPr>
                        <a:t>Harrison Street</a:t>
                      </a:r>
                      <a:endParaRPr sz="120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a:latin typeface="+mn-lt"/>
                          <a:ea typeface="Calibri"/>
                          <a:cs typeface="Calibri"/>
                          <a:sym typeface="Calibri"/>
                        </a:rPr>
                        <a:t>Madison Street</a:t>
                      </a:r>
                      <a:endParaRPr sz="120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a:latin typeface="+mn-lt"/>
                          <a:ea typeface="Calibri"/>
                          <a:cs typeface="Calibri"/>
                          <a:sym typeface="Calibri"/>
                        </a:rPr>
                        <a:t>Oak Street</a:t>
                      </a:r>
                      <a:endParaRPr sz="120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lt1"/>
                    </a:solidFill>
                  </a:tcPr>
                </a:tc>
                <a:tc>
                  <a:txBody>
                    <a:bodyPr/>
                    <a:lstStyle/>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7th Street</a:t>
                      </a:r>
                      <a:endParaRPr sz="1200" dirty="0">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8th Street</a:t>
                      </a:r>
                      <a:endParaRPr sz="1200" dirty="0">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Harrison Street</a:t>
                      </a:r>
                      <a:endParaRPr sz="1200" dirty="0">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Fallon Street</a:t>
                      </a:r>
                      <a:endParaRPr sz="1200" dirty="0">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9th Street</a:t>
                      </a:r>
                      <a:endParaRPr sz="1200"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lt1"/>
                    </a:solidFill>
                  </a:tcPr>
                </a:tc>
                <a:tc>
                  <a:txBody>
                    <a:bodyPr/>
                    <a:lstStyle/>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8th Street</a:t>
                      </a:r>
                      <a:endParaRPr sz="1200" dirty="0">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Harrison Street</a:t>
                      </a:r>
                      <a:endParaRPr sz="1200" dirty="0">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7th Street</a:t>
                      </a:r>
                      <a:endParaRPr sz="1200" dirty="0">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Franklin Street</a:t>
                      </a:r>
                      <a:endParaRPr sz="1200"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lt1"/>
                    </a:solidFill>
                  </a:tcPr>
                </a:tc>
                <a:tc>
                  <a:txBody>
                    <a:bodyPr/>
                    <a:lstStyle/>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7th Street</a:t>
                      </a:r>
                      <a:endParaRPr sz="1200" dirty="0">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8th Street</a:t>
                      </a:r>
                      <a:endParaRPr sz="1200" dirty="0">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Harrison Street</a:t>
                      </a:r>
                      <a:endParaRPr sz="1200" dirty="0">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Jackson Street</a:t>
                      </a:r>
                      <a:endParaRPr sz="1200" dirty="0">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Madison Street</a:t>
                      </a:r>
                      <a:endParaRPr sz="1200" dirty="0">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Oak Street</a:t>
                      </a:r>
                      <a:endParaRPr sz="1200"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lt1"/>
                    </a:solidFill>
                  </a:tcPr>
                </a:tc>
                <a:tc>
                  <a:txBody>
                    <a:bodyPr/>
                    <a:lstStyle/>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7th Street</a:t>
                      </a:r>
                      <a:endParaRPr sz="1200" dirty="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Jackson Street</a:t>
                      </a:r>
                      <a:endParaRPr sz="1200" dirty="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Madison Street</a:t>
                      </a:r>
                      <a:endParaRPr sz="1200" dirty="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9th Street</a:t>
                      </a:r>
                      <a:endParaRPr sz="1200" dirty="0">
                        <a:latin typeface="+mn-lt"/>
                        <a:ea typeface="Calibri"/>
                        <a:cs typeface="Calibri"/>
                        <a:sym typeface="Calibri"/>
                      </a:endParaRPr>
                    </a:p>
                    <a:p>
                      <a:pPr marL="171450" lvl="0" indent="-171450" algn="l" rtl="0">
                        <a:lnSpc>
                          <a:spcPct val="115000"/>
                        </a:lnSpc>
                        <a:spcBef>
                          <a:spcPts val="0"/>
                        </a:spcBef>
                        <a:spcAft>
                          <a:spcPts val="0"/>
                        </a:spcAft>
                        <a:buFont typeface="Arial" panose="020B0604020202020204" pitchFamily="34" charset="0"/>
                        <a:buChar char="•"/>
                      </a:pPr>
                      <a:r>
                        <a:rPr lang="en-US" sz="1200" dirty="0">
                          <a:latin typeface="+mn-lt"/>
                          <a:ea typeface="Calibri"/>
                          <a:cs typeface="Calibri"/>
                          <a:sym typeface="Calibri"/>
                        </a:rPr>
                        <a:t>11th Street</a:t>
                      </a:r>
                      <a:endParaRPr sz="1200"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lt1"/>
                    </a:solidFill>
                  </a:tcPr>
                </a:tc>
                <a:tc>
                  <a:txBody>
                    <a:bodyPr/>
                    <a:lstStyle/>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11th Street</a:t>
                      </a:r>
                      <a:endParaRPr sz="1200" dirty="0">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dirty="0">
                          <a:latin typeface="+mn-lt"/>
                          <a:ea typeface="Calibri"/>
                          <a:cs typeface="Calibri"/>
                          <a:sym typeface="Calibri"/>
                        </a:rPr>
                        <a:t>10th Street</a:t>
                      </a:r>
                      <a:endParaRPr sz="1200" dirty="0">
                        <a:latin typeface="+mn-lt"/>
                        <a:ea typeface="Calibri"/>
                        <a:cs typeface="Calibri"/>
                        <a:sym typeface="Calibri"/>
                      </a:endParaRPr>
                    </a:p>
                  </a:txBody>
                  <a:tcPr marL="28575" marR="28575" marT="19050" marB="1905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26755401"/>
      </p:ext>
    </p:extLst>
  </p:cSld>
  <p:clrMapOvr>
    <a:masterClrMapping/>
  </p:clrMapOvr>
</p:sld>
</file>

<file path=ppt/theme/theme1.xml><?xml version="1.0" encoding="utf-8"?>
<a:theme xmlns:a="http://schemas.openxmlformats.org/drawingml/2006/main" name="Office Theme">
  <a:themeElements>
    <a:clrScheme name="OakDOT Template">
      <a:dk1>
        <a:srgbClr val="293028"/>
      </a:dk1>
      <a:lt1>
        <a:srgbClr val="FFFFFF"/>
      </a:lt1>
      <a:dk2>
        <a:srgbClr val="646963"/>
      </a:dk2>
      <a:lt2>
        <a:srgbClr val="E9EBE8"/>
      </a:lt2>
      <a:accent1>
        <a:srgbClr val="004D0D"/>
      </a:accent1>
      <a:accent2>
        <a:srgbClr val="4FBC26"/>
      </a:accent2>
      <a:accent3>
        <a:srgbClr val="CAE8D6"/>
      </a:accent3>
      <a:accent4>
        <a:srgbClr val="FFFF44"/>
      </a:accent4>
      <a:accent5>
        <a:srgbClr val="E9EBE8"/>
      </a:accent5>
      <a:accent6>
        <a:srgbClr val="CFD0CE"/>
      </a:accent6>
      <a:hlink>
        <a:srgbClr val="4FBC26"/>
      </a:hlink>
      <a:folHlink>
        <a:srgbClr val="FFFF44"/>
      </a:folHlink>
    </a:clrScheme>
    <a:fontScheme name="OakDOT Template">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3">
            <a:alpha val="85000"/>
          </a:schemeClr>
        </a:solidFill>
      </a:spPr>
      <a:bodyPr vert="horz" wrap="none" lIns="274320" tIns="0" rIns="274320" bIns="0" rtlCol="0" anchor="ctr">
        <a:spAutoFit/>
      </a:bodyPr>
      <a:lstStyle>
        <a:defPPr algn="l">
          <a:defRPr sz="3600" dirty="0" smtClean="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2E4102B8B459C4EA715E00580CC59DC" ma:contentTypeVersion="10" ma:contentTypeDescription="Create a new document." ma:contentTypeScope="" ma:versionID="a12d28756494a9536b4e4f3667d7e805">
  <xsd:schema xmlns:xsd="http://www.w3.org/2001/XMLSchema" xmlns:xs="http://www.w3.org/2001/XMLSchema" xmlns:p="http://schemas.microsoft.com/office/2006/metadata/properties" xmlns:ns3="65d6b02f-0807-49c2-acaa-aea7f799bb3c" xmlns:ns4="7c52d46e-7cc0-4e3d-96b7-e01f4e4585d3" targetNamespace="http://schemas.microsoft.com/office/2006/metadata/properties" ma:root="true" ma:fieldsID="0ed9f32f6561d89632ad35500047dc05" ns3:_="" ns4:_="">
    <xsd:import namespace="65d6b02f-0807-49c2-acaa-aea7f799bb3c"/>
    <xsd:import namespace="7c52d46e-7cc0-4e3d-96b7-e01f4e4585d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d6b02f-0807-49c2-acaa-aea7f799bb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52d46e-7cc0-4e3d-96b7-e01f4e4585d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0AAD83-5AF7-4A80-85D4-FF3A2B6ABB0F}">
  <ds:schemaRefs>
    <ds:schemaRef ds:uri="http://schemas.microsoft.com/sharepoint/v3/contenttype/forms"/>
  </ds:schemaRefs>
</ds:datastoreItem>
</file>

<file path=customXml/itemProps2.xml><?xml version="1.0" encoding="utf-8"?>
<ds:datastoreItem xmlns:ds="http://schemas.openxmlformats.org/officeDocument/2006/customXml" ds:itemID="{E822817F-6A60-4F3C-BDC6-5A2A2B8A394A}">
  <ds:schemaRefs>
    <ds:schemaRef ds:uri="http://purl.org/dc/dcmitype/"/>
    <ds:schemaRef ds:uri="http://www.w3.org/XML/1998/namespace"/>
    <ds:schemaRef ds:uri="7c52d46e-7cc0-4e3d-96b7-e01f4e4585d3"/>
    <ds:schemaRef ds:uri="http://schemas.microsoft.com/office/2006/metadata/properties"/>
    <ds:schemaRef ds:uri="http://purl.org/dc/term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65d6b02f-0807-49c2-acaa-aea7f799bb3c"/>
  </ds:schemaRefs>
</ds:datastoreItem>
</file>

<file path=customXml/itemProps3.xml><?xml version="1.0" encoding="utf-8"?>
<ds:datastoreItem xmlns:ds="http://schemas.openxmlformats.org/officeDocument/2006/customXml" ds:itemID="{F3616022-13C9-4E9E-8120-A9D61DD671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d6b02f-0807-49c2-acaa-aea7f799bb3c"/>
    <ds:schemaRef ds:uri="7c52d46e-7cc0-4e3d-96b7-e01f4e4585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550</TotalTime>
  <Words>1273</Words>
  <Application>Microsoft Office PowerPoint</Application>
  <PresentationFormat>Widescreen</PresentationFormat>
  <Paragraphs>283</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Montserrat</vt:lpstr>
      <vt:lpstr>Montserrat Black</vt:lpstr>
      <vt:lpstr>Montserrat ExtraBold</vt:lpstr>
      <vt:lpstr>Montserrat Medium</vt:lpstr>
      <vt:lpstr>Montserrat SemiBold</vt:lpstr>
      <vt:lpstr>Office Theme</vt:lpstr>
      <vt:lpstr>Chinatown Complete Streets Plan</vt:lpstr>
      <vt:lpstr>OUTLINE</vt:lpstr>
      <vt:lpstr>Plan Overview</vt:lpstr>
      <vt:lpstr>Plan Overview</vt:lpstr>
      <vt:lpstr>PowerPoint Presentation</vt:lpstr>
      <vt:lpstr>Plan Overview</vt:lpstr>
      <vt:lpstr>Plan Development</vt:lpstr>
      <vt:lpstr>Plan Development</vt:lpstr>
      <vt:lpstr>Plan Development</vt:lpstr>
      <vt:lpstr>Plan Development</vt:lpstr>
      <vt:lpstr>Plan Development</vt:lpstr>
      <vt:lpstr>Plan Development</vt:lpstr>
      <vt:lpstr>Plan Development</vt:lpstr>
      <vt:lpstr>Plan Development</vt:lpstr>
      <vt:lpstr>Plan Development</vt:lpstr>
      <vt:lpstr>Plan Development</vt:lpstr>
      <vt:lpstr>NEXT STEPS</vt:lpstr>
      <vt:lpstr>Next Steps</vt:lpstr>
      <vt:lpstr>Next Steps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Presentation</dc:title>
  <dc:creator>Harris, Audrey</dc:creator>
  <cp:lastModifiedBy>Gerard, Pierre</cp:lastModifiedBy>
  <cp:revision>11</cp:revision>
  <dcterms:created xsi:type="dcterms:W3CDTF">2020-10-26T20:45:44Z</dcterms:created>
  <dcterms:modified xsi:type="dcterms:W3CDTF">2023-06-16T02:40:23Z</dcterms:modified>
</cp:coreProperties>
</file>